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0.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xml" ContentType="application/vnd.openxmlformats-officedocument.themeOverride+xml"/>
  <Override PartName="/ppt/notesSlides/notesSlide27.xml" ContentType="application/vnd.openxmlformats-officedocument.presentationml.notesSlide+xml"/>
  <Override PartName="/ppt/theme/themeOverride2.xml" ContentType="application/vnd.openxmlformats-officedocument.themeOverride+xml"/>
  <Override PartName="/ppt/notesSlides/notesSlide2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09" r:id="rId2"/>
    <p:sldId id="310" r:id="rId3"/>
    <p:sldId id="311" r:id="rId4"/>
    <p:sldId id="351" r:id="rId5"/>
    <p:sldId id="317" r:id="rId6"/>
    <p:sldId id="315" r:id="rId7"/>
    <p:sldId id="319" r:id="rId8"/>
    <p:sldId id="349" r:id="rId9"/>
    <p:sldId id="320" r:id="rId10"/>
    <p:sldId id="322" r:id="rId11"/>
    <p:sldId id="323" r:id="rId12"/>
    <p:sldId id="305" r:id="rId13"/>
    <p:sldId id="282" r:id="rId14"/>
    <p:sldId id="283" r:id="rId15"/>
    <p:sldId id="326" r:id="rId16"/>
    <p:sldId id="306" r:id="rId17"/>
    <p:sldId id="287" r:id="rId18"/>
    <p:sldId id="333" r:id="rId19"/>
    <p:sldId id="335" r:id="rId20"/>
    <p:sldId id="336" r:id="rId21"/>
    <p:sldId id="334" r:id="rId22"/>
    <p:sldId id="338" r:id="rId23"/>
    <p:sldId id="339" r:id="rId24"/>
    <p:sldId id="337" r:id="rId25"/>
    <p:sldId id="341" r:id="rId26"/>
    <p:sldId id="307" r:id="rId27"/>
    <p:sldId id="346" r:id="rId28"/>
    <p:sldId id="347" r:id="rId29"/>
    <p:sldId id="345" r:id="rId30"/>
    <p:sldId id="289" r:id="rId31"/>
    <p:sldId id="348" r:id="rId32"/>
    <p:sldId id="342" r:id="rId33"/>
    <p:sldId id="343" r:id="rId34"/>
    <p:sldId id="294" r:id="rId35"/>
    <p:sldId id="272" r:id="rId36"/>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70" userDrawn="1">
          <p15:clr>
            <a:srgbClr val="A4A3A4"/>
          </p15:clr>
        </p15:guide>
        <p15:guide id="3" pos="3840" userDrawn="1">
          <p15:clr>
            <a:srgbClr val="A4A3A4"/>
          </p15:clr>
        </p15:guide>
        <p15:guide id="4" pos="7083" userDrawn="1">
          <p15:clr>
            <a:srgbClr val="A4A3A4"/>
          </p15:clr>
        </p15:guide>
        <p15:guide id="5" pos="5596" userDrawn="1">
          <p15:clr>
            <a:srgbClr val="A4A3A4"/>
          </p15:clr>
        </p15:guide>
        <p15:guide id="6" orient="horz" pos="2999" userDrawn="1">
          <p15:clr>
            <a:srgbClr val="A4A3A4"/>
          </p15:clr>
        </p15:guide>
        <p15:guide id="7" orient="horz" pos="1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DBDBDB"/>
    <a:srgbClr val="F9F9F9"/>
    <a:srgbClr val="FFFFFF"/>
    <a:srgbClr val="0270D1"/>
    <a:srgbClr val="FEFEFE"/>
    <a:srgbClr val="7F7F7F"/>
    <a:srgbClr val="595959"/>
    <a:srgbClr val="424242"/>
    <a:srgbClr val="348C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7" autoAdjust="0"/>
    <p:restoredTop sz="94048" autoAdjust="0"/>
  </p:normalViewPr>
  <p:slideViewPr>
    <p:cSldViewPr snapToGrid="0">
      <p:cViewPr>
        <p:scale>
          <a:sx n="103" d="100"/>
          <a:sy n="103" d="100"/>
        </p:scale>
        <p:origin x="-632" y="-80"/>
      </p:cViewPr>
      <p:guideLst>
        <p:guide orient="horz" pos="2160"/>
        <p:guide orient="horz" pos="2999"/>
        <p:guide orient="horz" pos="1525"/>
        <p:guide pos="370"/>
        <p:guide pos="3840"/>
        <p:guide pos="7083"/>
        <p:guide pos="5596"/>
      </p:guideLst>
    </p:cSldViewPr>
  </p:slid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tags" Target="tags/tag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png"/><Relationship Id="rId1" Type="http://schemas.openxmlformats.org/officeDocument/2006/relationships/image" Target="../media/image16.png"/><Relationship Id="rId2"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 Id="rId2"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EA44AB-B78B-4CC9-A539-5A4F42E52B5D}" type="datetimeFigureOut">
              <a:rPr lang="zh-CN" altLang="en-US" smtClean="0"/>
              <a:t>17-6-2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D8ACD6-B84E-46E9-AEC8-A46527A8B4DC}" type="slidenum">
              <a:rPr lang="zh-CN" altLang="en-US" smtClean="0"/>
              <a:t>‹#›</a:t>
            </a:fld>
            <a:endParaRPr lang="zh-CN" altLang="en-US"/>
          </a:p>
        </p:txBody>
      </p:sp>
    </p:spTree>
    <p:extLst>
      <p:ext uri="{BB962C8B-B14F-4D97-AF65-F5344CB8AC3E}">
        <p14:creationId xmlns:p14="http://schemas.microsoft.com/office/powerpoint/2010/main" val="530858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1</a:t>
            </a:fld>
            <a:endParaRPr lang="zh-CN" altLang="en-US"/>
          </a:p>
        </p:txBody>
      </p:sp>
    </p:spTree>
    <p:extLst>
      <p:ext uri="{BB962C8B-B14F-4D97-AF65-F5344CB8AC3E}">
        <p14:creationId xmlns:p14="http://schemas.microsoft.com/office/powerpoint/2010/main" val="2335301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10</a:t>
            </a:fld>
            <a:endParaRPr lang="zh-CN" altLang="en-US"/>
          </a:p>
        </p:txBody>
      </p:sp>
    </p:spTree>
    <p:extLst>
      <p:ext uri="{BB962C8B-B14F-4D97-AF65-F5344CB8AC3E}">
        <p14:creationId xmlns:p14="http://schemas.microsoft.com/office/powerpoint/2010/main" val="2145314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11</a:t>
            </a:fld>
            <a:endParaRPr lang="zh-CN" altLang="en-US"/>
          </a:p>
        </p:txBody>
      </p:sp>
    </p:spTree>
    <p:extLst>
      <p:ext uri="{BB962C8B-B14F-4D97-AF65-F5344CB8AC3E}">
        <p14:creationId xmlns:p14="http://schemas.microsoft.com/office/powerpoint/2010/main" val="2145314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12</a:t>
            </a:fld>
            <a:endParaRPr lang="zh-CN" altLang="en-US"/>
          </a:p>
        </p:txBody>
      </p:sp>
    </p:spTree>
    <p:extLst>
      <p:ext uri="{BB962C8B-B14F-4D97-AF65-F5344CB8AC3E}">
        <p14:creationId xmlns:p14="http://schemas.microsoft.com/office/powerpoint/2010/main" val="4115649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13</a:t>
            </a:fld>
            <a:endParaRPr lang="zh-CN" altLang="en-US"/>
          </a:p>
        </p:txBody>
      </p:sp>
    </p:spTree>
    <p:extLst>
      <p:ext uri="{BB962C8B-B14F-4D97-AF65-F5344CB8AC3E}">
        <p14:creationId xmlns:p14="http://schemas.microsoft.com/office/powerpoint/2010/main" val="1296526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14</a:t>
            </a:fld>
            <a:endParaRPr lang="zh-CN" altLang="en-US"/>
          </a:p>
        </p:txBody>
      </p:sp>
    </p:spTree>
    <p:extLst>
      <p:ext uri="{BB962C8B-B14F-4D97-AF65-F5344CB8AC3E}">
        <p14:creationId xmlns:p14="http://schemas.microsoft.com/office/powerpoint/2010/main" val="3485309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15</a:t>
            </a:fld>
            <a:endParaRPr lang="zh-CN" altLang="en-US"/>
          </a:p>
        </p:txBody>
      </p:sp>
    </p:spTree>
    <p:extLst>
      <p:ext uri="{BB962C8B-B14F-4D97-AF65-F5344CB8AC3E}">
        <p14:creationId xmlns:p14="http://schemas.microsoft.com/office/powerpoint/2010/main" val="3485309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16</a:t>
            </a:fld>
            <a:endParaRPr lang="zh-CN" altLang="en-US"/>
          </a:p>
        </p:txBody>
      </p:sp>
    </p:spTree>
    <p:extLst>
      <p:ext uri="{BB962C8B-B14F-4D97-AF65-F5344CB8AC3E}">
        <p14:creationId xmlns:p14="http://schemas.microsoft.com/office/powerpoint/2010/main" val="2702118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17</a:t>
            </a:fld>
            <a:endParaRPr lang="zh-CN" altLang="en-US"/>
          </a:p>
        </p:txBody>
      </p:sp>
    </p:spTree>
    <p:extLst>
      <p:ext uri="{BB962C8B-B14F-4D97-AF65-F5344CB8AC3E}">
        <p14:creationId xmlns:p14="http://schemas.microsoft.com/office/powerpoint/2010/main" val="2546202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18</a:t>
            </a:fld>
            <a:endParaRPr lang="zh-CN" altLang="en-US"/>
          </a:p>
        </p:txBody>
      </p:sp>
    </p:spTree>
    <p:extLst>
      <p:ext uri="{BB962C8B-B14F-4D97-AF65-F5344CB8AC3E}">
        <p14:creationId xmlns:p14="http://schemas.microsoft.com/office/powerpoint/2010/main" val="1265144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19</a:t>
            </a:fld>
            <a:endParaRPr lang="zh-CN" altLang="en-US"/>
          </a:p>
        </p:txBody>
      </p:sp>
    </p:spTree>
    <p:extLst>
      <p:ext uri="{BB962C8B-B14F-4D97-AF65-F5344CB8AC3E}">
        <p14:creationId xmlns:p14="http://schemas.microsoft.com/office/powerpoint/2010/main" val="1265144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2</a:t>
            </a:fld>
            <a:endParaRPr lang="zh-CN" altLang="en-US"/>
          </a:p>
        </p:txBody>
      </p:sp>
    </p:spTree>
    <p:extLst>
      <p:ext uri="{BB962C8B-B14F-4D97-AF65-F5344CB8AC3E}">
        <p14:creationId xmlns:p14="http://schemas.microsoft.com/office/powerpoint/2010/main" val="359031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20</a:t>
            </a:fld>
            <a:endParaRPr lang="zh-CN" altLang="en-US"/>
          </a:p>
        </p:txBody>
      </p:sp>
    </p:spTree>
    <p:extLst>
      <p:ext uri="{BB962C8B-B14F-4D97-AF65-F5344CB8AC3E}">
        <p14:creationId xmlns:p14="http://schemas.microsoft.com/office/powerpoint/2010/main" val="1265144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21</a:t>
            </a:fld>
            <a:endParaRPr lang="zh-CN" altLang="en-US"/>
          </a:p>
        </p:txBody>
      </p:sp>
    </p:spTree>
    <p:extLst>
      <p:ext uri="{BB962C8B-B14F-4D97-AF65-F5344CB8AC3E}">
        <p14:creationId xmlns:p14="http://schemas.microsoft.com/office/powerpoint/2010/main" val="1265144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22</a:t>
            </a:fld>
            <a:endParaRPr lang="zh-CN" altLang="en-US"/>
          </a:p>
        </p:txBody>
      </p:sp>
    </p:spTree>
    <p:extLst>
      <p:ext uri="{BB962C8B-B14F-4D97-AF65-F5344CB8AC3E}">
        <p14:creationId xmlns:p14="http://schemas.microsoft.com/office/powerpoint/2010/main" val="1265144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23</a:t>
            </a:fld>
            <a:endParaRPr lang="zh-CN" altLang="en-US"/>
          </a:p>
        </p:txBody>
      </p:sp>
    </p:spTree>
    <p:extLst>
      <p:ext uri="{BB962C8B-B14F-4D97-AF65-F5344CB8AC3E}">
        <p14:creationId xmlns:p14="http://schemas.microsoft.com/office/powerpoint/2010/main" val="1265144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24</a:t>
            </a:fld>
            <a:endParaRPr lang="zh-CN" altLang="en-US"/>
          </a:p>
        </p:txBody>
      </p:sp>
    </p:spTree>
    <p:extLst>
      <p:ext uri="{BB962C8B-B14F-4D97-AF65-F5344CB8AC3E}">
        <p14:creationId xmlns:p14="http://schemas.microsoft.com/office/powerpoint/2010/main" val="1265144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25</a:t>
            </a:fld>
            <a:endParaRPr lang="zh-CN" altLang="en-US"/>
          </a:p>
        </p:txBody>
      </p:sp>
    </p:spTree>
    <p:extLst>
      <p:ext uri="{BB962C8B-B14F-4D97-AF65-F5344CB8AC3E}">
        <p14:creationId xmlns:p14="http://schemas.microsoft.com/office/powerpoint/2010/main" val="12651440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26</a:t>
            </a:fld>
            <a:endParaRPr lang="zh-CN" altLang="en-US"/>
          </a:p>
        </p:txBody>
      </p:sp>
    </p:spTree>
    <p:extLst>
      <p:ext uri="{BB962C8B-B14F-4D97-AF65-F5344CB8AC3E}">
        <p14:creationId xmlns:p14="http://schemas.microsoft.com/office/powerpoint/2010/main" val="1585988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27</a:t>
            </a:fld>
            <a:endParaRPr lang="zh-CN" altLang="en-US"/>
          </a:p>
        </p:txBody>
      </p:sp>
    </p:spTree>
    <p:extLst>
      <p:ext uri="{BB962C8B-B14F-4D97-AF65-F5344CB8AC3E}">
        <p14:creationId xmlns:p14="http://schemas.microsoft.com/office/powerpoint/2010/main" val="28744088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28</a:t>
            </a:fld>
            <a:endParaRPr lang="zh-CN" altLang="en-US"/>
          </a:p>
        </p:txBody>
      </p:sp>
    </p:spTree>
    <p:extLst>
      <p:ext uri="{BB962C8B-B14F-4D97-AF65-F5344CB8AC3E}">
        <p14:creationId xmlns:p14="http://schemas.microsoft.com/office/powerpoint/2010/main" val="2874408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29</a:t>
            </a:fld>
            <a:endParaRPr lang="zh-CN" altLang="en-US"/>
          </a:p>
        </p:txBody>
      </p:sp>
    </p:spTree>
    <p:extLst>
      <p:ext uri="{BB962C8B-B14F-4D97-AF65-F5344CB8AC3E}">
        <p14:creationId xmlns:p14="http://schemas.microsoft.com/office/powerpoint/2010/main" val="2546202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3</a:t>
            </a:fld>
            <a:endParaRPr lang="zh-CN" altLang="en-US"/>
          </a:p>
        </p:txBody>
      </p:sp>
    </p:spTree>
    <p:extLst>
      <p:ext uri="{BB962C8B-B14F-4D97-AF65-F5344CB8AC3E}">
        <p14:creationId xmlns:p14="http://schemas.microsoft.com/office/powerpoint/2010/main" val="20824407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30</a:t>
            </a:fld>
            <a:endParaRPr lang="zh-CN" altLang="en-US"/>
          </a:p>
        </p:txBody>
      </p:sp>
    </p:spTree>
    <p:extLst>
      <p:ext uri="{BB962C8B-B14F-4D97-AF65-F5344CB8AC3E}">
        <p14:creationId xmlns:p14="http://schemas.microsoft.com/office/powerpoint/2010/main" val="3805760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31</a:t>
            </a:fld>
            <a:endParaRPr lang="zh-CN" altLang="en-US"/>
          </a:p>
        </p:txBody>
      </p:sp>
    </p:spTree>
    <p:extLst>
      <p:ext uri="{BB962C8B-B14F-4D97-AF65-F5344CB8AC3E}">
        <p14:creationId xmlns:p14="http://schemas.microsoft.com/office/powerpoint/2010/main" val="3805760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32</a:t>
            </a:fld>
            <a:endParaRPr lang="zh-CN" altLang="en-US"/>
          </a:p>
        </p:txBody>
      </p:sp>
    </p:spTree>
    <p:extLst>
      <p:ext uri="{BB962C8B-B14F-4D97-AF65-F5344CB8AC3E}">
        <p14:creationId xmlns:p14="http://schemas.microsoft.com/office/powerpoint/2010/main" val="15859882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33</a:t>
            </a:fld>
            <a:endParaRPr lang="zh-CN" altLang="en-US"/>
          </a:p>
        </p:txBody>
      </p:sp>
    </p:spTree>
    <p:extLst>
      <p:ext uri="{BB962C8B-B14F-4D97-AF65-F5344CB8AC3E}">
        <p14:creationId xmlns:p14="http://schemas.microsoft.com/office/powerpoint/2010/main" val="38057600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34</a:t>
            </a:fld>
            <a:endParaRPr lang="zh-CN" altLang="en-US"/>
          </a:p>
        </p:txBody>
      </p:sp>
    </p:spTree>
    <p:extLst>
      <p:ext uri="{BB962C8B-B14F-4D97-AF65-F5344CB8AC3E}">
        <p14:creationId xmlns:p14="http://schemas.microsoft.com/office/powerpoint/2010/main" val="576253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35</a:t>
            </a:fld>
            <a:endParaRPr lang="zh-CN" altLang="en-US"/>
          </a:p>
        </p:txBody>
      </p:sp>
    </p:spTree>
    <p:extLst>
      <p:ext uri="{BB962C8B-B14F-4D97-AF65-F5344CB8AC3E}">
        <p14:creationId xmlns:p14="http://schemas.microsoft.com/office/powerpoint/2010/main" val="1879852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4</a:t>
            </a:fld>
            <a:endParaRPr lang="zh-CN" altLang="en-US"/>
          </a:p>
        </p:txBody>
      </p:sp>
    </p:spTree>
    <p:extLst>
      <p:ext uri="{BB962C8B-B14F-4D97-AF65-F5344CB8AC3E}">
        <p14:creationId xmlns:p14="http://schemas.microsoft.com/office/powerpoint/2010/main" val="1410739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5</a:t>
            </a:fld>
            <a:endParaRPr lang="zh-CN" altLang="en-US"/>
          </a:p>
        </p:txBody>
      </p:sp>
    </p:spTree>
    <p:extLst>
      <p:ext uri="{BB962C8B-B14F-4D97-AF65-F5344CB8AC3E}">
        <p14:creationId xmlns:p14="http://schemas.microsoft.com/office/powerpoint/2010/main" val="586778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6</a:t>
            </a:fld>
            <a:endParaRPr lang="zh-CN" altLang="en-US"/>
          </a:p>
        </p:txBody>
      </p:sp>
    </p:spTree>
    <p:extLst>
      <p:ext uri="{BB962C8B-B14F-4D97-AF65-F5344CB8AC3E}">
        <p14:creationId xmlns:p14="http://schemas.microsoft.com/office/powerpoint/2010/main" val="1290503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7</a:t>
            </a:fld>
            <a:endParaRPr lang="zh-CN" altLang="en-US"/>
          </a:p>
        </p:txBody>
      </p:sp>
    </p:spTree>
    <p:extLst>
      <p:ext uri="{BB962C8B-B14F-4D97-AF65-F5344CB8AC3E}">
        <p14:creationId xmlns:p14="http://schemas.microsoft.com/office/powerpoint/2010/main" val="2145314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8</a:t>
            </a:fld>
            <a:endParaRPr lang="zh-CN" altLang="en-US"/>
          </a:p>
        </p:txBody>
      </p:sp>
    </p:spTree>
    <p:extLst>
      <p:ext uri="{BB962C8B-B14F-4D97-AF65-F5344CB8AC3E}">
        <p14:creationId xmlns:p14="http://schemas.microsoft.com/office/powerpoint/2010/main" val="2145314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9</a:t>
            </a:fld>
            <a:endParaRPr lang="zh-CN" altLang="en-US"/>
          </a:p>
        </p:txBody>
      </p:sp>
    </p:spTree>
    <p:extLst>
      <p:ext uri="{BB962C8B-B14F-4D97-AF65-F5344CB8AC3E}">
        <p14:creationId xmlns:p14="http://schemas.microsoft.com/office/powerpoint/2010/main" val="2145314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5F679A7-80CC-40A9-AAAF-D190969C0DEB}" type="datetimeFigureOut">
              <a:rPr lang="zh-CN" altLang="en-US" smtClean="0"/>
              <a:t>17-6-2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E702ABA-4FBE-4B9C-8842-951A9621DE49}" type="slidenum">
              <a:rPr lang="zh-CN" altLang="en-US" smtClean="0"/>
              <a:t>‹#›</a:t>
            </a:fld>
            <a:endParaRPr lang="zh-CN" altLang="en-US"/>
          </a:p>
        </p:txBody>
      </p:sp>
    </p:spTree>
    <p:extLst>
      <p:ext uri="{BB962C8B-B14F-4D97-AF65-F5344CB8AC3E}">
        <p14:creationId xmlns:p14="http://schemas.microsoft.com/office/powerpoint/2010/main" val="399648085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5F679A7-80CC-40A9-AAAF-D190969C0DEB}" type="datetimeFigureOut">
              <a:rPr lang="zh-CN" altLang="en-US" smtClean="0"/>
              <a:t>17-6-2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E702ABA-4FBE-4B9C-8842-951A9621DE49}" type="slidenum">
              <a:rPr lang="zh-CN" altLang="en-US" smtClean="0"/>
              <a:t>‹#›</a:t>
            </a:fld>
            <a:endParaRPr lang="zh-CN" altLang="en-US"/>
          </a:p>
        </p:txBody>
      </p:sp>
    </p:spTree>
    <p:extLst>
      <p:ext uri="{BB962C8B-B14F-4D97-AF65-F5344CB8AC3E}">
        <p14:creationId xmlns:p14="http://schemas.microsoft.com/office/powerpoint/2010/main" val="417738424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5F679A7-80CC-40A9-AAAF-D190969C0DEB}" type="datetimeFigureOut">
              <a:rPr lang="zh-CN" altLang="en-US" smtClean="0"/>
              <a:t>17-6-2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E702ABA-4FBE-4B9C-8842-951A9621DE49}" type="slidenum">
              <a:rPr lang="zh-CN" altLang="en-US" smtClean="0"/>
              <a:t>‹#›</a:t>
            </a:fld>
            <a:endParaRPr lang="zh-CN" altLang="en-US"/>
          </a:p>
        </p:txBody>
      </p:sp>
    </p:spTree>
    <p:extLst>
      <p:ext uri="{BB962C8B-B14F-4D97-AF65-F5344CB8AC3E}">
        <p14:creationId xmlns:p14="http://schemas.microsoft.com/office/powerpoint/2010/main" val="346554871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5F679A7-80CC-40A9-AAAF-D190969C0DEB}" type="datetimeFigureOut">
              <a:rPr lang="zh-CN" altLang="en-US" smtClean="0"/>
              <a:t>17-6-2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E702ABA-4FBE-4B9C-8842-951A9621DE49}" type="slidenum">
              <a:rPr lang="zh-CN" altLang="en-US" smtClean="0"/>
              <a:t>‹#›</a:t>
            </a:fld>
            <a:endParaRPr lang="zh-CN" altLang="en-US"/>
          </a:p>
        </p:txBody>
      </p:sp>
    </p:spTree>
    <p:extLst>
      <p:ext uri="{BB962C8B-B14F-4D97-AF65-F5344CB8AC3E}">
        <p14:creationId xmlns:p14="http://schemas.microsoft.com/office/powerpoint/2010/main" val="309024723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5F679A7-80CC-40A9-AAAF-D190969C0DEB}" type="datetimeFigureOut">
              <a:rPr lang="zh-CN" altLang="en-US" smtClean="0"/>
              <a:t>17-6-2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E702ABA-4FBE-4B9C-8842-951A9621DE49}" type="slidenum">
              <a:rPr lang="zh-CN" altLang="en-US" smtClean="0"/>
              <a:t>‹#›</a:t>
            </a:fld>
            <a:endParaRPr lang="zh-CN" altLang="en-US"/>
          </a:p>
        </p:txBody>
      </p:sp>
    </p:spTree>
    <p:extLst>
      <p:ext uri="{BB962C8B-B14F-4D97-AF65-F5344CB8AC3E}">
        <p14:creationId xmlns:p14="http://schemas.microsoft.com/office/powerpoint/2010/main" val="69057771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5F679A7-80CC-40A9-AAAF-D190969C0DEB}" type="datetimeFigureOut">
              <a:rPr lang="zh-CN" altLang="en-US" smtClean="0"/>
              <a:t>17-6-2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E702ABA-4FBE-4B9C-8842-951A9621DE49}" type="slidenum">
              <a:rPr lang="zh-CN" altLang="en-US" smtClean="0"/>
              <a:t>‹#›</a:t>
            </a:fld>
            <a:endParaRPr lang="zh-CN" altLang="en-US"/>
          </a:p>
        </p:txBody>
      </p:sp>
    </p:spTree>
    <p:extLst>
      <p:ext uri="{BB962C8B-B14F-4D97-AF65-F5344CB8AC3E}">
        <p14:creationId xmlns:p14="http://schemas.microsoft.com/office/powerpoint/2010/main" val="372975418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5F679A7-80CC-40A9-AAAF-D190969C0DEB}" type="datetimeFigureOut">
              <a:rPr lang="zh-CN" altLang="en-US" smtClean="0"/>
              <a:t>17-6-2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E702ABA-4FBE-4B9C-8842-951A9621DE49}" type="slidenum">
              <a:rPr lang="zh-CN" altLang="en-US" smtClean="0"/>
              <a:t>‹#›</a:t>
            </a:fld>
            <a:endParaRPr lang="zh-CN" altLang="en-US"/>
          </a:p>
        </p:txBody>
      </p:sp>
    </p:spTree>
    <p:extLst>
      <p:ext uri="{BB962C8B-B14F-4D97-AF65-F5344CB8AC3E}">
        <p14:creationId xmlns:p14="http://schemas.microsoft.com/office/powerpoint/2010/main" val="340229810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F679A7-80CC-40A9-AAAF-D190969C0DEB}" type="datetimeFigureOut">
              <a:rPr lang="zh-CN" altLang="en-US" smtClean="0"/>
              <a:t>17-6-2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E702ABA-4FBE-4B9C-8842-951A9621DE49}" type="slidenum">
              <a:rPr lang="zh-CN" altLang="en-US" smtClean="0"/>
              <a:t>‹#›</a:t>
            </a:fld>
            <a:endParaRPr lang="zh-CN" altLang="en-US"/>
          </a:p>
        </p:txBody>
      </p:sp>
    </p:spTree>
    <p:extLst>
      <p:ext uri="{BB962C8B-B14F-4D97-AF65-F5344CB8AC3E}">
        <p14:creationId xmlns:p14="http://schemas.microsoft.com/office/powerpoint/2010/main" val="352772925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5F679A7-80CC-40A9-AAAF-D190969C0DEB}" type="datetimeFigureOut">
              <a:rPr lang="zh-CN" altLang="en-US" smtClean="0"/>
              <a:t>17-6-2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E702ABA-4FBE-4B9C-8842-951A9621DE49}" type="slidenum">
              <a:rPr lang="zh-CN" altLang="en-US" smtClean="0"/>
              <a:t>‹#›</a:t>
            </a:fld>
            <a:endParaRPr lang="zh-CN" altLang="en-US"/>
          </a:p>
        </p:txBody>
      </p:sp>
    </p:spTree>
    <p:extLst>
      <p:ext uri="{BB962C8B-B14F-4D97-AF65-F5344CB8AC3E}">
        <p14:creationId xmlns:p14="http://schemas.microsoft.com/office/powerpoint/2010/main" val="266001834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5F679A7-80CC-40A9-AAAF-D190969C0DEB}" type="datetimeFigureOut">
              <a:rPr lang="zh-CN" altLang="en-US" smtClean="0"/>
              <a:t>17-6-2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E702ABA-4FBE-4B9C-8842-951A9621DE49}" type="slidenum">
              <a:rPr lang="zh-CN" altLang="en-US" smtClean="0"/>
              <a:t>‹#›</a:t>
            </a:fld>
            <a:endParaRPr lang="zh-CN" altLang="en-US"/>
          </a:p>
        </p:txBody>
      </p:sp>
    </p:spTree>
    <p:extLst>
      <p:ext uri="{BB962C8B-B14F-4D97-AF65-F5344CB8AC3E}">
        <p14:creationId xmlns:p14="http://schemas.microsoft.com/office/powerpoint/2010/main" val="362584061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5F679A7-80CC-40A9-AAAF-D190969C0DEB}" type="datetimeFigureOut">
              <a:rPr lang="zh-CN" altLang="en-US" smtClean="0"/>
              <a:t>17-6-2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E702ABA-4FBE-4B9C-8842-951A9621DE49}" type="slidenum">
              <a:rPr lang="zh-CN" altLang="en-US" smtClean="0"/>
              <a:t>‹#›</a:t>
            </a:fld>
            <a:endParaRPr lang="zh-CN" altLang="en-US"/>
          </a:p>
        </p:txBody>
      </p:sp>
    </p:spTree>
    <p:extLst>
      <p:ext uri="{BB962C8B-B14F-4D97-AF65-F5344CB8AC3E}">
        <p14:creationId xmlns:p14="http://schemas.microsoft.com/office/powerpoint/2010/main" val="186333291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F679A7-80CC-40A9-AAAF-D190969C0DEB}" type="datetimeFigureOut">
              <a:rPr lang="zh-CN" altLang="en-US" smtClean="0"/>
              <a:t>17-6-2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702ABA-4FBE-4B9C-8842-951A9621DE49}" type="slidenum">
              <a:rPr lang="zh-CN" altLang="en-US" smtClean="0"/>
              <a:t>‹#›</a:t>
            </a:fld>
            <a:endParaRPr lang="zh-CN" altLang="en-US"/>
          </a:p>
        </p:txBody>
      </p:sp>
    </p:spTree>
    <p:extLst>
      <p:ext uri="{BB962C8B-B14F-4D97-AF65-F5344CB8AC3E}">
        <p14:creationId xmlns:p14="http://schemas.microsoft.com/office/powerpoint/2010/main" val="3416201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tags" Target="../tags/tag7.xml"/><Relationship Id="rId7" Type="http://schemas.openxmlformats.org/officeDocument/2006/relationships/tags" Target="../tags/tag8.xml"/><Relationship Id="rId8" Type="http://schemas.openxmlformats.org/officeDocument/2006/relationships/tags" Target="../tags/tag9.xml"/><Relationship Id="rId9" Type="http://schemas.openxmlformats.org/officeDocument/2006/relationships/slideLayout" Target="../slideLayouts/slideLayout7.xml"/><Relationship Id="rId10" Type="http://schemas.openxmlformats.org/officeDocument/2006/relationships/notesSlide" Target="../notesSlides/notesSlide1.xml"/><Relationship Id="rId11" Type="http://schemas.openxmlformats.org/officeDocument/2006/relationships/image" Target="../media/image1.jpg"/><Relationship Id="rId1" Type="http://schemas.openxmlformats.org/officeDocument/2006/relationships/tags" Target="../tags/tag2.xml"/><Relationship Id="rId2"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0.xml"/><Relationship Id="rId5" Type="http://schemas.openxmlformats.org/officeDocument/2006/relationships/image" Target="../media/image3.png"/><Relationship Id="rId6" Type="http://schemas.openxmlformats.org/officeDocument/2006/relationships/image" Target="../media/image10.png"/><Relationship Id="rId7" Type="http://schemas.openxmlformats.org/officeDocument/2006/relationships/package" Target="../embeddings/Microsoft_Word___3.docx"/><Relationship Id="rId8" Type="http://schemas.openxmlformats.org/officeDocument/2006/relationships/image" Target="../media/image15.emf"/><Relationship Id="rId1" Type="http://schemas.openxmlformats.org/officeDocument/2006/relationships/vmlDrawing" Target="../drawings/vmlDrawing3.vml"/><Relationship Id="rId2" Type="http://schemas.openxmlformats.org/officeDocument/2006/relationships/tags" Target="../tags/tag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png"/><Relationship Id="rId1" Type="http://schemas.openxmlformats.org/officeDocument/2006/relationships/tags" Target="../tags/tag14.xml"/><Relationship Id="rId2"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1" Type="http://schemas.openxmlformats.org/officeDocument/2006/relationships/package" Target="../embeddings/Microsoft_Word___7.docx"/><Relationship Id="rId12" Type="http://schemas.openxmlformats.org/officeDocument/2006/relationships/image" Target="../media/image19.png"/><Relationship Id="rId1" Type="http://schemas.openxmlformats.org/officeDocument/2006/relationships/vmlDrawing" Target="../drawings/vmlDrawing4.vml"/><Relationship Id="rId2" Type="http://schemas.openxmlformats.org/officeDocument/2006/relationships/slideLayout" Target="../slideLayouts/slideLayout1.xml"/><Relationship Id="rId3" Type="http://schemas.openxmlformats.org/officeDocument/2006/relationships/notesSlide" Target="../notesSlides/notesSlide13.xml"/><Relationship Id="rId4" Type="http://schemas.openxmlformats.org/officeDocument/2006/relationships/package" Target="../embeddings/Microsoft_Word___4.docx"/><Relationship Id="rId5" Type="http://schemas.openxmlformats.org/officeDocument/2006/relationships/image" Target="../media/image16.png"/><Relationship Id="rId6" Type="http://schemas.openxmlformats.org/officeDocument/2006/relationships/package" Target="../embeddings/Microsoft_Word___5.docx"/><Relationship Id="rId7" Type="http://schemas.openxmlformats.org/officeDocument/2006/relationships/image" Target="../media/image17.emf"/><Relationship Id="rId8" Type="http://schemas.openxmlformats.org/officeDocument/2006/relationships/package" Target="../embeddings/Microsoft_Word___6.docx"/><Relationship Id="rId9" Type="http://schemas.openxmlformats.org/officeDocument/2006/relationships/image" Target="../media/image18.emf"/><Relationship Id="rId10"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22.png"/><Relationship Id="rId5" Type="http://schemas.microsoft.com/office/2007/relationships/hdphoto" Target="../media/hdphoto1.wdp"/><Relationship Id="rId6" Type="http://schemas.openxmlformats.org/officeDocument/2006/relationships/image" Target="../media/image3.png"/><Relationship Id="rId7" Type="http://schemas.openxmlformats.org/officeDocument/2006/relationships/package" Target="../embeddings/Microsoft_Word___8.docx"/><Relationship Id="rId8" Type="http://schemas.openxmlformats.org/officeDocument/2006/relationships/image" Target="../media/image21.emf"/><Relationship Id="rId1" Type="http://schemas.openxmlformats.org/officeDocument/2006/relationships/vmlDrawing" Target="../drawings/vmlDrawing5.vml"/><Relationship Id="rId2"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22.png"/><Relationship Id="rId5" Type="http://schemas.microsoft.com/office/2007/relationships/hdphoto" Target="../media/hdphoto1.wdp"/><Relationship Id="rId6" Type="http://schemas.openxmlformats.org/officeDocument/2006/relationships/image" Target="../media/image3.png"/><Relationship Id="rId7" Type="http://schemas.openxmlformats.org/officeDocument/2006/relationships/package" Target="../embeddings/Microsoft_Word___9.docx"/><Relationship Id="rId8" Type="http://schemas.openxmlformats.org/officeDocument/2006/relationships/image" Target="../media/image23.emf"/><Relationship Id="rId1" Type="http://schemas.openxmlformats.org/officeDocument/2006/relationships/vmlDrawing" Target="../drawings/vmlDrawing6.vml"/><Relationship Id="rId2"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7.xml"/><Relationship Id="rId5" Type="http://schemas.openxmlformats.org/officeDocument/2006/relationships/package" Target="../embeddings/Microsoft_Word___10.docx"/><Relationship Id="rId6" Type="http://schemas.openxmlformats.org/officeDocument/2006/relationships/image" Target="../media/image24.emf"/><Relationship Id="rId7" Type="http://schemas.openxmlformats.org/officeDocument/2006/relationships/package" Target="../embeddings/Microsoft_Word___11.docx"/><Relationship Id="rId8" Type="http://schemas.openxmlformats.org/officeDocument/2006/relationships/image" Target="../media/image25.emf"/><Relationship Id="rId9" Type="http://schemas.openxmlformats.org/officeDocument/2006/relationships/image" Target="../media/image3.png"/><Relationship Id="rId1" Type="http://schemas.openxmlformats.org/officeDocument/2006/relationships/vmlDrawing" Target="../drawings/vmlDrawing7.vml"/><Relationship Id="rId2" Type="http://schemas.openxmlformats.org/officeDocument/2006/relationships/tags" Target="../tags/tag15.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4" Type="http://schemas.microsoft.com/office/2007/relationships/hdphoto" Target="../media/hdphoto2.wdp"/><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4" Type="http://schemas.microsoft.com/office/2007/relationships/hdphoto" Target="../media/hdphoto3.wdp"/><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0.png"/><Relationship Id="rId5" Type="http://schemas.microsoft.com/office/2007/relationships/hdphoto" Target="../media/hdphoto4.wdp"/><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4.png"/><Relationship Id="rId5" Type="http://schemas.microsoft.com/office/2007/relationships/hdphoto" Target="../media/hdphoto5.wdp"/><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35.jpeg"/><Relationship Id="rId5" Type="http://schemas.openxmlformats.org/officeDocument/2006/relationships/image" Target="../media/image3.png"/><Relationship Id="rId1" Type="http://schemas.openxmlformats.org/officeDocument/2006/relationships/themeOverride" Target="../theme/themeOverride1.xml"/><Relationship Id="rId2"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35.jpeg"/><Relationship Id="rId5" Type="http://schemas.openxmlformats.org/officeDocument/2006/relationships/image" Target="../media/image3.png"/><Relationship Id="rId1" Type="http://schemas.openxmlformats.org/officeDocument/2006/relationships/themeOverride" Target="../theme/themeOverride2.xml"/><Relationship Id="rId2"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slideLayout" Target="../slideLayouts/slideLayout1.xml"/><Relationship Id="rId5" Type="http://schemas.openxmlformats.org/officeDocument/2006/relationships/notesSlide" Target="../notesSlides/notesSlide29.xml"/><Relationship Id="rId6" Type="http://schemas.openxmlformats.org/officeDocument/2006/relationships/image" Target="../media/image3.png"/><Relationship Id="rId1" Type="http://schemas.openxmlformats.org/officeDocument/2006/relationships/tags" Target="../tags/tag16.xml"/><Relationship Id="rId2" Type="http://schemas.openxmlformats.org/officeDocument/2006/relationships/tags" Target="../tags/tag1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4" Type="http://schemas.microsoft.com/office/2007/relationships/hdphoto" Target="../media/hdphoto6.wdp"/><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37.png"/><Relationship Id="rId5" Type="http://schemas.openxmlformats.org/officeDocument/2006/relationships/image" Target="../media/image3.png"/><Relationship Id="rId1" Type="http://schemas.openxmlformats.org/officeDocument/2006/relationships/tags" Target="../tags/tag19.xml"/><Relationship Id="rId2"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tags" Target="../tags/tag22.xml"/><Relationship Id="rId4" Type="http://schemas.openxmlformats.org/officeDocument/2006/relationships/tags" Target="../tags/tag23.xml"/><Relationship Id="rId5" Type="http://schemas.openxmlformats.org/officeDocument/2006/relationships/slideLayout" Target="../slideLayouts/slideLayout1.xml"/><Relationship Id="rId6" Type="http://schemas.openxmlformats.org/officeDocument/2006/relationships/notesSlide" Target="../notesSlides/notesSlide33.xml"/><Relationship Id="rId7" Type="http://schemas.openxmlformats.org/officeDocument/2006/relationships/image" Target="../media/image3.png"/><Relationship Id="rId1" Type="http://schemas.openxmlformats.org/officeDocument/2006/relationships/tags" Target="../tags/tag20.xml"/><Relationship Id="rId2" Type="http://schemas.openxmlformats.org/officeDocument/2006/relationships/tags" Target="../tags/tag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4.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35.xml"/><Relationship Id="rId1" Type="http://schemas.openxmlformats.org/officeDocument/2006/relationships/tags" Target="../tags/tag24.xml"/><Relationship Id="rId2" Type="http://schemas.openxmlformats.org/officeDocument/2006/relationships/tags" Target="../tags/tag2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5.jpeg"/><Relationship Id="rId5" Type="http://schemas.openxmlformats.org/officeDocument/2006/relationships/image" Target="../media/image3.png"/><Relationship Id="rId1" Type="http://schemas.openxmlformats.org/officeDocument/2006/relationships/tags" Target="../tags/tag10.xml"/><Relationship Id="rId2"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7.xml"/><Relationship Id="rId5" Type="http://schemas.openxmlformats.org/officeDocument/2006/relationships/package" Target="../embeddings/Microsoft_Word___1.docx"/><Relationship Id="rId6" Type="http://schemas.openxmlformats.org/officeDocument/2006/relationships/image" Target="../media/image6.emf"/><Relationship Id="rId7" Type="http://schemas.openxmlformats.org/officeDocument/2006/relationships/image" Target="../media/image3.png"/><Relationship Id="rId1" Type="http://schemas.openxmlformats.org/officeDocument/2006/relationships/vmlDrawing" Target="../drawings/vmlDrawing1.vml"/><Relationship Id="rId2" Type="http://schemas.openxmlformats.org/officeDocument/2006/relationships/tags" Target="../tags/tag1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9.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3.png"/><Relationship Id="rId9" Type="http://schemas.openxmlformats.org/officeDocument/2006/relationships/package" Target="../embeddings/Microsoft_Word___2.docx"/><Relationship Id="rId10" Type="http://schemas.openxmlformats.org/officeDocument/2006/relationships/image" Target="../media/image11.emf"/><Relationship Id="rId1" Type="http://schemas.openxmlformats.org/officeDocument/2006/relationships/vmlDrawing" Target="../drawings/vmlDrawing2.vml"/><Relationship Id="rId2"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96464" y="1615712"/>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6" name="PA_图片 5"/>
          <p:cNvPicPr>
            <a:picLocks noChangeAspect="1"/>
          </p:cNvPicPr>
          <p:nvPr>
            <p:custDataLst>
              <p:tags r:id="rId1"/>
            </p:custDataLst>
          </p:nvPr>
        </p:nvPicPr>
        <p:blipFill rotWithShape="1">
          <a:blip r:embed="rId11">
            <a:extLst>
              <a:ext uri="{28A0092B-C50C-407E-A947-70E740481C1C}">
                <a14:useLocalDpi xmlns:a14="http://schemas.microsoft.com/office/drawing/2010/main" val="0"/>
              </a:ext>
            </a:extLst>
          </a:blip>
          <a:srcRect l="-1" t="-178" r="-133" b="15333"/>
          <a:stretch/>
        </p:blipFill>
        <p:spPr>
          <a:xfrm>
            <a:off x="1714" y="-14514"/>
            <a:ext cx="12204799" cy="6894285"/>
          </a:xfrm>
          <a:prstGeom prst="rect">
            <a:avLst/>
          </a:prstGeom>
        </p:spPr>
      </p:pic>
      <p:sp>
        <p:nvSpPr>
          <p:cNvPr id="8" name="PA_矩形 7"/>
          <p:cNvSpPr/>
          <p:nvPr>
            <p:custDataLst>
              <p:tags r:id="rId2"/>
            </p:custDataLst>
          </p:nvPr>
        </p:nvSpPr>
        <p:spPr>
          <a:xfrm>
            <a:off x="6096000" y="0"/>
            <a:ext cx="6110513" cy="6912000"/>
          </a:xfrm>
          <a:prstGeom prst="rect">
            <a:avLst/>
          </a:prstGeom>
          <a:solidFill>
            <a:schemeClr val="bg1">
              <a:alpha val="55000"/>
            </a:schemeClr>
          </a:solidFill>
        </p:spPr>
        <p:txBody>
          <a:bodyPr wrap="square" rtlCol="0" anchor="ctr">
            <a:spAutoFit/>
          </a:bodyPr>
          <a:lstStyle/>
          <a:p>
            <a:pPr algn="ctr">
              <a:spcBef>
                <a:spcPct val="0"/>
              </a:spcBef>
            </a:pPr>
            <a:endParaRPr lang="zh-CN" altLang="en-US" sz="2000" smtClean="0">
              <a:solidFill>
                <a:srgbClr val="222B33"/>
              </a:solidFill>
              <a:latin typeface="微软雅黑" panose="020B0503020204020204" pitchFamily="34" charset="-122"/>
              <a:ea typeface="微软雅黑" panose="020B0503020204020204" pitchFamily="34" charset="-122"/>
            </a:endParaRPr>
          </a:p>
        </p:txBody>
      </p:sp>
      <p:sp>
        <p:nvSpPr>
          <p:cNvPr id="10" name="PA_矩形 9"/>
          <p:cNvSpPr/>
          <p:nvPr>
            <p:custDataLst>
              <p:tags r:id="rId3"/>
            </p:custDataLst>
          </p:nvPr>
        </p:nvSpPr>
        <p:spPr>
          <a:xfrm>
            <a:off x="627045" y="685405"/>
            <a:ext cx="10919091" cy="5433041"/>
          </a:xfrm>
          <a:prstGeom prst="rect">
            <a:avLst/>
          </a:prstGeom>
          <a:gradFill>
            <a:gsLst>
              <a:gs pos="50000">
                <a:srgbClr val="0270D1"/>
              </a:gs>
              <a:gs pos="50000">
                <a:srgbClr val="0270D1">
                  <a:alpha val="90000"/>
                </a:srgbClr>
              </a:gs>
              <a:gs pos="0">
                <a:srgbClr val="0270D1">
                  <a:alpha val="93000"/>
                </a:srgbClr>
              </a:gs>
              <a:gs pos="100000">
                <a:srgbClr val="0270D1">
                  <a:alpha val="77000"/>
                </a:srgbClr>
              </a:gs>
            </a:gsLst>
            <a:lin ang="0" scaled="0"/>
          </a:gradFill>
          <a:ln w="57150">
            <a:noFill/>
          </a:ln>
        </p:spPr>
        <p:txBody>
          <a:bodyPr wrap="square" rtlCol="0" anchor="ctr">
            <a:spAutoFit/>
          </a:bodyPr>
          <a:lstStyle/>
          <a:p>
            <a:pPr algn="ctr">
              <a:spcBef>
                <a:spcPct val="0"/>
              </a:spcBef>
            </a:pPr>
            <a:endParaRPr lang="zh-CN" altLang="en-US" sz="2000" smtClean="0">
              <a:solidFill>
                <a:srgbClr val="222B33"/>
              </a:solidFill>
              <a:latin typeface="微软雅黑" panose="020B0503020204020204" pitchFamily="34" charset="-122"/>
              <a:ea typeface="微软雅黑" panose="020B0503020204020204" pitchFamily="34" charset="-122"/>
            </a:endParaRPr>
          </a:p>
        </p:txBody>
      </p:sp>
      <p:sp>
        <p:nvSpPr>
          <p:cNvPr id="18" name="PA_矩形 17"/>
          <p:cNvSpPr/>
          <p:nvPr>
            <p:custDataLst>
              <p:tags r:id="rId4"/>
            </p:custDataLst>
          </p:nvPr>
        </p:nvSpPr>
        <p:spPr>
          <a:xfrm>
            <a:off x="1075765" y="1390748"/>
            <a:ext cx="10070353" cy="2800767"/>
          </a:xfrm>
          <a:prstGeom prst="rect">
            <a:avLst/>
          </a:prstGeom>
        </p:spPr>
        <p:txBody>
          <a:bodyPr wrap="square">
            <a:spAutoFit/>
          </a:bodyPr>
          <a:lstStyle/>
          <a:p>
            <a:pPr algn="ctr">
              <a:spcBef>
                <a:spcPct val="0"/>
              </a:spcBef>
            </a:pPr>
            <a:r>
              <a:rPr lang="zh-CN" altLang="zh-CN" sz="4600" b="1" dirty="0" smtClean="0">
                <a:solidFill>
                  <a:schemeClr val="bg1"/>
                </a:solidFill>
                <a:latin typeface="微软雅黑" panose="020B0503020204020204" pitchFamily="34" charset="-122"/>
                <a:ea typeface="微软雅黑" panose="020B0503020204020204" pitchFamily="34" charset="-122"/>
              </a:rPr>
              <a:t>基于当归核磁共振与气质联用</a:t>
            </a:r>
            <a:endParaRPr lang="en-US" altLang="zh-CN" sz="4600" b="1" dirty="0" smtClean="0">
              <a:solidFill>
                <a:schemeClr val="bg1"/>
              </a:solidFill>
              <a:latin typeface="微软雅黑" panose="020B0503020204020204" pitchFamily="34" charset="-122"/>
              <a:ea typeface="微软雅黑" panose="020B0503020204020204" pitchFamily="34" charset="-122"/>
            </a:endParaRPr>
          </a:p>
          <a:p>
            <a:pPr algn="ctr">
              <a:spcBef>
                <a:spcPct val="0"/>
              </a:spcBef>
            </a:pPr>
            <a:r>
              <a:rPr lang="zh-CN" altLang="zh-CN" sz="4600" b="1" dirty="0" smtClean="0">
                <a:solidFill>
                  <a:schemeClr val="bg1"/>
                </a:solidFill>
                <a:latin typeface="微软雅黑" panose="020B0503020204020204" pitchFamily="34" charset="-122"/>
                <a:ea typeface="微软雅黑" panose="020B0503020204020204" pitchFamily="34" charset="-122"/>
              </a:rPr>
              <a:t>图谱</a:t>
            </a:r>
            <a:r>
              <a:rPr lang="zh-CN" altLang="zh-CN" sz="4600" b="1" dirty="0">
                <a:solidFill>
                  <a:schemeClr val="bg1"/>
                </a:solidFill>
                <a:latin typeface="微软雅黑" panose="020B0503020204020204" pitchFamily="34" charset="-122"/>
                <a:ea typeface="微软雅黑" panose="020B0503020204020204" pitchFamily="34" charset="-122"/>
              </a:rPr>
              <a:t>的代谢分析</a:t>
            </a:r>
          </a:p>
          <a:p>
            <a:pPr>
              <a:spcBef>
                <a:spcPct val="0"/>
              </a:spcBef>
            </a:pPr>
            <a:endParaRPr lang="zh-CN" altLang="en-US" sz="8000" b="1" dirty="0">
              <a:solidFill>
                <a:schemeClr val="bg1"/>
              </a:solidFill>
              <a:latin typeface="微软雅黑" panose="020B0503020204020204" pitchFamily="34" charset="-122"/>
              <a:ea typeface="微软雅黑" panose="020B0503020204020204" pitchFamily="34" charset="-122"/>
            </a:endParaRPr>
          </a:p>
        </p:txBody>
      </p:sp>
      <p:sp>
        <p:nvSpPr>
          <p:cNvPr id="11" name="PA_矩形 10"/>
          <p:cNvSpPr/>
          <p:nvPr>
            <p:custDataLst>
              <p:tags r:id="rId5"/>
            </p:custDataLst>
          </p:nvPr>
        </p:nvSpPr>
        <p:spPr>
          <a:xfrm>
            <a:off x="3001996" y="3002033"/>
            <a:ext cx="6234914" cy="584775"/>
          </a:xfrm>
          <a:prstGeom prst="rect">
            <a:avLst/>
          </a:prstGeom>
        </p:spPr>
        <p:txBody>
          <a:bodyPr wrap="square">
            <a:spAutoFit/>
          </a:bodyPr>
          <a:lstStyle/>
          <a:p>
            <a:pPr algn="dist"/>
            <a:r>
              <a:rPr lang="en-US" altLang="zh-CN" sz="3200" dirty="0" smtClean="0">
                <a:solidFill>
                  <a:schemeClr val="bg1"/>
                </a:solidFill>
                <a:latin typeface="微软雅黑" panose="020B0503020204020204" pitchFamily="34" charset="-122"/>
                <a:ea typeface="微软雅黑" panose="020B0503020204020204" pitchFamily="34" charset="-122"/>
              </a:rPr>
              <a:t>THE GRADUATION THESIS </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3" name="PA_圆角矩形 12"/>
          <p:cNvSpPr/>
          <p:nvPr>
            <p:custDataLst>
              <p:tags r:id="rId6"/>
            </p:custDataLst>
          </p:nvPr>
        </p:nvSpPr>
        <p:spPr>
          <a:xfrm>
            <a:off x="3983417" y="3679726"/>
            <a:ext cx="4142178" cy="1832649"/>
          </a:xfrm>
          <a:prstGeom prst="roundRect">
            <a:avLst>
              <a:gd name="adj" fmla="val 50000"/>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spcBef>
                <a:spcPct val="0"/>
              </a:spcBef>
            </a:pPr>
            <a:endParaRPr lang="zh-CN" altLang="en-US" sz="2400" smtClean="0">
              <a:solidFill>
                <a:srgbClr val="222B33"/>
              </a:solidFill>
              <a:latin typeface="微软雅黑" panose="020B0503020204020204" pitchFamily="34" charset="-122"/>
              <a:ea typeface="微软雅黑" panose="020B0503020204020204" pitchFamily="34" charset="-122"/>
            </a:endParaRPr>
          </a:p>
        </p:txBody>
      </p:sp>
      <p:sp>
        <p:nvSpPr>
          <p:cNvPr id="23" name="PA_矩形 22"/>
          <p:cNvSpPr/>
          <p:nvPr>
            <p:custDataLst>
              <p:tags r:id="rId7"/>
            </p:custDataLst>
          </p:nvPr>
        </p:nvSpPr>
        <p:spPr>
          <a:xfrm>
            <a:off x="3923652" y="3815489"/>
            <a:ext cx="3997849" cy="1938992"/>
          </a:xfrm>
          <a:prstGeom prst="rect">
            <a:avLst/>
          </a:prstGeom>
        </p:spPr>
        <p:txBody>
          <a:bodyPr wrap="square">
            <a:spAutoFit/>
          </a:bodyPr>
          <a:lstStyle/>
          <a:p>
            <a:pPr algn="ctr">
              <a:spcBef>
                <a:spcPct val="0"/>
              </a:spcBef>
            </a:pPr>
            <a:r>
              <a:rPr lang="zh-CN" altLang="en-US" sz="2400" dirty="0" smtClean="0">
                <a:solidFill>
                  <a:srgbClr val="0270D1"/>
                </a:solidFill>
                <a:latin typeface="微软雅黑" panose="020B0503020204020204" pitchFamily="34" charset="-122"/>
                <a:ea typeface="微软雅黑" panose="020B0503020204020204" pitchFamily="34" charset="-122"/>
              </a:rPr>
              <a:t>   答辩人：王思雨</a:t>
            </a:r>
            <a:endParaRPr lang="en-US" altLang="zh-CN" sz="2400" dirty="0" smtClean="0">
              <a:solidFill>
                <a:srgbClr val="0270D1"/>
              </a:solidFill>
              <a:latin typeface="微软雅黑" panose="020B0503020204020204" pitchFamily="34" charset="-122"/>
              <a:ea typeface="微软雅黑" panose="020B0503020204020204" pitchFamily="34" charset="-122"/>
            </a:endParaRPr>
          </a:p>
          <a:p>
            <a:pPr algn="ctr">
              <a:spcBef>
                <a:spcPct val="0"/>
              </a:spcBef>
            </a:pPr>
            <a:r>
              <a:rPr lang="zh-CN" altLang="en-US" sz="2400" dirty="0" smtClean="0">
                <a:solidFill>
                  <a:srgbClr val="0270D1"/>
                </a:solidFill>
                <a:latin typeface="微软雅黑" panose="020B0503020204020204" pitchFamily="34" charset="-122"/>
                <a:ea typeface="微软雅黑" panose="020B0503020204020204" pitchFamily="34" charset="-122"/>
              </a:rPr>
              <a:t>   专   业：统计学</a:t>
            </a:r>
            <a:endParaRPr lang="en-US" altLang="zh-CN" sz="2400" dirty="0" smtClean="0">
              <a:solidFill>
                <a:srgbClr val="0270D1"/>
              </a:solidFill>
              <a:latin typeface="微软雅黑" panose="020B0503020204020204" pitchFamily="34" charset="-122"/>
              <a:ea typeface="微软雅黑" panose="020B0503020204020204" pitchFamily="34" charset="-122"/>
            </a:endParaRPr>
          </a:p>
          <a:p>
            <a:pPr algn="ctr">
              <a:spcBef>
                <a:spcPct val="0"/>
              </a:spcBef>
            </a:pPr>
            <a:r>
              <a:rPr lang="zh-CN" altLang="en-US" sz="2400" dirty="0" smtClean="0">
                <a:solidFill>
                  <a:srgbClr val="0270D1"/>
                </a:solidFill>
                <a:latin typeface="微软雅黑" panose="020B0503020204020204" pitchFamily="34" charset="-122"/>
                <a:ea typeface="微软雅黑" panose="020B0503020204020204" pitchFamily="34" charset="-122"/>
              </a:rPr>
              <a:t>    班   级：</a:t>
            </a:r>
            <a:r>
              <a:rPr lang="en-US" altLang="zh-CN" sz="2400" dirty="0" smtClean="0">
                <a:solidFill>
                  <a:srgbClr val="0270D1"/>
                </a:solidFill>
                <a:latin typeface="微软雅黑" panose="020B0503020204020204" pitchFamily="34" charset="-122"/>
                <a:ea typeface="微软雅黑" panose="020B0503020204020204" pitchFamily="34" charset="-122"/>
              </a:rPr>
              <a:t>1302</a:t>
            </a:r>
            <a:r>
              <a:rPr lang="zh-CN" altLang="en-US" sz="2400" dirty="0" smtClean="0">
                <a:solidFill>
                  <a:srgbClr val="0270D1"/>
                </a:solidFill>
                <a:latin typeface="微软雅黑" panose="020B0503020204020204" pitchFamily="34" charset="-122"/>
                <a:ea typeface="微软雅黑" panose="020B0503020204020204" pitchFamily="34" charset="-122"/>
              </a:rPr>
              <a:t>班</a:t>
            </a:r>
            <a:endParaRPr lang="en-US" altLang="zh-CN" sz="2400" dirty="0" smtClean="0">
              <a:solidFill>
                <a:srgbClr val="0270D1"/>
              </a:solidFill>
              <a:latin typeface="微软雅黑" panose="020B0503020204020204" pitchFamily="34" charset="-122"/>
              <a:ea typeface="微软雅黑" panose="020B0503020204020204" pitchFamily="34" charset="-122"/>
            </a:endParaRPr>
          </a:p>
          <a:p>
            <a:pPr algn="ctr">
              <a:spcBef>
                <a:spcPct val="0"/>
              </a:spcBef>
            </a:pPr>
            <a:r>
              <a:rPr lang="zh-CN" altLang="en-US" sz="2400" dirty="0" smtClean="0">
                <a:solidFill>
                  <a:srgbClr val="0270D1"/>
                </a:solidFill>
                <a:latin typeface="微软雅黑" panose="020B0503020204020204" pitchFamily="34" charset="-122"/>
                <a:ea typeface="微软雅黑" panose="020B0503020204020204" pitchFamily="34" charset="-122"/>
              </a:rPr>
              <a:t>   指导老师：许青松</a:t>
            </a:r>
            <a:endParaRPr lang="en-US" altLang="zh-CN" sz="2400" dirty="0" smtClean="0">
              <a:solidFill>
                <a:srgbClr val="0270D1"/>
              </a:solidFill>
              <a:latin typeface="微软雅黑" panose="020B0503020204020204" pitchFamily="34" charset="-122"/>
              <a:ea typeface="微软雅黑" panose="020B0503020204020204" pitchFamily="34" charset="-122"/>
            </a:endParaRPr>
          </a:p>
          <a:p>
            <a:pPr algn="ctr">
              <a:spcBef>
                <a:spcPct val="0"/>
              </a:spcBef>
            </a:pPr>
            <a:endParaRPr lang="zh-CN" altLang="en-US" sz="2400" dirty="0">
              <a:solidFill>
                <a:srgbClr val="0270D1"/>
              </a:solidFill>
              <a:latin typeface="微软雅黑" panose="020B0503020204020204" pitchFamily="34" charset="-122"/>
              <a:ea typeface="微软雅黑" panose="020B0503020204020204" pitchFamily="34" charset="-122"/>
            </a:endParaRPr>
          </a:p>
        </p:txBody>
      </p:sp>
      <p:sp>
        <p:nvSpPr>
          <p:cNvPr id="9" name="PA_矩形 8"/>
          <p:cNvSpPr/>
          <p:nvPr>
            <p:custDataLst>
              <p:tags r:id="rId8"/>
            </p:custDataLst>
          </p:nvPr>
        </p:nvSpPr>
        <p:spPr>
          <a:xfrm>
            <a:off x="1039152" y="1096702"/>
            <a:ext cx="10088438" cy="4660987"/>
          </a:xfrm>
          <a:prstGeom prst="rect">
            <a:avLst/>
          </a:prstGeom>
          <a:noFill/>
          <a:ln w="38100">
            <a:solidFill>
              <a:srgbClr val="FEFEFE"/>
            </a:solidFill>
          </a:ln>
        </p:spPr>
        <p:txBody>
          <a:bodyPr wrap="square" rtlCol="0" anchor="ctr">
            <a:spAutoFit/>
          </a:bodyPr>
          <a:lstStyle/>
          <a:p>
            <a:pPr algn="ctr">
              <a:spcBef>
                <a:spcPct val="0"/>
              </a:spcBef>
            </a:pPr>
            <a:endParaRPr lang="zh-CN" altLang="en-US" sz="2000" smtClean="0">
              <a:solidFill>
                <a:srgbClr val="222B3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847987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100000" fill="hold" nodeType="withEffect" p14:presetBounceEnd="4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40000">
                                          <p:cBhvr additive="base">
                                            <p:cTn id="7" dur="10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2" accel="100000" fill="hold" grpId="0" nodeType="withEffect" p14:presetBounceEnd="40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40000">
                                          <p:cBhvr additive="base">
                                            <p:cTn id="11" dur="1000" fill="hold"/>
                                            <p:tgtEl>
                                              <p:spTgt spid="8"/>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12" accel="100000" fill="hold" grpId="0" nodeType="withEffect" p14:presetBounceEnd="40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40000">
                                          <p:cBhvr additive="base">
                                            <p:cTn id="15" dur="10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6" dur="10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12" accel="100000" fill="hold" grpId="0" nodeType="withEffect" p14:presetBounceEnd="40000">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14:bounceEnd="40000">
                                          <p:cBhvr additive="base">
                                            <p:cTn id="19" dur="1000" fill="hold"/>
                                            <p:tgtEl>
                                              <p:spTgt spid="18"/>
                                            </p:tgtEl>
                                            <p:attrNameLst>
                                              <p:attrName>ppt_x</p:attrName>
                                            </p:attrNameLst>
                                          </p:cBhvr>
                                          <p:tavLst>
                                            <p:tav tm="0">
                                              <p:val>
                                                <p:strVal val="0-#ppt_w/2"/>
                                              </p:val>
                                            </p:tav>
                                            <p:tav tm="100000">
                                              <p:val>
                                                <p:strVal val="#ppt_x"/>
                                              </p:val>
                                            </p:tav>
                                          </p:tavLst>
                                        </p:anim>
                                        <p:anim calcmode="lin" valueType="num" p14:bounceEnd="40000">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12" accel="100000" fill="hold" grpId="0" nodeType="withEffect" p14:presetBounceEnd="40000">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14:bounceEnd="40000">
                                          <p:cBhvr additive="base">
                                            <p:cTn id="23" dur="10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24" dur="10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12" accel="100000" fill="hold" grpId="0" nodeType="withEffect" p14:presetBounceEnd="40000">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14:bounceEnd="40000">
                                          <p:cBhvr additive="base">
                                            <p:cTn id="27" dur="1000" fill="hold"/>
                                            <p:tgtEl>
                                              <p:spTgt spid="13"/>
                                            </p:tgtEl>
                                            <p:attrNameLst>
                                              <p:attrName>ppt_x</p:attrName>
                                            </p:attrNameLst>
                                          </p:cBhvr>
                                          <p:tavLst>
                                            <p:tav tm="0">
                                              <p:val>
                                                <p:strVal val="0-#ppt_w/2"/>
                                              </p:val>
                                            </p:tav>
                                            <p:tav tm="100000">
                                              <p:val>
                                                <p:strVal val="#ppt_x"/>
                                              </p:val>
                                            </p:tav>
                                          </p:tavLst>
                                        </p:anim>
                                        <p:anim calcmode="lin" valueType="num" p14:bounceEnd="40000">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accel="100000" fill="hold" grpId="0" nodeType="withEffect" p14:presetBounceEnd="40000">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14:bounceEnd="40000">
                                          <p:cBhvr additive="base">
                                            <p:cTn id="31" dur="1000" fill="hold"/>
                                            <p:tgtEl>
                                              <p:spTgt spid="23"/>
                                            </p:tgtEl>
                                            <p:attrNameLst>
                                              <p:attrName>ppt_x</p:attrName>
                                            </p:attrNameLst>
                                          </p:cBhvr>
                                          <p:tavLst>
                                            <p:tav tm="0">
                                              <p:val>
                                                <p:strVal val="0-#ppt_w/2"/>
                                              </p:val>
                                            </p:tav>
                                            <p:tav tm="100000">
                                              <p:val>
                                                <p:strVal val="#ppt_x"/>
                                              </p:val>
                                            </p:tav>
                                          </p:tavLst>
                                        </p:anim>
                                        <p:anim calcmode="lin" valueType="num" p14:bounceEnd="40000">
                                          <p:cBhvr additive="base">
                                            <p:cTn id="32" dur="10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12" accel="100000" fill="hold" grpId="0" nodeType="withEffect" p14:presetBounceEnd="40000">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14:bounceEnd="40000">
                                          <p:cBhvr additive="base">
                                            <p:cTn id="35" dur="10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36"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8" grpId="0"/>
          <p:bldP spid="11" grpId="0"/>
          <p:bldP spid="13" grpId="0" animBg="1"/>
          <p:bldP spid="23" grpId="0"/>
          <p:bldP spid="9" grpId="0" animBg="1"/>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2" ac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12" accel="10000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0-#ppt_w/2"/>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12" accel="10000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0-#ppt_w/2"/>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12" accel="10000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0-#ppt_w/2"/>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12" ac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0-#ppt_w/2"/>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accel="10000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1000" fill="hold"/>
                                            <p:tgtEl>
                                              <p:spTgt spid="23"/>
                                            </p:tgtEl>
                                            <p:attrNameLst>
                                              <p:attrName>ppt_x</p:attrName>
                                            </p:attrNameLst>
                                          </p:cBhvr>
                                          <p:tavLst>
                                            <p:tav tm="0">
                                              <p:val>
                                                <p:strVal val="0-#ppt_w/2"/>
                                              </p:val>
                                            </p:tav>
                                            <p:tav tm="100000">
                                              <p:val>
                                                <p:strVal val="#ppt_x"/>
                                              </p:val>
                                            </p:tav>
                                          </p:tavLst>
                                        </p:anim>
                                        <p:anim calcmode="lin" valueType="num">
                                          <p:cBhvr additive="base">
                                            <p:cTn id="32" dur="10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12" accel="10000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1000" fill="hold"/>
                                            <p:tgtEl>
                                              <p:spTgt spid="9"/>
                                            </p:tgtEl>
                                            <p:attrNameLst>
                                              <p:attrName>ppt_x</p:attrName>
                                            </p:attrNameLst>
                                          </p:cBhvr>
                                          <p:tavLst>
                                            <p:tav tm="0">
                                              <p:val>
                                                <p:strVal val="0-#ppt_w/2"/>
                                              </p:val>
                                            </p:tav>
                                            <p:tav tm="100000">
                                              <p:val>
                                                <p:strVal val="#ppt_x"/>
                                              </p:val>
                                            </p:tav>
                                          </p:tavLst>
                                        </p:anim>
                                        <p:anim calcmode="lin" valueType="num">
                                          <p:cBhvr additive="base">
                                            <p:cTn id="36"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8" grpId="0"/>
          <p:bldP spid="11" grpId="0"/>
          <p:bldP spid="13" grpId="0" animBg="1"/>
          <p:bldP spid="23" grpId="0"/>
          <p:bldP spid="9"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6082422" y="0"/>
            <a:ext cx="6109578" cy="6858000"/>
          </a:xfrm>
          <a:prstGeom prst="rect">
            <a:avLst/>
          </a:prstGeom>
          <a:gradFill>
            <a:gsLst>
              <a:gs pos="0">
                <a:srgbClr val="0270D1">
                  <a:alpha val="85000"/>
                </a:srgbClr>
              </a:gs>
              <a:gs pos="94000">
                <a:srgbClr val="0270D1"/>
              </a:gs>
            </a:gsLst>
            <a:lin ang="5400000" scaled="1"/>
          </a:gra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flipV="1">
            <a:off x="7423094" y="1202414"/>
            <a:ext cx="1228973" cy="5827"/>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PA_矩形 75"/>
          <p:cNvSpPr/>
          <p:nvPr>
            <p:custDataLst>
              <p:tags r:id="rId2"/>
            </p:custDataLst>
          </p:nvPr>
        </p:nvSpPr>
        <p:spPr>
          <a:xfrm>
            <a:off x="6483462" y="1331249"/>
            <a:ext cx="5496871" cy="193899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smtClean="0">
                <a:solidFill>
                  <a:srgbClr val="FFFFFF"/>
                </a:solidFill>
              </a:rPr>
              <a:t>  </a:t>
            </a:r>
            <a:r>
              <a:rPr lang="zh-CN" altLang="zh-CN" sz="2400" dirty="0">
                <a:solidFill>
                  <a:srgbClr val="FFFFFF"/>
                </a:solidFill>
              </a:rPr>
              <a:t> </a:t>
            </a:r>
            <a:r>
              <a:rPr lang="zh-CN" altLang="en-US" sz="2400" dirty="0" smtClean="0">
                <a:solidFill>
                  <a:srgbClr val="FFFFFF"/>
                </a:solidFill>
              </a:rPr>
              <a:t> </a:t>
            </a:r>
            <a:r>
              <a:rPr lang="zh-CN" altLang="zh-CN" sz="2400" dirty="0" smtClean="0">
                <a:solidFill>
                  <a:srgbClr val="FFFFFF"/>
                </a:solidFill>
              </a:rPr>
              <a:t>利用</a:t>
            </a:r>
            <a:r>
              <a:rPr lang="en-US" altLang="zh-CN" sz="2400" dirty="0">
                <a:solidFill>
                  <a:srgbClr val="FFFFFF"/>
                </a:solidFill>
              </a:rPr>
              <a:t>NIST2011</a:t>
            </a:r>
            <a:r>
              <a:rPr lang="zh-CN" altLang="zh-CN" sz="2400" dirty="0">
                <a:solidFill>
                  <a:srgbClr val="FFFFFF"/>
                </a:solidFill>
              </a:rPr>
              <a:t>气相色谱数据库对当归的挥发油中次生代谢产物成分鉴定。从当归挥发油中定性出大约</a:t>
            </a:r>
            <a:r>
              <a:rPr lang="en-US" altLang="zh-CN" sz="2400" dirty="0">
                <a:solidFill>
                  <a:srgbClr val="FFFFFF"/>
                </a:solidFill>
              </a:rPr>
              <a:t>44</a:t>
            </a:r>
            <a:r>
              <a:rPr lang="zh-CN" altLang="zh-CN" sz="2400" dirty="0">
                <a:solidFill>
                  <a:srgbClr val="FFFFFF"/>
                </a:solidFill>
              </a:rPr>
              <a:t>个挥发性成分化合物，见表。</a:t>
            </a:r>
          </a:p>
          <a:p>
            <a:endParaRPr lang="zh-CN" altLang="zh-CN" sz="2400" dirty="0">
              <a:solidFill>
                <a:srgbClr val="FFFFFF"/>
              </a:solidFill>
            </a:endParaRPr>
          </a:p>
        </p:txBody>
      </p:sp>
      <p:sp>
        <p:nvSpPr>
          <p:cNvPr id="26" name="Freeform 19"/>
          <p:cNvSpPr>
            <a:spLocks noEditPoints="1"/>
          </p:cNvSpPr>
          <p:nvPr/>
        </p:nvSpPr>
        <p:spPr bwMode="auto">
          <a:xfrm flipV="1">
            <a:off x="6483461" y="668461"/>
            <a:ext cx="534718" cy="467923"/>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文本框 11"/>
          <p:cNvSpPr txBox="1"/>
          <p:nvPr/>
        </p:nvSpPr>
        <p:spPr>
          <a:xfrm>
            <a:off x="7118438" y="531208"/>
            <a:ext cx="4728919" cy="646331"/>
          </a:xfrm>
          <a:prstGeom prst="rect">
            <a:avLst/>
          </a:prstGeom>
          <a:noFill/>
        </p:spPr>
        <p:txBody>
          <a:bodyPr wrap="square" rtlCol="0">
            <a:spAutoFit/>
          </a:bodyPr>
          <a:lstStyle/>
          <a:p>
            <a:r>
              <a:rPr lang="en-US" altLang="zh-CN" sz="3600" dirty="0" smtClean="0">
                <a:solidFill>
                  <a:srgbClr val="FFFFFF"/>
                </a:solidFill>
                <a:latin typeface="微软雅黑"/>
                <a:ea typeface="微软雅黑"/>
                <a:cs typeface="微软雅黑"/>
              </a:rPr>
              <a:t>GC-MS</a:t>
            </a:r>
            <a:r>
              <a:rPr lang="zh-CN" altLang="en-US" sz="3600" dirty="0" smtClean="0">
                <a:solidFill>
                  <a:srgbClr val="FFFFFF"/>
                </a:solidFill>
                <a:latin typeface="微软雅黑"/>
                <a:ea typeface="微软雅黑"/>
                <a:cs typeface="微软雅黑"/>
              </a:rPr>
              <a:t>指纹图谱归属</a:t>
            </a:r>
            <a:endParaRPr lang="zh-CN" altLang="en-US" sz="3600" dirty="0">
              <a:solidFill>
                <a:srgbClr val="FFFFFF"/>
              </a:solidFill>
              <a:latin typeface="微软雅黑"/>
              <a:ea typeface="微软雅黑"/>
              <a:cs typeface="微软雅黑"/>
            </a:endParaRPr>
          </a:p>
        </p:txBody>
      </p:sp>
      <p:sp>
        <p:nvSpPr>
          <p:cNvPr id="30" name="矩形 29"/>
          <p:cNvSpPr/>
          <p:nvPr/>
        </p:nvSpPr>
        <p:spPr>
          <a:xfrm>
            <a:off x="1071837" y="568193"/>
            <a:ext cx="4676387" cy="810478"/>
          </a:xfrm>
          <a:prstGeom prst="rect">
            <a:avLst/>
          </a:prstGeom>
        </p:spPr>
        <p:txBody>
          <a:bodyPr wrap="square">
            <a:spAutoFit/>
          </a:bodyPr>
          <a:lstStyle/>
          <a:p>
            <a:pPr>
              <a:lnSpc>
                <a:spcPct val="120000"/>
              </a:lnSpc>
              <a:spcBef>
                <a:spcPct val="0"/>
              </a:spcBef>
            </a:pPr>
            <a:r>
              <a:rPr lang="en-US" altLang="en-US" sz="4000" dirty="0" smtClean="0">
                <a:solidFill>
                  <a:srgbClr val="0270D1"/>
                </a:solidFill>
                <a:latin typeface="微软雅黑" panose="020B0503020204020204" pitchFamily="34" charset="-122"/>
                <a:ea typeface="微软雅黑" panose="020B0503020204020204" pitchFamily="34" charset="-122"/>
              </a:rPr>
              <a:t>GC-</a:t>
            </a:r>
            <a:r>
              <a:rPr lang="en-US" altLang="en-US" sz="4000" dirty="0" err="1" smtClean="0">
                <a:solidFill>
                  <a:srgbClr val="0270D1"/>
                </a:solidFill>
                <a:latin typeface="微软雅黑" panose="020B0503020204020204" pitchFamily="34" charset="-122"/>
                <a:ea typeface="微软雅黑" panose="020B0503020204020204" pitchFamily="34" charset="-122"/>
              </a:rPr>
              <a:t>MS气质联用图</a:t>
            </a:r>
            <a:endParaRPr lang="zh-CN" altLang="en-US" sz="4000" dirty="0">
              <a:solidFill>
                <a:srgbClr val="0270D1"/>
              </a:solidFill>
              <a:latin typeface="微软雅黑" panose="020B0503020204020204" pitchFamily="34" charset="-122"/>
              <a:ea typeface="微软雅黑" panose="020B0503020204020204" pitchFamily="34" charset="-122"/>
            </a:endParaRPr>
          </a:p>
        </p:txBody>
      </p:sp>
      <p:cxnSp>
        <p:nvCxnSpPr>
          <p:cNvPr id="47" name="直接连接符 46"/>
          <p:cNvCxnSpPr/>
          <p:nvPr/>
        </p:nvCxnSpPr>
        <p:spPr>
          <a:xfrm flipV="1">
            <a:off x="651689" y="1052828"/>
            <a:ext cx="467878" cy="16712"/>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441565" y="1051175"/>
            <a:ext cx="523889" cy="1652"/>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pic>
        <p:nvPicPr>
          <p:cNvPr id="48" name="图片 47" descr="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2222423" cy="650034"/>
          </a:xfrm>
          <a:prstGeom prst="rect">
            <a:avLst/>
          </a:prstGeom>
        </p:spPr>
      </p:pic>
      <p:pic>
        <p:nvPicPr>
          <p:cNvPr id="15" name="图片 14" descr="说明: E:\桌面2012.11.24\20121022_萨日娜submitted to Anal.Lett\figure captions\Fig.2.TIF"/>
          <p:cNvPicPr/>
          <p:nvPr/>
        </p:nvPicPr>
        <p:blipFill>
          <a:blip r:embed="rId6">
            <a:extLst>
              <a:ext uri="{28A0092B-C50C-407E-A947-70E740481C1C}">
                <a14:useLocalDpi xmlns:a14="http://schemas.microsoft.com/office/drawing/2010/main" val="0"/>
              </a:ext>
            </a:extLst>
          </a:blip>
          <a:srcRect/>
          <a:stretch>
            <a:fillRect/>
          </a:stretch>
        </p:blipFill>
        <p:spPr bwMode="auto">
          <a:xfrm>
            <a:off x="594340" y="3598098"/>
            <a:ext cx="5021883" cy="2878902"/>
          </a:xfrm>
          <a:prstGeom prst="rect">
            <a:avLst/>
          </a:prstGeom>
          <a:noFill/>
          <a:ln>
            <a:noFill/>
          </a:ln>
        </p:spPr>
      </p:pic>
      <p:sp>
        <p:nvSpPr>
          <p:cNvPr id="2" name="文本框 1"/>
          <p:cNvSpPr txBox="1"/>
          <p:nvPr/>
        </p:nvSpPr>
        <p:spPr>
          <a:xfrm>
            <a:off x="1072444" y="1580444"/>
            <a:ext cx="4473223" cy="369332"/>
          </a:xfrm>
          <a:prstGeom prst="rect">
            <a:avLst/>
          </a:prstGeom>
          <a:noFill/>
        </p:spPr>
        <p:txBody>
          <a:bodyPr wrap="square" rtlCol="0">
            <a:spAutoFit/>
          </a:bodyPr>
          <a:lstStyle/>
          <a:p>
            <a:endParaRPr kumimoji="1" lang="zh-CN" altLang="en-US" dirty="0"/>
          </a:p>
        </p:txBody>
      </p:sp>
      <p:sp>
        <p:nvSpPr>
          <p:cNvPr id="3" name="矩形 2"/>
          <p:cNvSpPr/>
          <p:nvPr/>
        </p:nvSpPr>
        <p:spPr>
          <a:xfrm>
            <a:off x="366887" y="1601169"/>
            <a:ext cx="5686780" cy="1785104"/>
          </a:xfrm>
          <a:prstGeom prst="rect">
            <a:avLst/>
          </a:prstGeom>
        </p:spPr>
        <p:txBody>
          <a:bodyPr wrap="square">
            <a:spAutoFit/>
          </a:bodyPr>
          <a:lstStyle/>
          <a:p>
            <a:r>
              <a:rPr lang="zh-CN" altLang="en-US" sz="2200" dirty="0" smtClean="0"/>
              <a:t>    </a:t>
            </a:r>
            <a:r>
              <a:rPr lang="zh-CN" altLang="zh-CN" sz="2200" dirty="0" smtClean="0"/>
              <a:t>采用</a:t>
            </a:r>
            <a:r>
              <a:rPr lang="en-US" altLang="zh-CN" sz="2200" dirty="0"/>
              <a:t>GC-MS</a:t>
            </a:r>
            <a:r>
              <a:rPr lang="zh-CN" altLang="zh-CN" sz="2200" dirty="0"/>
              <a:t>气质联用测定</a:t>
            </a:r>
            <a:r>
              <a:rPr lang="en-US" altLang="zh-CN" sz="2200" dirty="0"/>
              <a:t>27</a:t>
            </a:r>
            <a:r>
              <a:rPr lang="zh-CN" altLang="zh-CN" sz="2200" dirty="0"/>
              <a:t>批不同生长期的当归药材，</a:t>
            </a:r>
            <a:r>
              <a:rPr lang="zh-CN" altLang="zh-CN" sz="2200" dirty="0" smtClean="0"/>
              <a:t>利用</a:t>
            </a:r>
            <a:r>
              <a:rPr lang="en-US" altLang="zh-CN" sz="2200" dirty="0" err="1" smtClean="0"/>
              <a:t>Mnova</a:t>
            </a:r>
            <a:r>
              <a:rPr lang="zh-CN" altLang="zh-CN" sz="2200" dirty="0" smtClean="0"/>
              <a:t>对谱峰进</a:t>
            </a:r>
            <a:r>
              <a:rPr lang="zh-CN" altLang="zh-CN" sz="2200" dirty="0"/>
              <a:t>行去噪、基线校准等预处</a:t>
            </a:r>
            <a:r>
              <a:rPr lang="zh-CN" altLang="zh-CN" sz="2200" dirty="0" smtClean="0"/>
              <a:t>理。</a:t>
            </a:r>
            <a:r>
              <a:rPr lang="zh-CN" altLang="zh-CN" sz="2200" dirty="0"/>
              <a:t>并采用该软件中的</a:t>
            </a:r>
            <a:r>
              <a:rPr lang="zh-CN" altLang="zh-CN" sz="2200" dirty="0" smtClean="0"/>
              <a:t>多元曲线分辨（</a:t>
            </a:r>
            <a:r>
              <a:rPr lang="en-US" altLang="zh-CN" sz="2200" dirty="0" smtClean="0"/>
              <a:t>MCR</a:t>
            </a:r>
            <a:r>
              <a:rPr lang="zh-CN" altLang="zh-CN" sz="2200" dirty="0" smtClean="0"/>
              <a:t>）中解析严</a:t>
            </a:r>
            <a:r>
              <a:rPr lang="zh-CN" altLang="zh-CN" sz="2200" dirty="0"/>
              <a:t>重的重叠质谱</a:t>
            </a:r>
            <a:r>
              <a:rPr lang="zh-CN" altLang="zh-CN" sz="2200" dirty="0" smtClean="0"/>
              <a:t>峰，获取纯质谱图，</a:t>
            </a:r>
            <a:r>
              <a:rPr lang="zh-CN" altLang="en-US" sz="2200" dirty="0" smtClean="0"/>
              <a:t>如</a:t>
            </a:r>
            <a:r>
              <a:rPr lang="zh-CN" altLang="en-US" sz="2200" dirty="0"/>
              <a:t>图</a:t>
            </a:r>
            <a:r>
              <a:rPr lang="zh-CN" altLang="en-US" sz="2000" dirty="0" smtClean="0"/>
              <a:t>。</a:t>
            </a:r>
            <a:endParaRPr lang="zh-CN" altLang="en-US" sz="2000" dirty="0"/>
          </a:p>
        </p:txBody>
      </p:sp>
      <p:graphicFrame>
        <p:nvGraphicFramePr>
          <p:cNvPr id="4" name="对象 3"/>
          <p:cNvGraphicFramePr>
            <a:graphicFrameLocks noChangeAspect="1"/>
          </p:cNvGraphicFramePr>
          <p:nvPr>
            <p:extLst>
              <p:ext uri="{D42A27DB-BD31-4B8C-83A1-F6EECF244321}">
                <p14:modId xmlns:p14="http://schemas.microsoft.com/office/powerpoint/2010/main" val="4089398528"/>
              </p:ext>
            </p:extLst>
          </p:nvPr>
        </p:nvGraphicFramePr>
        <p:xfrm>
          <a:off x="6474884" y="3143780"/>
          <a:ext cx="5422900" cy="3530600"/>
        </p:xfrm>
        <a:graphic>
          <a:graphicData uri="http://schemas.openxmlformats.org/presentationml/2006/ole">
            <mc:AlternateContent xmlns:mc="http://schemas.openxmlformats.org/markup-compatibility/2006">
              <mc:Choice xmlns:v="urn:schemas-microsoft-com:vml" Requires="v">
                <p:oleObj spid="_x0000_s4210" name="文档" r:id="rId7" imgW="5422900" imgH="3530600" progId="Word.Document.12">
                  <p:embed/>
                </p:oleObj>
              </mc:Choice>
              <mc:Fallback>
                <p:oleObj name="文档" r:id="rId7" imgW="5422900" imgH="3530600" progId="Word.Document.12">
                  <p:embed/>
                  <p:pic>
                    <p:nvPicPr>
                      <p:cNvPr id="0" name=""/>
                      <p:cNvPicPr/>
                      <p:nvPr/>
                    </p:nvPicPr>
                    <p:blipFill>
                      <a:blip r:embed="rId8"/>
                      <a:stretch>
                        <a:fillRect/>
                      </a:stretch>
                    </p:blipFill>
                    <p:spPr>
                      <a:xfrm>
                        <a:off x="6474884" y="3143780"/>
                        <a:ext cx="5422900" cy="3530600"/>
                      </a:xfrm>
                      <a:prstGeom prst="rect">
                        <a:avLst/>
                      </a:prstGeom>
                    </p:spPr>
                  </p:pic>
                </p:oleObj>
              </mc:Fallback>
            </mc:AlternateContent>
          </a:graphicData>
        </a:graphic>
      </p:graphicFrame>
    </p:spTree>
    <p:extLst>
      <p:ext uri="{BB962C8B-B14F-4D97-AF65-F5344CB8AC3E}">
        <p14:creationId xmlns:p14="http://schemas.microsoft.com/office/powerpoint/2010/main" val="371028334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14:presetBounceEnd="40000">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40000">
                                          <p:cBhvr additive="base">
                                            <p:cTn id="7" dur="1000" fill="hold"/>
                                            <p:tgtEl>
                                              <p:spTgt spid="30"/>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9" accel="100000" fill="hold" nodeType="withEffect" p14:presetBounceEnd="40000">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14:bounceEnd="40000">
                                          <p:cBhvr additive="base">
                                            <p:cTn id="11" dur="1000" fill="hold"/>
                                            <p:tgtEl>
                                              <p:spTgt spid="35"/>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35"/>
                                            </p:tgtEl>
                                            <p:attrNameLst>
                                              <p:attrName>ppt_y</p:attrName>
                                            </p:attrNameLst>
                                          </p:cBhvr>
                                          <p:tavLst>
                                            <p:tav tm="0">
                                              <p:val>
                                                <p:strVal val="0-#ppt_h/2"/>
                                              </p:val>
                                            </p:tav>
                                            <p:tav tm="100000">
                                              <p:val>
                                                <p:strVal val="#ppt_y"/>
                                              </p:val>
                                            </p:tav>
                                          </p:tavLst>
                                        </p:anim>
                                      </p:childTnLst>
                                    </p:cTn>
                                  </p:par>
                                  <p:par>
                                    <p:cTn id="13" presetID="2" presetClass="entr" presetSubtype="9" accel="100000" fill="hold" grpId="0" nodeType="withEffect" p14:presetBounceEnd="40000">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14:bounceEnd="40000">
                                          <p:cBhvr additive="base">
                                            <p:cTn id="15" dur="1000" fill="hold"/>
                                            <p:tgtEl>
                                              <p:spTgt spid="36"/>
                                            </p:tgtEl>
                                            <p:attrNameLst>
                                              <p:attrName>ppt_x</p:attrName>
                                            </p:attrNameLst>
                                          </p:cBhvr>
                                          <p:tavLst>
                                            <p:tav tm="0">
                                              <p:val>
                                                <p:strVal val="0-#ppt_w/2"/>
                                              </p:val>
                                            </p:tav>
                                            <p:tav tm="100000">
                                              <p:val>
                                                <p:strVal val="#ppt_x"/>
                                              </p:val>
                                            </p:tav>
                                          </p:tavLst>
                                        </p:anim>
                                        <p:anim calcmode="lin" valueType="num" p14:bounceEnd="40000">
                                          <p:cBhvr additive="base">
                                            <p:cTn id="16" dur="1000" fill="hold"/>
                                            <p:tgtEl>
                                              <p:spTgt spid="36"/>
                                            </p:tgtEl>
                                            <p:attrNameLst>
                                              <p:attrName>ppt_y</p:attrName>
                                            </p:attrNameLst>
                                          </p:cBhvr>
                                          <p:tavLst>
                                            <p:tav tm="0">
                                              <p:val>
                                                <p:strVal val="0-#ppt_h/2"/>
                                              </p:val>
                                            </p:tav>
                                            <p:tav tm="100000">
                                              <p:val>
                                                <p:strVal val="#ppt_y"/>
                                              </p:val>
                                            </p:tav>
                                          </p:tavLst>
                                        </p:anim>
                                      </p:childTnLst>
                                    </p:cTn>
                                  </p:par>
                                  <p:par>
                                    <p:cTn id="17" presetID="2" presetClass="entr" presetSubtype="9" accel="100000" fill="hold" nodeType="withEffect" p14:presetBounceEnd="40000">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14:bounceEnd="40000">
                                          <p:cBhvr additive="base">
                                            <p:cTn id="19" dur="1000" fill="hold"/>
                                            <p:tgtEl>
                                              <p:spTgt spid="47"/>
                                            </p:tgtEl>
                                            <p:attrNameLst>
                                              <p:attrName>ppt_x</p:attrName>
                                            </p:attrNameLst>
                                          </p:cBhvr>
                                          <p:tavLst>
                                            <p:tav tm="0">
                                              <p:val>
                                                <p:strVal val="0-#ppt_w/2"/>
                                              </p:val>
                                            </p:tav>
                                            <p:tav tm="100000">
                                              <p:val>
                                                <p:strVal val="#ppt_x"/>
                                              </p:val>
                                            </p:tav>
                                          </p:tavLst>
                                        </p:anim>
                                        <p:anim calcmode="lin" valueType="num" p14:bounceEnd="40000">
                                          <p:cBhvr additive="base">
                                            <p:cTn id="20" dur="1000" fill="hold"/>
                                            <p:tgtEl>
                                              <p:spTgt spid="47"/>
                                            </p:tgtEl>
                                            <p:attrNameLst>
                                              <p:attrName>ppt_y</p:attrName>
                                            </p:attrNameLst>
                                          </p:cBhvr>
                                          <p:tavLst>
                                            <p:tav tm="0">
                                              <p:val>
                                                <p:strVal val="0-#ppt_h/2"/>
                                              </p:val>
                                            </p:tav>
                                            <p:tav tm="100000">
                                              <p:val>
                                                <p:strVal val="#ppt_y"/>
                                              </p:val>
                                            </p:tav>
                                          </p:tavLst>
                                        </p:anim>
                                      </p:childTnLst>
                                    </p:cTn>
                                  </p:par>
                                  <p:par>
                                    <p:cTn id="21" presetID="2" presetClass="entr" presetSubtype="9" accel="100000" fill="hold" nodeType="withEffect" p14:presetBounceEnd="40000">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14:bounceEnd="40000">
                                          <p:cBhvr additive="base">
                                            <p:cTn id="23" dur="1000" fill="hold"/>
                                            <p:tgtEl>
                                              <p:spTgt spid="49"/>
                                            </p:tgtEl>
                                            <p:attrNameLst>
                                              <p:attrName>ppt_x</p:attrName>
                                            </p:attrNameLst>
                                          </p:cBhvr>
                                          <p:tavLst>
                                            <p:tav tm="0">
                                              <p:val>
                                                <p:strVal val="0-#ppt_w/2"/>
                                              </p:val>
                                            </p:tav>
                                            <p:tav tm="100000">
                                              <p:val>
                                                <p:strVal val="#ppt_x"/>
                                              </p:val>
                                            </p:tav>
                                          </p:tavLst>
                                        </p:anim>
                                        <p:anim calcmode="lin" valueType="num" p14:bounceEnd="40000">
                                          <p:cBhvr additive="base">
                                            <p:cTn id="24" dur="1000" fill="hold"/>
                                            <p:tgtEl>
                                              <p:spTgt spid="49"/>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9" fill="hold" grpId="1"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0-#ppt_w/2"/>
                                              </p:val>
                                            </p:tav>
                                            <p:tav tm="100000">
                                              <p:val>
                                                <p:strVal val="#ppt_x"/>
                                              </p:val>
                                            </p:tav>
                                          </p:tavLst>
                                        </p:anim>
                                        <p:anim calcmode="lin" valueType="num">
                                          <p:cBhvr additive="base">
                                            <p:cTn id="32" dur="500" fill="hold"/>
                                            <p:tgtEl>
                                              <p:spTgt spid="36"/>
                                            </p:tgtEl>
                                            <p:attrNameLst>
                                              <p:attrName>ppt_y</p:attrName>
                                            </p:attrNameLst>
                                          </p:cBhvr>
                                          <p:tavLst>
                                            <p:tav tm="0">
                                              <p:val>
                                                <p:strVal val="0-#ppt_h/2"/>
                                              </p:val>
                                            </p:tav>
                                            <p:tav tm="100000">
                                              <p:val>
                                                <p:strVal val="#ppt_y"/>
                                              </p:val>
                                            </p:tav>
                                          </p:tavLst>
                                        </p:anim>
                                      </p:childTnLst>
                                    </p:cTn>
                                  </p:par>
                                  <p:par>
                                    <p:cTn id="33" presetID="2" presetClass="entr" presetSubtype="9" fill="hold" grpId="1"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9"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0-#ppt_w/2"/>
                                              </p:val>
                                            </p:tav>
                                            <p:tav tm="100000">
                                              <p:val>
                                                <p:strVal val="#ppt_x"/>
                                              </p:val>
                                            </p:tav>
                                          </p:tavLst>
                                        </p:anim>
                                        <p:anim calcmode="lin" valueType="num">
                                          <p:cBhvr additive="base">
                                            <p:cTn id="40" dur="500" fill="hold"/>
                                            <p:tgtEl>
                                              <p:spTgt spid="26"/>
                                            </p:tgtEl>
                                            <p:attrNameLst>
                                              <p:attrName>ppt_y</p:attrName>
                                            </p:attrNameLst>
                                          </p:cBhvr>
                                          <p:tavLst>
                                            <p:tav tm="0">
                                              <p:val>
                                                <p:strVal val="0-#ppt_h/2"/>
                                              </p:val>
                                            </p:tav>
                                            <p:tav tm="100000">
                                              <p:val>
                                                <p:strVal val="#ppt_y"/>
                                              </p:val>
                                            </p:tav>
                                          </p:tavLst>
                                        </p:anim>
                                      </p:childTnLst>
                                    </p:cTn>
                                  </p:par>
                                  <p:par>
                                    <p:cTn id="41" presetID="2" presetClass="entr" presetSubtype="9"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0-#ppt_w/2"/>
                                              </p:val>
                                            </p:tav>
                                            <p:tav tm="100000">
                                              <p:val>
                                                <p:strVal val="#ppt_x"/>
                                              </p:val>
                                            </p:tav>
                                          </p:tavLst>
                                        </p:anim>
                                        <p:anim calcmode="lin" valueType="num">
                                          <p:cBhvr additive="base">
                                            <p:cTn id="44" dur="500" fill="hold"/>
                                            <p:tgtEl>
                                              <p:spTgt spid="3"/>
                                            </p:tgtEl>
                                            <p:attrNameLst>
                                              <p:attrName>ppt_y</p:attrName>
                                            </p:attrNameLst>
                                          </p:cBhvr>
                                          <p:tavLst>
                                            <p:tav tm="0">
                                              <p:val>
                                                <p:strVal val="0-#ppt_h/2"/>
                                              </p:val>
                                            </p:tav>
                                            <p:tav tm="100000">
                                              <p:val>
                                                <p:strVal val="#ppt_y"/>
                                              </p:val>
                                            </p:tav>
                                          </p:tavLst>
                                        </p:anim>
                                      </p:childTnLst>
                                    </p:cTn>
                                  </p:par>
                                  <p:par>
                                    <p:cTn id="45" presetID="2" presetClass="entr" presetSubtype="9"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0-#ppt_w/2"/>
                                              </p:val>
                                            </p:tav>
                                            <p:tav tm="100000">
                                              <p:val>
                                                <p:strVal val="#ppt_x"/>
                                              </p:val>
                                            </p:tav>
                                          </p:tavLst>
                                        </p:anim>
                                        <p:anim calcmode="lin" valueType="num">
                                          <p:cBhvr additive="base">
                                            <p:cTn id="48" dur="500" fill="hold"/>
                                            <p:tgtEl>
                                              <p:spTgt spid="15"/>
                                            </p:tgtEl>
                                            <p:attrNameLst>
                                              <p:attrName>ppt_y</p:attrName>
                                            </p:attrNameLst>
                                          </p:cBhvr>
                                          <p:tavLst>
                                            <p:tav tm="0">
                                              <p:val>
                                                <p:strVal val="0-#ppt_h/2"/>
                                              </p:val>
                                            </p:tav>
                                            <p:tav tm="100000">
                                              <p:val>
                                                <p:strVal val="#ppt_y"/>
                                              </p:val>
                                            </p:tav>
                                          </p:tavLst>
                                        </p:anim>
                                      </p:childTnLst>
                                    </p:cTn>
                                  </p:par>
                                  <p:par>
                                    <p:cTn id="49" presetID="2" presetClass="entr" presetSubtype="9"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0-#ppt_w/2"/>
                                              </p:val>
                                            </p:tav>
                                            <p:tav tm="100000">
                                              <p:val>
                                                <p:strVal val="#ppt_x"/>
                                              </p:val>
                                            </p:tav>
                                          </p:tavLst>
                                        </p:anim>
                                        <p:anim calcmode="lin" valueType="num">
                                          <p:cBhvr additive="base">
                                            <p:cTn id="5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26" grpId="0" animBg="1"/>
          <p:bldP spid="12" grpId="0"/>
          <p:bldP spid="12" grpId="1"/>
          <p:bldP spid="30" grpId="0"/>
          <p:bldP spid="3"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0-#ppt_w/2"/>
                                              </p:val>
                                            </p:tav>
                                            <p:tav tm="100000">
                                              <p:val>
                                                <p:strVal val="#ppt_x"/>
                                              </p:val>
                                            </p:tav>
                                          </p:tavLst>
                                        </p:anim>
                                        <p:anim calcmode="lin" valueType="num">
                                          <p:cBhvr additive="base">
                                            <p:cTn id="8" dur="100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9" accel="10000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000" fill="hold"/>
                                            <p:tgtEl>
                                              <p:spTgt spid="35"/>
                                            </p:tgtEl>
                                            <p:attrNameLst>
                                              <p:attrName>ppt_x</p:attrName>
                                            </p:attrNameLst>
                                          </p:cBhvr>
                                          <p:tavLst>
                                            <p:tav tm="0">
                                              <p:val>
                                                <p:strVal val="0-#ppt_w/2"/>
                                              </p:val>
                                            </p:tav>
                                            <p:tav tm="100000">
                                              <p:val>
                                                <p:strVal val="#ppt_x"/>
                                              </p:val>
                                            </p:tav>
                                          </p:tavLst>
                                        </p:anim>
                                        <p:anim calcmode="lin" valueType="num">
                                          <p:cBhvr additive="base">
                                            <p:cTn id="12" dur="1000" fill="hold"/>
                                            <p:tgtEl>
                                              <p:spTgt spid="35"/>
                                            </p:tgtEl>
                                            <p:attrNameLst>
                                              <p:attrName>ppt_y</p:attrName>
                                            </p:attrNameLst>
                                          </p:cBhvr>
                                          <p:tavLst>
                                            <p:tav tm="0">
                                              <p:val>
                                                <p:strVal val="0-#ppt_h/2"/>
                                              </p:val>
                                            </p:tav>
                                            <p:tav tm="100000">
                                              <p:val>
                                                <p:strVal val="#ppt_y"/>
                                              </p:val>
                                            </p:tav>
                                          </p:tavLst>
                                        </p:anim>
                                      </p:childTnLst>
                                    </p:cTn>
                                  </p:par>
                                  <p:par>
                                    <p:cTn id="13" presetID="2" presetClass="entr" presetSubtype="9" accel="10000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1000" fill="hold"/>
                                            <p:tgtEl>
                                              <p:spTgt spid="36"/>
                                            </p:tgtEl>
                                            <p:attrNameLst>
                                              <p:attrName>ppt_x</p:attrName>
                                            </p:attrNameLst>
                                          </p:cBhvr>
                                          <p:tavLst>
                                            <p:tav tm="0">
                                              <p:val>
                                                <p:strVal val="0-#ppt_w/2"/>
                                              </p:val>
                                            </p:tav>
                                            <p:tav tm="100000">
                                              <p:val>
                                                <p:strVal val="#ppt_x"/>
                                              </p:val>
                                            </p:tav>
                                          </p:tavLst>
                                        </p:anim>
                                        <p:anim calcmode="lin" valueType="num">
                                          <p:cBhvr additive="base">
                                            <p:cTn id="16" dur="1000" fill="hold"/>
                                            <p:tgtEl>
                                              <p:spTgt spid="36"/>
                                            </p:tgtEl>
                                            <p:attrNameLst>
                                              <p:attrName>ppt_y</p:attrName>
                                            </p:attrNameLst>
                                          </p:cBhvr>
                                          <p:tavLst>
                                            <p:tav tm="0">
                                              <p:val>
                                                <p:strVal val="0-#ppt_h/2"/>
                                              </p:val>
                                            </p:tav>
                                            <p:tav tm="100000">
                                              <p:val>
                                                <p:strVal val="#ppt_y"/>
                                              </p:val>
                                            </p:tav>
                                          </p:tavLst>
                                        </p:anim>
                                      </p:childTnLst>
                                    </p:cTn>
                                  </p:par>
                                  <p:par>
                                    <p:cTn id="17" presetID="2" presetClass="entr" presetSubtype="9" accel="10000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1000" fill="hold"/>
                                            <p:tgtEl>
                                              <p:spTgt spid="47"/>
                                            </p:tgtEl>
                                            <p:attrNameLst>
                                              <p:attrName>ppt_x</p:attrName>
                                            </p:attrNameLst>
                                          </p:cBhvr>
                                          <p:tavLst>
                                            <p:tav tm="0">
                                              <p:val>
                                                <p:strVal val="0-#ppt_w/2"/>
                                              </p:val>
                                            </p:tav>
                                            <p:tav tm="100000">
                                              <p:val>
                                                <p:strVal val="#ppt_x"/>
                                              </p:val>
                                            </p:tav>
                                          </p:tavLst>
                                        </p:anim>
                                        <p:anim calcmode="lin" valueType="num">
                                          <p:cBhvr additive="base">
                                            <p:cTn id="20" dur="1000" fill="hold"/>
                                            <p:tgtEl>
                                              <p:spTgt spid="47"/>
                                            </p:tgtEl>
                                            <p:attrNameLst>
                                              <p:attrName>ppt_y</p:attrName>
                                            </p:attrNameLst>
                                          </p:cBhvr>
                                          <p:tavLst>
                                            <p:tav tm="0">
                                              <p:val>
                                                <p:strVal val="0-#ppt_h/2"/>
                                              </p:val>
                                            </p:tav>
                                            <p:tav tm="100000">
                                              <p:val>
                                                <p:strVal val="#ppt_y"/>
                                              </p:val>
                                            </p:tav>
                                          </p:tavLst>
                                        </p:anim>
                                      </p:childTnLst>
                                    </p:cTn>
                                  </p:par>
                                  <p:par>
                                    <p:cTn id="21" presetID="2" presetClass="entr" presetSubtype="9" accel="10000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000" fill="hold"/>
                                            <p:tgtEl>
                                              <p:spTgt spid="49"/>
                                            </p:tgtEl>
                                            <p:attrNameLst>
                                              <p:attrName>ppt_x</p:attrName>
                                            </p:attrNameLst>
                                          </p:cBhvr>
                                          <p:tavLst>
                                            <p:tav tm="0">
                                              <p:val>
                                                <p:strVal val="0-#ppt_w/2"/>
                                              </p:val>
                                            </p:tav>
                                            <p:tav tm="100000">
                                              <p:val>
                                                <p:strVal val="#ppt_x"/>
                                              </p:val>
                                            </p:tav>
                                          </p:tavLst>
                                        </p:anim>
                                        <p:anim calcmode="lin" valueType="num">
                                          <p:cBhvr additive="base">
                                            <p:cTn id="24" dur="1000" fill="hold"/>
                                            <p:tgtEl>
                                              <p:spTgt spid="49"/>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9" fill="hold" grpId="1"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0-#ppt_w/2"/>
                                              </p:val>
                                            </p:tav>
                                            <p:tav tm="100000">
                                              <p:val>
                                                <p:strVal val="#ppt_x"/>
                                              </p:val>
                                            </p:tav>
                                          </p:tavLst>
                                        </p:anim>
                                        <p:anim calcmode="lin" valueType="num">
                                          <p:cBhvr additive="base">
                                            <p:cTn id="32" dur="500" fill="hold"/>
                                            <p:tgtEl>
                                              <p:spTgt spid="36"/>
                                            </p:tgtEl>
                                            <p:attrNameLst>
                                              <p:attrName>ppt_y</p:attrName>
                                            </p:attrNameLst>
                                          </p:cBhvr>
                                          <p:tavLst>
                                            <p:tav tm="0">
                                              <p:val>
                                                <p:strVal val="0-#ppt_h/2"/>
                                              </p:val>
                                            </p:tav>
                                            <p:tav tm="100000">
                                              <p:val>
                                                <p:strVal val="#ppt_y"/>
                                              </p:val>
                                            </p:tav>
                                          </p:tavLst>
                                        </p:anim>
                                      </p:childTnLst>
                                    </p:cTn>
                                  </p:par>
                                  <p:par>
                                    <p:cTn id="33" presetID="2" presetClass="entr" presetSubtype="9" fill="hold" grpId="1"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9"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0-#ppt_w/2"/>
                                              </p:val>
                                            </p:tav>
                                            <p:tav tm="100000">
                                              <p:val>
                                                <p:strVal val="#ppt_x"/>
                                              </p:val>
                                            </p:tav>
                                          </p:tavLst>
                                        </p:anim>
                                        <p:anim calcmode="lin" valueType="num">
                                          <p:cBhvr additive="base">
                                            <p:cTn id="40" dur="500" fill="hold"/>
                                            <p:tgtEl>
                                              <p:spTgt spid="26"/>
                                            </p:tgtEl>
                                            <p:attrNameLst>
                                              <p:attrName>ppt_y</p:attrName>
                                            </p:attrNameLst>
                                          </p:cBhvr>
                                          <p:tavLst>
                                            <p:tav tm="0">
                                              <p:val>
                                                <p:strVal val="0-#ppt_h/2"/>
                                              </p:val>
                                            </p:tav>
                                            <p:tav tm="100000">
                                              <p:val>
                                                <p:strVal val="#ppt_y"/>
                                              </p:val>
                                            </p:tav>
                                          </p:tavLst>
                                        </p:anim>
                                      </p:childTnLst>
                                    </p:cTn>
                                  </p:par>
                                  <p:par>
                                    <p:cTn id="41" presetID="2" presetClass="entr" presetSubtype="9"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0-#ppt_w/2"/>
                                              </p:val>
                                            </p:tav>
                                            <p:tav tm="100000">
                                              <p:val>
                                                <p:strVal val="#ppt_x"/>
                                              </p:val>
                                            </p:tav>
                                          </p:tavLst>
                                        </p:anim>
                                        <p:anim calcmode="lin" valueType="num">
                                          <p:cBhvr additive="base">
                                            <p:cTn id="44" dur="500" fill="hold"/>
                                            <p:tgtEl>
                                              <p:spTgt spid="3"/>
                                            </p:tgtEl>
                                            <p:attrNameLst>
                                              <p:attrName>ppt_y</p:attrName>
                                            </p:attrNameLst>
                                          </p:cBhvr>
                                          <p:tavLst>
                                            <p:tav tm="0">
                                              <p:val>
                                                <p:strVal val="0-#ppt_h/2"/>
                                              </p:val>
                                            </p:tav>
                                            <p:tav tm="100000">
                                              <p:val>
                                                <p:strVal val="#ppt_y"/>
                                              </p:val>
                                            </p:tav>
                                          </p:tavLst>
                                        </p:anim>
                                      </p:childTnLst>
                                    </p:cTn>
                                  </p:par>
                                  <p:par>
                                    <p:cTn id="45" presetID="2" presetClass="entr" presetSubtype="9"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0-#ppt_w/2"/>
                                              </p:val>
                                            </p:tav>
                                            <p:tav tm="100000">
                                              <p:val>
                                                <p:strVal val="#ppt_x"/>
                                              </p:val>
                                            </p:tav>
                                          </p:tavLst>
                                        </p:anim>
                                        <p:anim calcmode="lin" valueType="num">
                                          <p:cBhvr additive="base">
                                            <p:cTn id="48" dur="500" fill="hold"/>
                                            <p:tgtEl>
                                              <p:spTgt spid="15"/>
                                            </p:tgtEl>
                                            <p:attrNameLst>
                                              <p:attrName>ppt_y</p:attrName>
                                            </p:attrNameLst>
                                          </p:cBhvr>
                                          <p:tavLst>
                                            <p:tav tm="0">
                                              <p:val>
                                                <p:strVal val="0-#ppt_h/2"/>
                                              </p:val>
                                            </p:tav>
                                            <p:tav tm="100000">
                                              <p:val>
                                                <p:strVal val="#ppt_y"/>
                                              </p:val>
                                            </p:tav>
                                          </p:tavLst>
                                        </p:anim>
                                      </p:childTnLst>
                                    </p:cTn>
                                  </p:par>
                                  <p:par>
                                    <p:cTn id="49" presetID="2" presetClass="entr" presetSubtype="9"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0-#ppt_w/2"/>
                                              </p:val>
                                            </p:tav>
                                            <p:tav tm="100000">
                                              <p:val>
                                                <p:strVal val="#ppt_x"/>
                                              </p:val>
                                            </p:tav>
                                          </p:tavLst>
                                        </p:anim>
                                        <p:anim calcmode="lin" valueType="num">
                                          <p:cBhvr additive="base">
                                            <p:cTn id="5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26" grpId="0" animBg="1"/>
          <p:bldP spid="12" grpId="0"/>
          <p:bldP spid="12" grpId="1"/>
          <p:bldP spid="30" grpId="0"/>
          <p:bldP spid="3"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6082422" y="0"/>
            <a:ext cx="6109578" cy="6858000"/>
          </a:xfrm>
          <a:prstGeom prst="rect">
            <a:avLst/>
          </a:prstGeom>
          <a:gradFill>
            <a:gsLst>
              <a:gs pos="0">
                <a:srgbClr val="0270D1">
                  <a:alpha val="85000"/>
                </a:srgbClr>
              </a:gs>
              <a:gs pos="94000">
                <a:srgbClr val="0270D1"/>
              </a:gs>
            </a:gsLst>
            <a:lin ang="5400000" scaled="1"/>
          </a:gra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36" name="PA_矩形 75"/>
          <p:cNvSpPr/>
          <p:nvPr>
            <p:custDataLst>
              <p:tags r:id="rId1"/>
            </p:custDataLst>
          </p:nvPr>
        </p:nvSpPr>
        <p:spPr>
          <a:xfrm>
            <a:off x="6271796" y="2973570"/>
            <a:ext cx="5496871" cy="378565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smtClean="0">
                <a:solidFill>
                  <a:srgbClr val="FFFFFF"/>
                </a:solidFill>
              </a:rPr>
              <a:t>  </a:t>
            </a:r>
            <a:r>
              <a:rPr lang="zh-CN" altLang="zh-CN" sz="2400" dirty="0">
                <a:solidFill>
                  <a:srgbClr val="FFFFFF"/>
                </a:solidFill>
              </a:rPr>
              <a:t> </a:t>
            </a:r>
            <a:r>
              <a:rPr lang="zh-CN" altLang="en-US" sz="2400" dirty="0" smtClean="0">
                <a:solidFill>
                  <a:srgbClr val="FFFFFF"/>
                </a:solidFill>
              </a:rPr>
              <a:t> </a:t>
            </a:r>
            <a:r>
              <a:rPr lang="zh-CN" altLang="zh-CN" sz="2400" dirty="0" smtClean="0">
                <a:solidFill>
                  <a:srgbClr val="FFFFFF"/>
                </a:solidFill>
              </a:rPr>
              <a:t>每一个样品在</a:t>
            </a:r>
            <a:r>
              <a:rPr lang="en-US" altLang="zh-CN" sz="2400" dirty="0">
                <a:solidFill>
                  <a:srgbClr val="FFFFFF"/>
                </a:solidFill>
              </a:rPr>
              <a:t>0-100min</a:t>
            </a:r>
            <a:r>
              <a:rPr lang="zh-CN" altLang="zh-CN" sz="2400" dirty="0">
                <a:solidFill>
                  <a:srgbClr val="FFFFFF"/>
                </a:solidFill>
              </a:rPr>
              <a:t>的保留时间内一共有</a:t>
            </a:r>
            <a:r>
              <a:rPr lang="en-US" altLang="zh-CN" sz="2400" dirty="0">
                <a:solidFill>
                  <a:srgbClr val="FFFFFF"/>
                </a:solidFill>
              </a:rPr>
              <a:t>17195</a:t>
            </a:r>
            <a:r>
              <a:rPr lang="zh-CN" altLang="zh-CN" sz="2400" dirty="0">
                <a:solidFill>
                  <a:srgbClr val="FFFFFF"/>
                </a:solidFill>
              </a:rPr>
              <a:t>个扫描点，每个样本在每个保留时间的扫描点都进行了质量范围为</a:t>
            </a:r>
            <a:r>
              <a:rPr lang="en-US" altLang="zh-CN" sz="2400" dirty="0">
                <a:solidFill>
                  <a:srgbClr val="FFFFFF"/>
                </a:solidFill>
              </a:rPr>
              <a:t>500aum</a:t>
            </a:r>
            <a:r>
              <a:rPr lang="zh-CN" altLang="zh-CN" sz="2400" dirty="0">
                <a:solidFill>
                  <a:srgbClr val="FFFFFF"/>
                </a:solidFill>
              </a:rPr>
              <a:t>的扫描</a:t>
            </a:r>
            <a:r>
              <a:rPr lang="en-US" altLang="zh-CN" sz="2400" dirty="0">
                <a:solidFill>
                  <a:srgbClr val="FFFFFF"/>
                </a:solidFill>
              </a:rPr>
              <a:t>471</a:t>
            </a:r>
            <a:r>
              <a:rPr lang="zh-CN" altLang="zh-CN" sz="2400" dirty="0">
                <a:solidFill>
                  <a:srgbClr val="FFFFFF"/>
                </a:solidFill>
              </a:rPr>
              <a:t>次的扫描。将同一保留时间扫描点</a:t>
            </a:r>
            <a:r>
              <a:rPr lang="en-US" altLang="zh-CN" sz="2400" dirty="0">
                <a:solidFill>
                  <a:srgbClr val="FFFFFF"/>
                </a:solidFill>
              </a:rPr>
              <a:t>471</a:t>
            </a:r>
            <a:r>
              <a:rPr lang="zh-CN" altLang="zh-CN" sz="2400" dirty="0">
                <a:solidFill>
                  <a:srgbClr val="FFFFFF"/>
                </a:solidFill>
              </a:rPr>
              <a:t>次扫描所得的离子数相加，即形成该样本在相应保留时间的总离子数。因此在</a:t>
            </a:r>
            <a:r>
              <a:rPr lang="en-US" altLang="zh-CN" sz="2400" dirty="0">
                <a:solidFill>
                  <a:srgbClr val="FFFFFF"/>
                </a:solidFill>
              </a:rPr>
              <a:t>GCMS</a:t>
            </a:r>
            <a:r>
              <a:rPr lang="zh-CN" altLang="zh-CN" sz="2400" dirty="0">
                <a:solidFill>
                  <a:srgbClr val="FFFFFF"/>
                </a:solidFill>
              </a:rPr>
              <a:t>指纹图谱中提取的数据构成了一个</a:t>
            </a:r>
            <a:r>
              <a:rPr lang="en-US" altLang="zh-CN" sz="2400" dirty="0">
                <a:solidFill>
                  <a:srgbClr val="FFFFFF"/>
                </a:solidFill>
              </a:rPr>
              <a:t>27×17195</a:t>
            </a:r>
            <a:r>
              <a:rPr lang="zh-CN" altLang="zh-CN" sz="2400" dirty="0">
                <a:solidFill>
                  <a:srgbClr val="FFFFFF"/>
                </a:solidFill>
              </a:rPr>
              <a:t>的矩阵。</a:t>
            </a:r>
          </a:p>
          <a:p>
            <a:endParaRPr lang="zh-CN" altLang="zh-CN" sz="2400" dirty="0">
              <a:solidFill>
                <a:srgbClr val="FFFFFF"/>
              </a:solidFill>
            </a:endParaRPr>
          </a:p>
        </p:txBody>
      </p:sp>
      <p:sp>
        <p:nvSpPr>
          <p:cNvPr id="26" name="Freeform 19"/>
          <p:cNvSpPr>
            <a:spLocks noEditPoints="1"/>
          </p:cNvSpPr>
          <p:nvPr/>
        </p:nvSpPr>
        <p:spPr bwMode="auto">
          <a:xfrm flipV="1">
            <a:off x="6455238" y="1820333"/>
            <a:ext cx="534718" cy="60677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文本框 11"/>
          <p:cNvSpPr txBox="1"/>
          <p:nvPr/>
        </p:nvSpPr>
        <p:spPr>
          <a:xfrm>
            <a:off x="7039748" y="920971"/>
            <a:ext cx="4728919" cy="707886"/>
          </a:xfrm>
          <a:prstGeom prst="rect">
            <a:avLst/>
          </a:prstGeom>
          <a:noFill/>
        </p:spPr>
        <p:txBody>
          <a:bodyPr wrap="square" rtlCol="0">
            <a:spAutoFit/>
          </a:bodyPr>
          <a:lstStyle/>
          <a:p>
            <a:r>
              <a:rPr lang="en-US" altLang="zh-CN" sz="4000" dirty="0" smtClean="0">
                <a:solidFill>
                  <a:srgbClr val="FFFFFF"/>
                </a:solidFill>
                <a:latin typeface="微软雅黑"/>
                <a:ea typeface="微软雅黑"/>
                <a:cs typeface="微软雅黑"/>
              </a:rPr>
              <a:t>GC-MS</a:t>
            </a:r>
            <a:r>
              <a:rPr lang="zh-CN" altLang="en-US" sz="4000" dirty="0">
                <a:solidFill>
                  <a:srgbClr val="FFFFFF"/>
                </a:solidFill>
                <a:latin typeface="微软雅黑"/>
                <a:ea typeface="微软雅黑"/>
                <a:cs typeface="微软雅黑"/>
              </a:rPr>
              <a:t>代谢图谱图</a:t>
            </a:r>
          </a:p>
        </p:txBody>
      </p:sp>
      <p:sp>
        <p:nvSpPr>
          <p:cNvPr id="30" name="矩形 29"/>
          <p:cNvSpPr/>
          <p:nvPr/>
        </p:nvSpPr>
        <p:spPr>
          <a:xfrm>
            <a:off x="902504" y="751638"/>
            <a:ext cx="4676387" cy="810478"/>
          </a:xfrm>
          <a:prstGeom prst="rect">
            <a:avLst/>
          </a:prstGeom>
        </p:spPr>
        <p:txBody>
          <a:bodyPr wrap="square">
            <a:spAutoFit/>
          </a:bodyPr>
          <a:lstStyle/>
          <a:p>
            <a:pPr>
              <a:lnSpc>
                <a:spcPct val="120000"/>
              </a:lnSpc>
              <a:spcBef>
                <a:spcPct val="0"/>
              </a:spcBef>
            </a:pPr>
            <a:r>
              <a:rPr lang="en-US" altLang="zh-CN" sz="4000" baseline="30000" dirty="0" smtClean="0">
                <a:solidFill>
                  <a:srgbClr val="0270D1"/>
                </a:solidFill>
                <a:latin typeface="微软雅黑" panose="020B0503020204020204" pitchFamily="34" charset="-122"/>
                <a:ea typeface="微软雅黑" panose="020B0503020204020204" pitchFamily="34" charset="-122"/>
              </a:rPr>
              <a:t>1</a:t>
            </a:r>
            <a:r>
              <a:rPr lang="en-US" altLang="en-US" sz="4000" dirty="0" smtClean="0">
                <a:solidFill>
                  <a:srgbClr val="0270D1"/>
                </a:solidFill>
                <a:latin typeface="微软雅黑" panose="020B0503020204020204" pitchFamily="34" charset="-122"/>
                <a:ea typeface="微软雅黑" panose="020B0503020204020204" pitchFamily="34" charset="-122"/>
              </a:rPr>
              <a:t>HNMR</a:t>
            </a:r>
            <a:r>
              <a:rPr lang="zh-CN" altLang="en-US" sz="4000" dirty="0" smtClean="0">
                <a:solidFill>
                  <a:srgbClr val="0270D1"/>
                </a:solidFill>
                <a:latin typeface="微软雅黑" panose="020B0503020204020204" pitchFamily="34" charset="-122"/>
                <a:ea typeface="微软雅黑" panose="020B0503020204020204" pitchFamily="34" charset="-122"/>
              </a:rPr>
              <a:t>代谢图谱</a:t>
            </a:r>
            <a:r>
              <a:rPr lang="en-US" altLang="en-US" sz="4000" dirty="0" smtClean="0">
                <a:solidFill>
                  <a:srgbClr val="0270D1"/>
                </a:solidFill>
                <a:latin typeface="微软雅黑" panose="020B0503020204020204" pitchFamily="34" charset="-122"/>
                <a:ea typeface="微软雅黑" panose="020B0503020204020204" pitchFamily="34" charset="-122"/>
              </a:rPr>
              <a:t>图</a:t>
            </a:r>
            <a:endParaRPr lang="zh-CN" altLang="en-US" sz="4000" dirty="0">
              <a:solidFill>
                <a:srgbClr val="0270D1"/>
              </a:solidFill>
              <a:latin typeface="微软雅黑" panose="020B0503020204020204" pitchFamily="34" charset="-122"/>
              <a:ea typeface="微软雅黑" panose="020B0503020204020204" pitchFamily="34" charset="-122"/>
            </a:endParaRPr>
          </a:p>
        </p:txBody>
      </p:sp>
      <p:cxnSp>
        <p:nvCxnSpPr>
          <p:cNvPr id="47" name="直接连接符 46"/>
          <p:cNvCxnSpPr/>
          <p:nvPr/>
        </p:nvCxnSpPr>
        <p:spPr>
          <a:xfrm flipV="1">
            <a:off x="510577" y="1236272"/>
            <a:ext cx="467878" cy="16712"/>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385121" y="1262842"/>
            <a:ext cx="523889" cy="1652"/>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pic>
        <p:nvPicPr>
          <p:cNvPr id="48" name="图片 47"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2222423" cy="650034"/>
          </a:xfrm>
          <a:prstGeom prst="rect">
            <a:avLst/>
          </a:prstGeom>
        </p:spPr>
      </p:pic>
      <p:sp>
        <p:nvSpPr>
          <p:cNvPr id="2" name="文本框 1"/>
          <p:cNvSpPr txBox="1"/>
          <p:nvPr/>
        </p:nvSpPr>
        <p:spPr>
          <a:xfrm>
            <a:off x="1072444" y="1848554"/>
            <a:ext cx="4670779" cy="584776"/>
          </a:xfrm>
          <a:prstGeom prst="rect">
            <a:avLst/>
          </a:prstGeom>
          <a:noFill/>
        </p:spPr>
        <p:txBody>
          <a:bodyPr wrap="square" rtlCol="0">
            <a:spAutoFit/>
          </a:bodyPr>
          <a:lstStyle/>
          <a:p>
            <a:r>
              <a:rPr kumimoji="1" lang="en-US" altLang="zh-CN" sz="3200" dirty="0" smtClean="0">
                <a:latin typeface="微软雅黑"/>
                <a:ea typeface="微软雅黑"/>
                <a:cs typeface="微软雅黑"/>
              </a:rPr>
              <a:t>NMR</a:t>
            </a:r>
            <a:r>
              <a:rPr kumimoji="1" lang="zh-CN" altLang="en-US" sz="3200" dirty="0" smtClean="0">
                <a:latin typeface="微软雅黑"/>
                <a:ea typeface="微软雅黑"/>
                <a:cs typeface="微软雅黑"/>
              </a:rPr>
              <a:t>图谱数据处理过程</a:t>
            </a:r>
            <a:endParaRPr kumimoji="1" lang="zh-CN" altLang="en-US" sz="3200" dirty="0">
              <a:latin typeface="微软雅黑"/>
              <a:ea typeface="微软雅黑"/>
              <a:cs typeface="微软雅黑"/>
            </a:endParaRPr>
          </a:p>
        </p:txBody>
      </p:sp>
      <p:sp>
        <p:nvSpPr>
          <p:cNvPr id="3" name="矩形 2"/>
          <p:cNvSpPr/>
          <p:nvPr/>
        </p:nvSpPr>
        <p:spPr>
          <a:xfrm>
            <a:off x="296332" y="2998169"/>
            <a:ext cx="5686780" cy="3416320"/>
          </a:xfrm>
          <a:prstGeom prst="rect">
            <a:avLst/>
          </a:prstGeom>
        </p:spPr>
        <p:txBody>
          <a:bodyPr wrap="square">
            <a:spAutoFit/>
          </a:bodyPr>
          <a:lstStyle/>
          <a:p>
            <a:r>
              <a:rPr lang="zh-CN" altLang="en-US" sz="2400" dirty="0" smtClean="0"/>
              <a:t>    </a:t>
            </a:r>
            <a:r>
              <a:rPr lang="zh-CN" altLang="zh-CN" sz="2400" dirty="0" smtClean="0"/>
              <a:t>本研究</a:t>
            </a:r>
            <a:r>
              <a:rPr lang="zh-CN" altLang="zh-CN" sz="2400" dirty="0"/>
              <a:t>采用</a:t>
            </a:r>
            <a:r>
              <a:rPr lang="en-US" altLang="zh-CN" sz="2400" dirty="0" err="1"/>
              <a:t>Chemosolv</a:t>
            </a:r>
            <a:r>
              <a:rPr lang="zh-CN" altLang="zh-CN" sz="2400" dirty="0"/>
              <a:t>软件将</a:t>
            </a:r>
            <a:r>
              <a:rPr lang="en-US" altLang="zh-CN" sz="2400" dirty="0"/>
              <a:t>TMS</a:t>
            </a:r>
            <a:r>
              <a:rPr lang="zh-CN" altLang="zh-CN" sz="2400" dirty="0"/>
              <a:t>峰定位为</a:t>
            </a:r>
            <a:r>
              <a:rPr lang="en-US" altLang="zh-CN" sz="2400" dirty="0"/>
              <a:t>δ0.00</a:t>
            </a:r>
            <a:r>
              <a:rPr lang="zh-CN" altLang="zh-CN" sz="2400" dirty="0"/>
              <a:t>，并调整基线，手动调相位后，对所有的</a:t>
            </a:r>
            <a:r>
              <a:rPr lang="en-US" altLang="zh-CN" sz="2400" baseline="30000" dirty="0"/>
              <a:t>1</a:t>
            </a:r>
            <a:r>
              <a:rPr lang="en-US" altLang="zh-CN" sz="2400" dirty="0"/>
              <a:t>H NMR</a:t>
            </a:r>
            <a:r>
              <a:rPr lang="zh-CN" altLang="zh-CN" sz="2400" dirty="0"/>
              <a:t>谱图实施自动积分，积分区间为</a:t>
            </a:r>
            <a:r>
              <a:rPr lang="en-US" altLang="zh-CN" sz="2400" i="1" dirty="0" err="1"/>
              <a:t>δ</a:t>
            </a:r>
            <a:r>
              <a:rPr lang="en-US" altLang="zh-CN" sz="2400" dirty="0"/>
              <a:t> 0.6~</a:t>
            </a:r>
            <a:r>
              <a:rPr lang="en-US" altLang="zh-CN" sz="2400" dirty="0" smtClean="0"/>
              <a:t>8.5</a:t>
            </a:r>
            <a:r>
              <a:rPr lang="zh-CN" altLang="zh-CN" sz="2400" dirty="0"/>
              <a:t>,</a:t>
            </a:r>
            <a:r>
              <a:rPr lang="zh-CN" altLang="zh-CN" sz="2400" dirty="0" smtClean="0"/>
              <a:t>积分间隔设为</a:t>
            </a:r>
            <a:r>
              <a:rPr lang="en-US" altLang="zh-CN" sz="2400" i="1" dirty="0" err="1" smtClean="0"/>
              <a:t>δ</a:t>
            </a:r>
            <a:r>
              <a:rPr lang="en-US" altLang="zh-CN" sz="2400" dirty="0" smtClean="0"/>
              <a:t> </a:t>
            </a:r>
            <a:r>
              <a:rPr lang="en-US" altLang="zh-CN" sz="2400" dirty="0"/>
              <a:t>0.01</a:t>
            </a:r>
            <a:r>
              <a:rPr lang="zh-CN" altLang="zh-CN" sz="2400" dirty="0"/>
              <a:t>。将积分区间</a:t>
            </a:r>
            <a:r>
              <a:rPr lang="en-US" altLang="zh-CN" sz="2400" dirty="0" err="1"/>
              <a:t>δ</a:t>
            </a:r>
            <a:r>
              <a:rPr lang="en-US" altLang="zh-CN" sz="2400" dirty="0"/>
              <a:t> 1.2~1.5</a:t>
            </a:r>
            <a:r>
              <a:rPr lang="zh-CN" altLang="zh-CN" sz="2400" dirty="0"/>
              <a:t>和</a:t>
            </a:r>
            <a:r>
              <a:rPr lang="en-US" altLang="zh-CN" sz="2400" dirty="0" err="1"/>
              <a:t>δ</a:t>
            </a:r>
            <a:r>
              <a:rPr lang="en-US" altLang="zh-CN" sz="2400" dirty="0"/>
              <a:t> 2.46~2.55</a:t>
            </a:r>
            <a:r>
              <a:rPr lang="zh-CN" altLang="zh-CN" sz="2400" dirty="0"/>
              <a:t>的积分值设为零，避免剩余</a:t>
            </a:r>
            <a:r>
              <a:rPr lang="en-US" altLang="zh-CN" sz="2400" dirty="0"/>
              <a:t>DMSO</a:t>
            </a:r>
            <a:r>
              <a:rPr lang="zh-CN" altLang="zh-CN" sz="2400" dirty="0"/>
              <a:t>的溶剂峰对分析带来的影响。生成一个</a:t>
            </a:r>
            <a:r>
              <a:rPr lang="en-US" altLang="zh-CN" sz="2400" dirty="0"/>
              <a:t>27×750</a:t>
            </a:r>
            <a:r>
              <a:rPr lang="zh-CN" altLang="zh-CN" sz="2400" dirty="0"/>
              <a:t>的矩阵，矩阵的行为不同时期的当归样品，列表示不同的化学位移段积分量。</a:t>
            </a:r>
          </a:p>
        </p:txBody>
      </p:sp>
      <p:cxnSp>
        <p:nvCxnSpPr>
          <p:cNvPr id="17" name="直接连接符 48"/>
          <p:cNvCxnSpPr/>
          <p:nvPr/>
        </p:nvCxnSpPr>
        <p:spPr>
          <a:xfrm>
            <a:off x="6539409" y="1260020"/>
            <a:ext cx="523889" cy="1652"/>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直接连接符 46"/>
          <p:cNvCxnSpPr/>
          <p:nvPr/>
        </p:nvCxnSpPr>
        <p:spPr>
          <a:xfrm flipV="1">
            <a:off x="11415644" y="1304004"/>
            <a:ext cx="467878" cy="16712"/>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9" name="Freeform 20"/>
          <p:cNvSpPr>
            <a:spLocks noEditPoints="1"/>
          </p:cNvSpPr>
          <p:nvPr/>
        </p:nvSpPr>
        <p:spPr bwMode="auto">
          <a:xfrm>
            <a:off x="328195" y="1818344"/>
            <a:ext cx="730138" cy="538211"/>
          </a:xfrm>
          <a:custGeom>
            <a:avLst/>
            <a:gdLst>
              <a:gd name="T0" fmla="*/ 2821 w 2821"/>
              <a:gd name="T1" fmla="*/ 623 h 1889"/>
              <a:gd name="T2" fmla="*/ 2817 w 2821"/>
              <a:gd name="T3" fmla="*/ 621 h 1889"/>
              <a:gd name="T4" fmla="*/ 2817 w 2821"/>
              <a:gd name="T5" fmla="*/ 621 h 1889"/>
              <a:gd name="T6" fmla="*/ 1409 w 2821"/>
              <a:gd name="T7" fmla="*/ 0 h 1889"/>
              <a:gd name="T8" fmla="*/ 464 w 2821"/>
              <a:gd name="T9" fmla="*/ 417 h 1889"/>
              <a:gd name="T10" fmla="*/ 397 w 2821"/>
              <a:gd name="T11" fmla="*/ 391 h 1889"/>
              <a:gd name="T12" fmla="*/ 294 w 2821"/>
              <a:gd name="T13" fmla="*/ 492 h 1889"/>
              <a:gd name="T14" fmla="*/ 0 w 2821"/>
              <a:gd name="T15" fmla="*/ 621 h 1889"/>
              <a:gd name="T16" fmla="*/ 293 w 2821"/>
              <a:gd name="T17" fmla="*/ 750 h 1889"/>
              <a:gd name="T18" fmla="*/ 293 w 2821"/>
              <a:gd name="T19" fmla="*/ 1170 h 1889"/>
              <a:gd name="T20" fmla="*/ 237 w 2821"/>
              <a:gd name="T21" fmla="*/ 1170 h 1889"/>
              <a:gd name="T22" fmla="*/ 179 w 2821"/>
              <a:gd name="T23" fmla="*/ 1877 h 1889"/>
              <a:gd name="T24" fmla="*/ 504 w 2821"/>
              <a:gd name="T25" fmla="*/ 1877 h 1889"/>
              <a:gd name="T26" fmla="*/ 446 w 2821"/>
              <a:gd name="T27" fmla="*/ 1170 h 1889"/>
              <a:gd name="T28" fmla="*/ 391 w 2821"/>
              <a:gd name="T29" fmla="*/ 1170 h 1889"/>
              <a:gd name="T30" fmla="*/ 391 w 2821"/>
              <a:gd name="T31" fmla="*/ 793 h 1889"/>
              <a:gd name="T32" fmla="*/ 468 w 2821"/>
              <a:gd name="T33" fmla="*/ 827 h 1889"/>
              <a:gd name="T34" fmla="*/ 468 w 2821"/>
              <a:gd name="T35" fmla="*/ 827 h 1889"/>
              <a:gd name="T36" fmla="*/ 638 w 2821"/>
              <a:gd name="T37" fmla="*/ 903 h 1889"/>
              <a:gd name="T38" fmla="*/ 638 w 2821"/>
              <a:gd name="T39" fmla="*/ 1450 h 1889"/>
              <a:gd name="T40" fmla="*/ 1409 w 2821"/>
              <a:gd name="T41" fmla="*/ 1889 h 1889"/>
              <a:gd name="T42" fmla="*/ 2179 w 2821"/>
              <a:gd name="T43" fmla="*/ 1450 h 1889"/>
              <a:gd name="T44" fmla="*/ 2179 w 2821"/>
              <a:gd name="T45" fmla="*/ 906 h 1889"/>
              <a:gd name="T46" fmla="*/ 2821 w 2821"/>
              <a:gd name="T47" fmla="*/ 623 h 1889"/>
              <a:gd name="T48" fmla="*/ 2034 w 2821"/>
              <a:gd name="T49" fmla="*/ 1427 h 1889"/>
              <a:gd name="T50" fmla="*/ 1409 w 2821"/>
              <a:gd name="T51" fmla="*/ 1704 h 1889"/>
              <a:gd name="T52" fmla="*/ 784 w 2821"/>
              <a:gd name="T53" fmla="*/ 1427 h 1889"/>
              <a:gd name="T54" fmla="*/ 784 w 2821"/>
              <a:gd name="T55" fmla="*/ 967 h 1889"/>
              <a:gd name="T56" fmla="*/ 1412 w 2821"/>
              <a:gd name="T57" fmla="*/ 1244 h 1889"/>
              <a:gd name="T58" fmla="*/ 2034 w 2821"/>
              <a:gd name="T59" fmla="*/ 970 h 1889"/>
              <a:gd name="T60" fmla="*/ 2034 w 2821"/>
              <a:gd name="T61" fmla="*/ 1427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1" h="1889">
                <a:moveTo>
                  <a:pt x="2821" y="623"/>
                </a:moveTo>
                <a:lnTo>
                  <a:pt x="2817" y="621"/>
                </a:lnTo>
                <a:lnTo>
                  <a:pt x="2817" y="621"/>
                </a:lnTo>
                <a:lnTo>
                  <a:pt x="1409" y="0"/>
                </a:lnTo>
                <a:lnTo>
                  <a:pt x="464" y="417"/>
                </a:lnTo>
                <a:cubicBezTo>
                  <a:pt x="446" y="401"/>
                  <a:pt x="423" y="391"/>
                  <a:pt x="397" y="391"/>
                </a:cubicBezTo>
                <a:cubicBezTo>
                  <a:pt x="341" y="391"/>
                  <a:pt x="296" y="436"/>
                  <a:pt x="294" y="492"/>
                </a:cubicBezTo>
                <a:lnTo>
                  <a:pt x="0" y="621"/>
                </a:lnTo>
                <a:lnTo>
                  <a:pt x="293" y="750"/>
                </a:lnTo>
                <a:lnTo>
                  <a:pt x="293" y="1170"/>
                </a:lnTo>
                <a:lnTo>
                  <a:pt x="237" y="1170"/>
                </a:lnTo>
                <a:lnTo>
                  <a:pt x="179" y="1877"/>
                </a:lnTo>
                <a:lnTo>
                  <a:pt x="504" y="1877"/>
                </a:lnTo>
                <a:lnTo>
                  <a:pt x="446" y="1170"/>
                </a:lnTo>
                <a:lnTo>
                  <a:pt x="391" y="1170"/>
                </a:lnTo>
                <a:lnTo>
                  <a:pt x="391" y="793"/>
                </a:lnTo>
                <a:lnTo>
                  <a:pt x="468" y="827"/>
                </a:lnTo>
                <a:lnTo>
                  <a:pt x="468" y="827"/>
                </a:lnTo>
                <a:lnTo>
                  <a:pt x="638" y="903"/>
                </a:lnTo>
                <a:lnTo>
                  <a:pt x="638" y="1450"/>
                </a:lnTo>
                <a:cubicBezTo>
                  <a:pt x="638" y="1641"/>
                  <a:pt x="1374" y="1889"/>
                  <a:pt x="1409" y="1889"/>
                </a:cubicBezTo>
                <a:cubicBezTo>
                  <a:pt x="1443" y="1889"/>
                  <a:pt x="2179" y="1641"/>
                  <a:pt x="2179" y="1450"/>
                </a:cubicBezTo>
                <a:lnTo>
                  <a:pt x="2179" y="906"/>
                </a:lnTo>
                <a:lnTo>
                  <a:pt x="2821" y="623"/>
                </a:lnTo>
                <a:close/>
                <a:moveTo>
                  <a:pt x="2034" y="1427"/>
                </a:moveTo>
                <a:cubicBezTo>
                  <a:pt x="1969" y="1489"/>
                  <a:pt x="1691" y="1644"/>
                  <a:pt x="1409" y="1704"/>
                </a:cubicBezTo>
                <a:cubicBezTo>
                  <a:pt x="1131" y="1645"/>
                  <a:pt x="848" y="1489"/>
                  <a:pt x="784" y="1427"/>
                </a:cubicBezTo>
                <a:lnTo>
                  <a:pt x="784" y="967"/>
                </a:lnTo>
                <a:lnTo>
                  <a:pt x="1412" y="1244"/>
                </a:lnTo>
                <a:lnTo>
                  <a:pt x="2034" y="970"/>
                </a:lnTo>
                <a:lnTo>
                  <a:pt x="2034" y="1427"/>
                </a:lnTo>
                <a:close/>
              </a:path>
            </a:pathLst>
          </a:custGeom>
          <a:solidFill>
            <a:srgbClr val="0270D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th-TH"/>
          </a:p>
        </p:txBody>
      </p:sp>
      <p:sp>
        <p:nvSpPr>
          <p:cNvPr id="20" name="文本框 19"/>
          <p:cNvSpPr txBox="1"/>
          <p:nvPr/>
        </p:nvSpPr>
        <p:spPr>
          <a:xfrm>
            <a:off x="7123288" y="1902177"/>
            <a:ext cx="4473223" cy="369332"/>
          </a:xfrm>
          <a:prstGeom prst="rect">
            <a:avLst/>
          </a:prstGeom>
          <a:noFill/>
        </p:spPr>
        <p:txBody>
          <a:bodyPr wrap="square" rtlCol="0">
            <a:spAutoFit/>
          </a:bodyPr>
          <a:lstStyle/>
          <a:p>
            <a:endParaRPr kumimoji="1" lang="zh-CN" altLang="en-US" dirty="0"/>
          </a:p>
        </p:txBody>
      </p:sp>
      <p:cxnSp>
        <p:nvCxnSpPr>
          <p:cNvPr id="21" name="直接连接符 34"/>
          <p:cNvCxnSpPr/>
          <p:nvPr/>
        </p:nvCxnSpPr>
        <p:spPr>
          <a:xfrm flipV="1">
            <a:off x="1136988" y="2434302"/>
            <a:ext cx="1030452" cy="1435"/>
          </a:xfrm>
          <a:prstGeom prst="line">
            <a:avLst/>
          </a:prstGeom>
          <a:ln w="28575">
            <a:solidFill>
              <a:srgbClr val="0270D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143298" y="1819111"/>
            <a:ext cx="4685096" cy="584776"/>
          </a:xfrm>
          <a:prstGeom prst="rect">
            <a:avLst/>
          </a:prstGeom>
        </p:spPr>
        <p:txBody>
          <a:bodyPr wrap="none">
            <a:spAutoFit/>
          </a:bodyPr>
          <a:lstStyle/>
          <a:p>
            <a:r>
              <a:rPr lang="en-US" altLang="zh-CN" sz="3200" dirty="0" smtClean="0">
                <a:solidFill>
                  <a:srgbClr val="FFFFFF"/>
                </a:solidFill>
                <a:latin typeface="微软雅黑"/>
                <a:ea typeface="微软雅黑"/>
                <a:cs typeface="微软雅黑"/>
              </a:rPr>
              <a:t>GCMS</a:t>
            </a:r>
            <a:r>
              <a:rPr lang="zh-CN" altLang="zh-CN" sz="3200" dirty="0" smtClean="0">
                <a:solidFill>
                  <a:srgbClr val="FFFFFF"/>
                </a:solidFill>
                <a:latin typeface="微软雅黑"/>
                <a:ea typeface="微软雅黑"/>
                <a:cs typeface="微软雅黑"/>
              </a:rPr>
              <a:t>图谱数据处理过</a:t>
            </a:r>
            <a:r>
              <a:rPr lang="zh-CN" altLang="zh-CN" sz="3200" dirty="0">
                <a:solidFill>
                  <a:srgbClr val="FFFFFF"/>
                </a:solidFill>
                <a:latin typeface="微软雅黑"/>
                <a:ea typeface="微软雅黑"/>
                <a:cs typeface="微软雅黑"/>
              </a:rPr>
              <a:t>程 </a:t>
            </a:r>
            <a:endParaRPr lang="zh-CN" altLang="en-US" sz="3200" dirty="0">
              <a:solidFill>
                <a:srgbClr val="FFFFFF"/>
              </a:solidFill>
              <a:latin typeface="微软雅黑"/>
              <a:ea typeface="微软雅黑"/>
              <a:cs typeface="微软雅黑"/>
            </a:endParaRPr>
          </a:p>
        </p:txBody>
      </p:sp>
      <p:cxnSp>
        <p:nvCxnSpPr>
          <p:cNvPr id="22" name="直接连接符 34"/>
          <p:cNvCxnSpPr/>
          <p:nvPr/>
        </p:nvCxnSpPr>
        <p:spPr>
          <a:xfrm flipV="1">
            <a:off x="7286610" y="2445591"/>
            <a:ext cx="1030452" cy="1435"/>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052472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14:presetBounceEnd="40000">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40000">
                                          <p:cBhvr additive="base">
                                            <p:cTn id="7" dur="1000" fill="hold"/>
                                            <p:tgtEl>
                                              <p:spTgt spid="30"/>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9" accel="100000" fill="hold" grpId="0" nodeType="withEffect" p14:presetBounceEnd="40000">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14:bounceEnd="40000">
                                          <p:cBhvr additive="base">
                                            <p:cTn id="11" dur="1000" fill="hold"/>
                                            <p:tgtEl>
                                              <p:spTgt spid="36"/>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36"/>
                                            </p:tgtEl>
                                            <p:attrNameLst>
                                              <p:attrName>ppt_y</p:attrName>
                                            </p:attrNameLst>
                                          </p:cBhvr>
                                          <p:tavLst>
                                            <p:tav tm="0">
                                              <p:val>
                                                <p:strVal val="0-#ppt_h/2"/>
                                              </p:val>
                                            </p:tav>
                                            <p:tav tm="100000">
                                              <p:val>
                                                <p:strVal val="#ppt_y"/>
                                              </p:val>
                                            </p:tav>
                                          </p:tavLst>
                                        </p:anim>
                                      </p:childTnLst>
                                    </p:cTn>
                                  </p:par>
                                  <p:par>
                                    <p:cTn id="13" presetID="2" presetClass="entr" presetSubtype="9" accel="100000" fill="hold" nodeType="withEffect" p14:presetBounceEnd="40000">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14:bounceEnd="40000">
                                          <p:cBhvr additive="base">
                                            <p:cTn id="15" dur="1000" fill="hold"/>
                                            <p:tgtEl>
                                              <p:spTgt spid="47"/>
                                            </p:tgtEl>
                                            <p:attrNameLst>
                                              <p:attrName>ppt_x</p:attrName>
                                            </p:attrNameLst>
                                          </p:cBhvr>
                                          <p:tavLst>
                                            <p:tav tm="0">
                                              <p:val>
                                                <p:strVal val="0-#ppt_w/2"/>
                                              </p:val>
                                            </p:tav>
                                            <p:tav tm="100000">
                                              <p:val>
                                                <p:strVal val="#ppt_x"/>
                                              </p:val>
                                            </p:tav>
                                          </p:tavLst>
                                        </p:anim>
                                        <p:anim calcmode="lin" valueType="num" p14:bounceEnd="40000">
                                          <p:cBhvr additive="base">
                                            <p:cTn id="16" dur="1000" fill="hold"/>
                                            <p:tgtEl>
                                              <p:spTgt spid="47"/>
                                            </p:tgtEl>
                                            <p:attrNameLst>
                                              <p:attrName>ppt_y</p:attrName>
                                            </p:attrNameLst>
                                          </p:cBhvr>
                                          <p:tavLst>
                                            <p:tav tm="0">
                                              <p:val>
                                                <p:strVal val="0-#ppt_h/2"/>
                                              </p:val>
                                            </p:tav>
                                            <p:tav tm="100000">
                                              <p:val>
                                                <p:strVal val="#ppt_y"/>
                                              </p:val>
                                            </p:tav>
                                          </p:tavLst>
                                        </p:anim>
                                      </p:childTnLst>
                                    </p:cTn>
                                  </p:par>
                                  <p:par>
                                    <p:cTn id="17" presetID="2" presetClass="entr" presetSubtype="9" accel="100000" fill="hold" nodeType="withEffect" p14:presetBounceEnd="40000">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14:bounceEnd="40000">
                                          <p:cBhvr additive="base">
                                            <p:cTn id="19" dur="1000" fill="hold"/>
                                            <p:tgtEl>
                                              <p:spTgt spid="49"/>
                                            </p:tgtEl>
                                            <p:attrNameLst>
                                              <p:attrName>ppt_x</p:attrName>
                                            </p:attrNameLst>
                                          </p:cBhvr>
                                          <p:tavLst>
                                            <p:tav tm="0">
                                              <p:val>
                                                <p:strVal val="0-#ppt_w/2"/>
                                              </p:val>
                                            </p:tav>
                                            <p:tav tm="100000">
                                              <p:val>
                                                <p:strVal val="#ppt_x"/>
                                              </p:val>
                                            </p:tav>
                                          </p:tavLst>
                                        </p:anim>
                                        <p:anim calcmode="lin" valueType="num" p14:bounceEnd="40000">
                                          <p:cBhvr additive="base">
                                            <p:cTn id="20" dur="1000" fill="hold"/>
                                            <p:tgtEl>
                                              <p:spTgt spid="49"/>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9" accel="100000" fill="hold" nodeType="withEffect" p14:presetBounceEnd="40000">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14:bounceEnd="40000">
                                          <p:cBhvr additive="base">
                                            <p:cTn id="27" dur="1000" fill="hold"/>
                                            <p:tgtEl>
                                              <p:spTgt spid="17"/>
                                            </p:tgtEl>
                                            <p:attrNameLst>
                                              <p:attrName>ppt_x</p:attrName>
                                            </p:attrNameLst>
                                          </p:cBhvr>
                                          <p:tavLst>
                                            <p:tav tm="0">
                                              <p:val>
                                                <p:strVal val="0-#ppt_w/2"/>
                                              </p:val>
                                            </p:tav>
                                            <p:tav tm="100000">
                                              <p:val>
                                                <p:strVal val="#ppt_x"/>
                                              </p:val>
                                            </p:tav>
                                          </p:tavLst>
                                        </p:anim>
                                        <p:anim calcmode="lin" valueType="num" p14:bounceEnd="40000">
                                          <p:cBhvr additive="base">
                                            <p:cTn id="28" dur="1000" fill="hold"/>
                                            <p:tgtEl>
                                              <p:spTgt spid="17"/>
                                            </p:tgtEl>
                                            <p:attrNameLst>
                                              <p:attrName>ppt_y</p:attrName>
                                            </p:attrNameLst>
                                          </p:cBhvr>
                                          <p:tavLst>
                                            <p:tav tm="0">
                                              <p:val>
                                                <p:strVal val="0-#ppt_h/2"/>
                                              </p:val>
                                            </p:tav>
                                            <p:tav tm="100000">
                                              <p:val>
                                                <p:strVal val="#ppt_y"/>
                                              </p:val>
                                            </p:tav>
                                          </p:tavLst>
                                        </p:anim>
                                      </p:childTnLst>
                                    </p:cTn>
                                  </p:par>
                                  <p:par>
                                    <p:cTn id="29" presetID="2" presetClass="entr" presetSubtype="9" accel="100000" fill="hold" nodeType="withEffect" p14:presetBounceEnd="40000">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14:bounceEnd="40000">
                                          <p:cBhvr additive="base">
                                            <p:cTn id="31" dur="1000" fill="hold"/>
                                            <p:tgtEl>
                                              <p:spTgt spid="18"/>
                                            </p:tgtEl>
                                            <p:attrNameLst>
                                              <p:attrName>ppt_x</p:attrName>
                                            </p:attrNameLst>
                                          </p:cBhvr>
                                          <p:tavLst>
                                            <p:tav tm="0">
                                              <p:val>
                                                <p:strVal val="0-#ppt_w/2"/>
                                              </p:val>
                                            </p:tav>
                                            <p:tav tm="100000">
                                              <p:val>
                                                <p:strVal val="#ppt_x"/>
                                              </p:val>
                                            </p:tav>
                                          </p:tavLst>
                                        </p:anim>
                                        <p:anim calcmode="lin" valueType="num" p14:bounceEnd="40000">
                                          <p:cBhvr additive="base">
                                            <p:cTn id="32" dur="1000" fill="hold"/>
                                            <p:tgtEl>
                                              <p:spTgt spid="18"/>
                                            </p:tgtEl>
                                            <p:attrNameLst>
                                              <p:attrName>ppt_y</p:attrName>
                                            </p:attrNameLst>
                                          </p:cBhvr>
                                          <p:tavLst>
                                            <p:tav tm="0">
                                              <p:val>
                                                <p:strVal val="0-#ppt_h/2"/>
                                              </p:val>
                                            </p:tav>
                                            <p:tav tm="100000">
                                              <p:val>
                                                <p:strVal val="#ppt_y"/>
                                              </p:val>
                                            </p:tav>
                                          </p:tavLst>
                                        </p:anim>
                                      </p:childTnLst>
                                    </p:cTn>
                                  </p:par>
                                  <p:par>
                                    <p:cTn id="33" presetID="2" presetClass="entr" presetSubtype="9" accel="100000" fill="hold" nodeType="withEffect" p14:presetBounceEnd="40000">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14:bounceEnd="40000">
                                          <p:cBhvr additive="base">
                                            <p:cTn id="35" dur="1000" fill="hold"/>
                                            <p:tgtEl>
                                              <p:spTgt spid="21"/>
                                            </p:tgtEl>
                                            <p:attrNameLst>
                                              <p:attrName>ppt_x</p:attrName>
                                            </p:attrNameLst>
                                          </p:cBhvr>
                                          <p:tavLst>
                                            <p:tav tm="0">
                                              <p:val>
                                                <p:strVal val="0-#ppt_w/2"/>
                                              </p:val>
                                            </p:tav>
                                            <p:tav tm="100000">
                                              <p:val>
                                                <p:strVal val="#ppt_x"/>
                                              </p:val>
                                            </p:tav>
                                          </p:tavLst>
                                        </p:anim>
                                        <p:anim calcmode="lin" valueType="num" p14:bounceEnd="40000">
                                          <p:cBhvr additive="base">
                                            <p:cTn id="36" dur="1000" fill="hold"/>
                                            <p:tgtEl>
                                              <p:spTgt spid="21"/>
                                            </p:tgtEl>
                                            <p:attrNameLst>
                                              <p:attrName>ppt_y</p:attrName>
                                            </p:attrNameLst>
                                          </p:cBhvr>
                                          <p:tavLst>
                                            <p:tav tm="0">
                                              <p:val>
                                                <p:strVal val="0-#ppt_h/2"/>
                                              </p:val>
                                            </p:tav>
                                            <p:tav tm="100000">
                                              <p:val>
                                                <p:strVal val="#ppt_y"/>
                                              </p:val>
                                            </p:tav>
                                          </p:tavLst>
                                        </p:anim>
                                      </p:childTnLst>
                                    </p:cTn>
                                  </p:par>
                                  <p:par>
                                    <p:cTn id="37" presetID="2" presetClass="entr" presetSubtype="9" accel="100000" fill="hold" nodeType="withEffect" p14:presetBounceEnd="40000">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14:bounceEnd="40000">
                                          <p:cBhvr additive="base">
                                            <p:cTn id="39" dur="1000" fill="hold"/>
                                            <p:tgtEl>
                                              <p:spTgt spid="22"/>
                                            </p:tgtEl>
                                            <p:attrNameLst>
                                              <p:attrName>ppt_x</p:attrName>
                                            </p:attrNameLst>
                                          </p:cBhvr>
                                          <p:tavLst>
                                            <p:tav tm="0">
                                              <p:val>
                                                <p:strVal val="0-#ppt_w/2"/>
                                              </p:val>
                                            </p:tav>
                                            <p:tav tm="100000">
                                              <p:val>
                                                <p:strVal val="#ppt_x"/>
                                              </p:val>
                                            </p:tav>
                                          </p:tavLst>
                                        </p:anim>
                                        <p:anim calcmode="lin" valueType="num" p14:bounceEnd="40000">
                                          <p:cBhvr additive="base">
                                            <p:cTn id="40" dur="1000" fill="hold"/>
                                            <p:tgtEl>
                                              <p:spTgt spid="22"/>
                                            </p:tgtEl>
                                            <p:attrNameLst>
                                              <p:attrName>ppt_y</p:attrName>
                                            </p:attrNameLst>
                                          </p:cBhvr>
                                          <p:tavLst>
                                            <p:tav tm="0">
                                              <p:val>
                                                <p:strVal val="0-#ppt_h/2"/>
                                              </p:val>
                                            </p:tav>
                                            <p:tav tm="100000">
                                              <p:val>
                                                <p:strVal val="#ppt_y"/>
                                              </p:val>
                                            </p:tav>
                                          </p:tavLst>
                                        </p:anim>
                                      </p:childTnLst>
                                    </p:cTn>
                                  </p:par>
                                  <p:par>
                                    <p:cTn id="41" presetID="2" presetClass="entr" presetSubtype="9" fill="hold" grpId="1"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0-#ppt_h/2"/>
                                              </p:val>
                                            </p:tav>
                                            <p:tav tm="100000">
                                              <p:val>
                                                <p:strVal val="#ppt_y"/>
                                              </p:val>
                                            </p:tav>
                                          </p:tavLst>
                                        </p:anim>
                                      </p:childTnLst>
                                    </p:cTn>
                                  </p:par>
                                  <p:par>
                                    <p:cTn id="45" presetID="2" presetClass="entr" presetSubtype="9"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0-#ppt_w/2"/>
                                              </p:val>
                                            </p:tav>
                                            <p:tav tm="100000">
                                              <p:val>
                                                <p:strVal val="#ppt_x"/>
                                              </p:val>
                                            </p:tav>
                                          </p:tavLst>
                                        </p:anim>
                                        <p:anim calcmode="lin" valueType="num">
                                          <p:cBhvr additive="base">
                                            <p:cTn id="48" dur="500" fill="hold"/>
                                            <p:tgtEl>
                                              <p:spTgt spid="3"/>
                                            </p:tgtEl>
                                            <p:attrNameLst>
                                              <p:attrName>ppt_y</p:attrName>
                                            </p:attrNameLst>
                                          </p:cBhvr>
                                          <p:tavLst>
                                            <p:tav tm="0">
                                              <p:val>
                                                <p:strVal val="0-#ppt_h/2"/>
                                              </p:val>
                                            </p:tav>
                                            <p:tav tm="100000">
                                              <p:val>
                                                <p:strVal val="#ppt_y"/>
                                              </p:val>
                                            </p:tav>
                                          </p:tavLst>
                                        </p:anim>
                                      </p:childTnLst>
                                    </p:cTn>
                                  </p:par>
                                  <p:par>
                                    <p:cTn id="49" presetID="2" presetClass="entr" presetSubtype="9" fill="hold" grpId="1" nodeType="withEffect">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cBhvr additive="base">
                                            <p:cTn id="51" dur="500" fill="hold"/>
                                            <p:tgtEl>
                                              <p:spTgt spid="36"/>
                                            </p:tgtEl>
                                            <p:attrNameLst>
                                              <p:attrName>ppt_x</p:attrName>
                                            </p:attrNameLst>
                                          </p:cBhvr>
                                          <p:tavLst>
                                            <p:tav tm="0">
                                              <p:val>
                                                <p:strVal val="0-#ppt_w/2"/>
                                              </p:val>
                                            </p:tav>
                                            <p:tav tm="100000">
                                              <p:val>
                                                <p:strVal val="#ppt_x"/>
                                              </p:val>
                                            </p:tav>
                                          </p:tavLst>
                                        </p:anim>
                                        <p:anim calcmode="lin" valueType="num">
                                          <p:cBhvr additive="base">
                                            <p:cTn id="52" dur="500" fill="hold"/>
                                            <p:tgtEl>
                                              <p:spTgt spid="36"/>
                                            </p:tgtEl>
                                            <p:attrNameLst>
                                              <p:attrName>ppt_y</p:attrName>
                                            </p:attrNameLst>
                                          </p:cBhvr>
                                          <p:tavLst>
                                            <p:tav tm="0">
                                              <p:val>
                                                <p:strVal val="0-#ppt_h/2"/>
                                              </p:val>
                                            </p:tav>
                                            <p:tav tm="100000">
                                              <p:val>
                                                <p:strVal val="#ppt_y"/>
                                              </p:val>
                                            </p:tav>
                                          </p:tavLst>
                                        </p:anim>
                                      </p:childTnLst>
                                    </p:cTn>
                                  </p:par>
                                  <p:par>
                                    <p:cTn id="53" presetID="2" presetClass="entr" presetSubtype="9"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additive="base">
                                            <p:cTn id="55" dur="500" fill="hold"/>
                                            <p:tgtEl>
                                              <p:spTgt spid="2"/>
                                            </p:tgtEl>
                                            <p:attrNameLst>
                                              <p:attrName>ppt_x</p:attrName>
                                            </p:attrNameLst>
                                          </p:cBhvr>
                                          <p:tavLst>
                                            <p:tav tm="0">
                                              <p:val>
                                                <p:strVal val="0-#ppt_w/2"/>
                                              </p:val>
                                            </p:tav>
                                            <p:tav tm="100000">
                                              <p:val>
                                                <p:strVal val="#ppt_x"/>
                                              </p:val>
                                            </p:tav>
                                          </p:tavLst>
                                        </p:anim>
                                        <p:anim calcmode="lin" valueType="num">
                                          <p:cBhvr additive="base">
                                            <p:cTn id="56" dur="500" fill="hold"/>
                                            <p:tgtEl>
                                              <p:spTgt spid="2"/>
                                            </p:tgtEl>
                                            <p:attrNameLst>
                                              <p:attrName>ppt_y</p:attrName>
                                            </p:attrNameLst>
                                          </p:cBhvr>
                                          <p:tavLst>
                                            <p:tav tm="0">
                                              <p:val>
                                                <p:strVal val="0-#ppt_h/2"/>
                                              </p:val>
                                            </p:tav>
                                            <p:tav tm="100000">
                                              <p:val>
                                                <p:strVal val="#ppt_y"/>
                                              </p:val>
                                            </p:tav>
                                          </p:tavLst>
                                        </p:anim>
                                      </p:childTnLst>
                                    </p:cTn>
                                  </p:par>
                                  <p:par>
                                    <p:cTn id="57" presetID="2" presetClass="entr" presetSubtype="9"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0-#ppt_w/2"/>
                                              </p:val>
                                            </p:tav>
                                            <p:tav tm="100000">
                                              <p:val>
                                                <p:strVal val="#ppt_x"/>
                                              </p:val>
                                            </p:tav>
                                          </p:tavLst>
                                        </p:anim>
                                        <p:anim calcmode="lin" valueType="num">
                                          <p:cBhvr additive="base">
                                            <p:cTn id="60" dur="500" fill="hold"/>
                                            <p:tgtEl>
                                              <p:spTgt spid="19"/>
                                            </p:tgtEl>
                                            <p:attrNameLst>
                                              <p:attrName>ppt_y</p:attrName>
                                            </p:attrNameLst>
                                          </p:cBhvr>
                                          <p:tavLst>
                                            <p:tav tm="0">
                                              <p:val>
                                                <p:strVal val="0-#ppt_h/2"/>
                                              </p:val>
                                            </p:tav>
                                            <p:tav tm="100000">
                                              <p:val>
                                                <p:strVal val="#ppt_y"/>
                                              </p:val>
                                            </p:tav>
                                          </p:tavLst>
                                        </p:anim>
                                      </p:childTnLst>
                                    </p:cTn>
                                  </p:par>
                                  <p:par>
                                    <p:cTn id="61" presetID="2" presetClass="entr" presetSubtype="9"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0-#ppt_w/2"/>
                                              </p:val>
                                            </p:tav>
                                            <p:tav tm="100000">
                                              <p:val>
                                                <p:strVal val="#ppt_x"/>
                                              </p:val>
                                            </p:tav>
                                          </p:tavLst>
                                        </p:anim>
                                        <p:anim calcmode="lin" valueType="num">
                                          <p:cBhvr additive="base">
                                            <p:cTn id="64" dur="500" fill="hold"/>
                                            <p:tgtEl>
                                              <p:spTgt spid="26"/>
                                            </p:tgtEl>
                                            <p:attrNameLst>
                                              <p:attrName>ppt_y</p:attrName>
                                            </p:attrNameLst>
                                          </p:cBhvr>
                                          <p:tavLst>
                                            <p:tav tm="0">
                                              <p:val>
                                                <p:strVal val="0-#ppt_h/2"/>
                                              </p:val>
                                            </p:tav>
                                            <p:tav tm="100000">
                                              <p:val>
                                                <p:strVal val="#ppt_y"/>
                                              </p:val>
                                            </p:tav>
                                          </p:tavLst>
                                        </p:anim>
                                      </p:childTnLst>
                                    </p:cTn>
                                  </p:par>
                                  <p:par>
                                    <p:cTn id="65" presetID="2" presetClass="entr" presetSubtype="9"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fill="hold"/>
                                            <p:tgtEl>
                                              <p:spTgt spid="5"/>
                                            </p:tgtEl>
                                            <p:attrNameLst>
                                              <p:attrName>ppt_x</p:attrName>
                                            </p:attrNameLst>
                                          </p:cBhvr>
                                          <p:tavLst>
                                            <p:tav tm="0">
                                              <p:val>
                                                <p:strVal val="0-#ppt_w/2"/>
                                              </p:val>
                                            </p:tav>
                                            <p:tav tm="100000">
                                              <p:val>
                                                <p:strVal val="#ppt_x"/>
                                              </p:val>
                                            </p:tav>
                                          </p:tavLst>
                                        </p:anim>
                                        <p:anim calcmode="lin" valueType="num">
                                          <p:cBhvr additive="base">
                                            <p:cTn id="6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26" grpId="0" animBg="1"/>
          <p:bldP spid="12" grpId="0"/>
          <p:bldP spid="12" grpId="1"/>
          <p:bldP spid="30" grpId="0"/>
          <p:bldP spid="2" grpId="0"/>
          <p:bldP spid="3" grpId="0"/>
          <p:bldP spid="19" grpId="0" animBg="1"/>
          <p:bldP spid="5"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0-#ppt_w/2"/>
                                              </p:val>
                                            </p:tav>
                                            <p:tav tm="100000">
                                              <p:val>
                                                <p:strVal val="#ppt_x"/>
                                              </p:val>
                                            </p:tav>
                                          </p:tavLst>
                                        </p:anim>
                                        <p:anim calcmode="lin" valueType="num">
                                          <p:cBhvr additive="base">
                                            <p:cTn id="8" dur="100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9" accel="10000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000" fill="hold"/>
                                            <p:tgtEl>
                                              <p:spTgt spid="36"/>
                                            </p:tgtEl>
                                            <p:attrNameLst>
                                              <p:attrName>ppt_x</p:attrName>
                                            </p:attrNameLst>
                                          </p:cBhvr>
                                          <p:tavLst>
                                            <p:tav tm="0">
                                              <p:val>
                                                <p:strVal val="0-#ppt_w/2"/>
                                              </p:val>
                                            </p:tav>
                                            <p:tav tm="100000">
                                              <p:val>
                                                <p:strVal val="#ppt_x"/>
                                              </p:val>
                                            </p:tav>
                                          </p:tavLst>
                                        </p:anim>
                                        <p:anim calcmode="lin" valueType="num">
                                          <p:cBhvr additive="base">
                                            <p:cTn id="12" dur="1000" fill="hold"/>
                                            <p:tgtEl>
                                              <p:spTgt spid="36"/>
                                            </p:tgtEl>
                                            <p:attrNameLst>
                                              <p:attrName>ppt_y</p:attrName>
                                            </p:attrNameLst>
                                          </p:cBhvr>
                                          <p:tavLst>
                                            <p:tav tm="0">
                                              <p:val>
                                                <p:strVal val="0-#ppt_h/2"/>
                                              </p:val>
                                            </p:tav>
                                            <p:tav tm="100000">
                                              <p:val>
                                                <p:strVal val="#ppt_y"/>
                                              </p:val>
                                            </p:tav>
                                          </p:tavLst>
                                        </p:anim>
                                      </p:childTnLst>
                                    </p:cTn>
                                  </p:par>
                                  <p:par>
                                    <p:cTn id="13" presetID="2" presetClass="entr" presetSubtype="9" accel="10000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1000" fill="hold"/>
                                            <p:tgtEl>
                                              <p:spTgt spid="47"/>
                                            </p:tgtEl>
                                            <p:attrNameLst>
                                              <p:attrName>ppt_x</p:attrName>
                                            </p:attrNameLst>
                                          </p:cBhvr>
                                          <p:tavLst>
                                            <p:tav tm="0">
                                              <p:val>
                                                <p:strVal val="0-#ppt_w/2"/>
                                              </p:val>
                                            </p:tav>
                                            <p:tav tm="100000">
                                              <p:val>
                                                <p:strVal val="#ppt_x"/>
                                              </p:val>
                                            </p:tav>
                                          </p:tavLst>
                                        </p:anim>
                                        <p:anim calcmode="lin" valueType="num">
                                          <p:cBhvr additive="base">
                                            <p:cTn id="16" dur="1000" fill="hold"/>
                                            <p:tgtEl>
                                              <p:spTgt spid="47"/>
                                            </p:tgtEl>
                                            <p:attrNameLst>
                                              <p:attrName>ppt_y</p:attrName>
                                            </p:attrNameLst>
                                          </p:cBhvr>
                                          <p:tavLst>
                                            <p:tav tm="0">
                                              <p:val>
                                                <p:strVal val="0-#ppt_h/2"/>
                                              </p:val>
                                            </p:tav>
                                            <p:tav tm="100000">
                                              <p:val>
                                                <p:strVal val="#ppt_y"/>
                                              </p:val>
                                            </p:tav>
                                          </p:tavLst>
                                        </p:anim>
                                      </p:childTnLst>
                                    </p:cTn>
                                  </p:par>
                                  <p:par>
                                    <p:cTn id="17" presetID="2" presetClass="entr" presetSubtype="9" accel="10000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1000" fill="hold"/>
                                            <p:tgtEl>
                                              <p:spTgt spid="49"/>
                                            </p:tgtEl>
                                            <p:attrNameLst>
                                              <p:attrName>ppt_x</p:attrName>
                                            </p:attrNameLst>
                                          </p:cBhvr>
                                          <p:tavLst>
                                            <p:tav tm="0">
                                              <p:val>
                                                <p:strVal val="0-#ppt_w/2"/>
                                              </p:val>
                                            </p:tav>
                                            <p:tav tm="100000">
                                              <p:val>
                                                <p:strVal val="#ppt_x"/>
                                              </p:val>
                                            </p:tav>
                                          </p:tavLst>
                                        </p:anim>
                                        <p:anim calcmode="lin" valueType="num">
                                          <p:cBhvr additive="base">
                                            <p:cTn id="20" dur="1000" fill="hold"/>
                                            <p:tgtEl>
                                              <p:spTgt spid="49"/>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9" accel="10000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1000" fill="hold"/>
                                            <p:tgtEl>
                                              <p:spTgt spid="17"/>
                                            </p:tgtEl>
                                            <p:attrNameLst>
                                              <p:attrName>ppt_x</p:attrName>
                                            </p:attrNameLst>
                                          </p:cBhvr>
                                          <p:tavLst>
                                            <p:tav tm="0">
                                              <p:val>
                                                <p:strVal val="0-#ppt_w/2"/>
                                              </p:val>
                                            </p:tav>
                                            <p:tav tm="100000">
                                              <p:val>
                                                <p:strVal val="#ppt_x"/>
                                              </p:val>
                                            </p:tav>
                                          </p:tavLst>
                                        </p:anim>
                                        <p:anim calcmode="lin" valueType="num">
                                          <p:cBhvr additive="base">
                                            <p:cTn id="28" dur="1000" fill="hold"/>
                                            <p:tgtEl>
                                              <p:spTgt spid="17"/>
                                            </p:tgtEl>
                                            <p:attrNameLst>
                                              <p:attrName>ppt_y</p:attrName>
                                            </p:attrNameLst>
                                          </p:cBhvr>
                                          <p:tavLst>
                                            <p:tav tm="0">
                                              <p:val>
                                                <p:strVal val="0-#ppt_h/2"/>
                                              </p:val>
                                            </p:tav>
                                            <p:tav tm="100000">
                                              <p:val>
                                                <p:strVal val="#ppt_y"/>
                                              </p:val>
                                            </p:tav>
                                          </p:tavLst>
                                        </p:anim>
                                      </p:childTnLst>
                                    </p:cTn>
                                  </p:par>
                                  <p:par>
                                    <p:cTn id="29" presetID="2" presetClass="entr" presetSubtype="9" accel="10000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0-#ppt_w/2"/>
                                              </p:val>
                                            </p:tav>
                                            <p:tav tm="100000">
                                              <p:val>
                                                <p:strVal val="#ppt_x"/>
                                              </p:val>
                                            </p:tav>
                                          </p:tavLst>
                                        </p:anim>
                                        <p:anim calcmode="lin" valueType="num">
                                          <p:cBhvr additive="base">
                                            <p:cTn id="32" dur="1000" fill="hold"/>
                                            <p:tgtEl>
                                              <p:spTgt spid="18"/>
                                            </p:tgtEl>
                                            <p:attrNameLst>
                                              <p:attrName>ppt_y</p:attrName>
                                            </p:attrNameLst>
                                          </p:cBhvr>
                                          <p:tavLst>
                                            <p:tav tm="0">
                                              <p:val>
                                                <p:strVal val="0-#ppt_h/2"/>
                                              </p:val>
                                            </p:tav>
                                            <p:tav tm="100000">
                                              <p:val>
                                                <p:strVal val="#ppt_y"/>
                                              </p:val>
                                            </p:tav>
                                          </p:tavLst>
                                        </p:anim>
                                      </p:childTnLst>
                                    </p:cTn>
                                  </p:par>
                                  <p:par>
                                    <p:cTn id="33" presetID="2" presetClass="entr" presetSubtype="9" accel="10000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0-#ppt_w/2"/>
                                              </p:val>
                                            </p:tav>
                                            <p:tav tm="100000">
                                              <p:val>
                                                <p:strVal val="#ppt_x"/>
                                              </p:val>
                                            </p:tav>
                                          </p:tavLst>
                                        </p:anim>
                                        <p:anim calcmode="lin" valueType="num">
                                          <p:cBhvr additive="base">
                                            <p:cTn id="36" dur="1000" fill="hold"/>
                                            <p:tgtEl>
                                              <p:spTgt spid="21"/>
                                            </p:tgtEl>
                                            <p:attrNameLst>
                                              <p:attrName>ppt_y</p:attrName>
                                            </p:attrNameLst>
                                          </p:cBhvr>
                                          <p:tavLst>
                                            <p:tav tm="0">
                                              <p:val>
                                                <p:strVal val="0-#ppt_h/2"/>
                                              </p:val>
                                            </p:tav>
                                            <p:tav tm="100000">
                                              <p:val>
                                                <p:strVal val="#ppt_y"/>
                                              </p:val>
                                            </p:tav>
                                          </p:tavLst>
                                        </p:anim>
                                      </p:childTnLst>
                                    </p:cTn>
                                  </p:par>
                                  <p:par>
                                    <p:cTn id="37" presetID="2" presetClass="entr" presetSubtype="9" accel="10000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1000" fill="hold"/>
                                            <p:tgtEl>
                                              <p:spTgt spid="22"/>
                                            </p:tgtEl>
                                            <p:attrNameLst>
                                              <p:attrName>ppt_x</p:attrName>
                                            </p:attrNameLst>
                                          </p:cBhvr>
                                          <p:tavLst>
                                            <p:tav tm="0">
                                              <p:val>
                                                <p:strVal val="0-#ppt_w/2"/>
                                              </p:val>
                                            </p:tav>
                                            <p:tav tm="100000">
                                              <p:val>
                                                <p:strVal val="#ppt_x"/>
                                              </p:val>
                                            </p:tav>
                                          </p:tavLst>
                                        </p:anim>
                                        <p:anim calcmode="lin" valueType="num">
                                          <p:cBhvr additive="base">
                                            <p:cTn id="40" dur="1000" fill="hold"/>
                                            <p:tgtEl>
                                              <p:spTgt spid="22"/>
                                            </p:tgtEl>
                                            <p:attrNameLst>
                                              <p:attrName>ppt_y</p:attrName>
                                            </p:attrNameLst>
                                          </p:cBhvr>
                                          <p:tavLst>
                                            <p:tav tm="0">
                                              <p:val>
                                                <p:strVal val="0-#ppt_h/2"/>
                                              </p:val>
                                            </p:tav>
                                            <p:tav tm="100000">
                                              <p:val>
                                                <p:strVal val="#ppt_y"/>
                                              </p:val>
                                            </p:tav>
                                          </p:tavLst>
                                        </p:anim>
                                      </p:childTnLst>
                                    </p:cTn>
                                  </p:par>
                                  <p:par>
                                    <p:cTn id="41" presetID="2" presetClass="entr" presetSubtype="9" fill="hold" grpId="1"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0-#ppt_h/2"/>
                                              </p:val>
                                            </p:tav>
                                            <p:tav tm="100000">
                                              <p:val>
                                                <p:strVal val="#ppt_y"/>
                                              </p:val>
                                            </p:tav>
                                          </p:tavLst>
                                        </p:anim>
                                      </p:childTnLst>
                                    </p:cTn>
                                  </p:par>
                                  <p:par>
                                    <p:cTn id="45" presetID="2" presetClass="entr" presetSubtype="9"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0-#ppt_w/2"/>
                                              </p:val>
                                            </p:tav>
                                            <p:tav tm="100000">
                                              <p:val>
                                                <p:strVal val="#ppt_x"/>
                                              </p:val>
                                            </p:tav>
                                          </p:tavLst>
                                        </p:anim>
                                        <p:anim calcmode="lin" valueType="num">
                                          <p:cBhvr additive="base">
                                            <p:cTn id="48" dur="500" fill="hold"/>
                                            <p:tgtEl>
                                              <p:spTgt spid="3"/>
                                            </p:tgtEl>
                                            <p:attrNameLst>
                                              <p:attrName>ppt_y</p:attrName>
                                            </p:attrNameLst>
                                          </p:cBhvr>
                                          <p:tavLst>
                                            <p:tav tm="0">
                                              <p:val>
                                                <p:strVal val="0-#ppt_h/2"/>
                                              </p:val>
                                            </p:tav>
                                            <p:tav tm="100000">
                                              <p:val>
                                                <p:strVal val="#ppt_y"/>
                                              </p:val>
                                            </p:tav>
                                          </p:tavLst>
                                        </p:anim>
                                      </p:childTnLst>
                                    </p:cTn>
                                  </p:par>
                                  <p:par>
                                    <p:cTn id="49" presetID="2" presetClass="entr" presetSubtype="9" fill="hold" grpId="1" nodeType="withEffect">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cBhvr additive="base">
                                            <p:cTn id="51" dur="500" fill="hold"/>
                                            <p:tgtEl>
                                              <p:spTgt spid="36"/>
                                            </p:tgtEl>
                                            <p:attrNameLst>
                                              <p:attrName>ppt_x</p:attrName>
                                            </p:attrNameLst>
                                          </p:cBhvr>
                                          <p:tavLst>
                                            <p:tav tm="0">
                                              <p:val>
                                                <p:strVal val="0-#ppt_w/2"/>
                                              </p:val>
                                            </p:tav>
                                            <p:tav tm="100000">
                                              <p:val>
                                                <p:strVal val="#ppt_x"/>
                                              </p:val>
                                            </p:tav>
                                          </p:tavLst>
                                        </p:anim>
                                        <p:anim calcmode="lin" valueType="num">
                                          <p:cBhvr additive="base">
                                            <p:cTn id="52" dur="500" fill="hold"/>
                                            <p:tgtEl>
                                              <p:spTgt spid="36"/>
                                            </p:tgtEl>
                                            <p:attrNameLst>
                                              <p:attrName>ppt_y</p:attrName>
                                            </p:attrNameLst>
                                          </p:cBhvr>
                                          <p:tavLst>
                                            <p:tav tm="0">
                                              <p:val>
                                                <p:strVal val="0-#ppt_h/2"/>
                                              </p:val>
                                            </p:tav>
                                            <p:tav tm="100000">
                                              <p:val>
                                                <p:strVal val="#ppt_y"/>
                                              </p:val>
                                            </p:tav>
                                          </p:tavLst>
                                        </p:anim>
                                      </p:childTnLst>
                                    </p:cTn>
                                  </p:par>
                                  <p:par>
                                    <p:cTn id="53" presetID="2" presetClass="entr" presetSubtype="9"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additive="base">
                                            <p:cTn id="55" dur="500" fill="hold"/>
                                            <p:tgtEl>
                                              <p:spTgt spid="2"/>
                                            </p:tgtEl>
                                            <p:attrNameLst>
                                              <p:attrName>ppt_x</p:attrName>
                                            </p:attrNameLst>
                                          </p:cBhvr>
                                          <p:tavLst>
                                            <p:tav tm="0">
                                              <p:val>
                                                <p:strVal val="0-#ppt_w/2"/>
                                              </p:val>
                                            </p:tav>
                                            <p:tav tm="100000">
                                              <p:val>
                                                <p:strVal val="#ppt_x"/>
                                              </p:val>
                                            </p:tav>
                                          </p:tavLst>
                                        </p:anim>
                                        <p:anim calcmode="lin" valueType="num">
                                          <p:cBhvr additive="base">
                                            <p:cTn id="56" dur="500" fill="hold"/>
                                            <p:tgtEl>
                                              <p:spTgt spid="2"/>
                                            </p:tgtEl>
                                            <p:attrNameLst>
                                              <p:attrName>ppt_y</p:attrName>
                                            </p:attrNameLst>
                                          </p:cBhvr>
                                          <p:tavLst>
                                            <p:tav tm="0">
                                              <p:val>
                                                <p:strVal val="0-#ppt_h/2"/>
                                              </p:val>
                                            </p:tav>
                                            <p:tav tm="100000">
                                              <p:val>
                                                <p:strVal val="#ppt_y"/>
                                              </p:val>
                                            </p:tav>
                                          </p:tavLst>
                                        </p:anim>
                                      </p:childTnLst>
                                    </p:cTn>
                                  </p:par>
                                  <p:par>
                                    <p:cTn id="57" presetID="2" presetClass="entr" presetSubtype="9"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0-#ppt_w/2"/>
                                              </p:val>
                                            </p:tav>
                                            <p:tav tm="100000">
                                              <p:val>
                                                <p:strVal val="#ppt_x"/>
                                              </p:val>
                                            </p:tav>
                                          </p:tavLst>
                                        </p:anim>
                                        <p:anim calcmode="lin" valueType="num">
                                          <p:cBhvr additive="base">
                                            <p:cTn id="60" dur="500" fill="hold"/>
                                            <p:tgtEl>
                                              <p:spTgt spid="19"/>
                                            </p:tgtEl>
                                            <p:attrNameLst>
                                              <p:attrName>ppt_y</p:attrName>
                                            </p:attrNameLst>
                                          </p:cBhvr>
                                          <p:tavLst>
                                            <p:tav tm="0">
                                              <p:val>
                                                <p:strVal val="0-#ppt_h/2"/>
                                              </p:val>
                                            </p:tav>
                                            <p:tav tm="100000">
                                              <p:val>
                                                <p:strVal val="#ppt_y"/>
                                              </p:val>
                                            </p:tav>
                                          </p:tavLst>
                                        </p:anim>
                                      </p:childTnLst>
                                    </p:cTn>
                                  </p:par>
                                  <p:par>
                                    <p:cTn id="61" presetID="2" presetClass="entr" presetSubtype="9"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0-#ppt_w/2"/>
                                              </p:val>
                                            </p:tav>
                                            <p:tav tm="100000">
                                              <p:val>
                                                <p:strVal val="#ppt_x"/>
                                              </p:val>
                                            </p:tav>
                                          </p:tavLst>
                                        </p:anim>
                                        <p:anim calcmode="lin" valueType="num">
                                          <p:cBhvr additive="base">
                                            <p:cTn id="64" dur="500" fill="hold"/>
                                            <p:tgtEl>
                                              <p:spTgt spid="26"/>
                                            </p:tgtEl>
                                            <p:attrNameLst>
                                              <p:attrName>ppt_y</p:attrName>
                                            </p:attrNameLst>
                                          </p:cBhvr>
                                          <p:tavLst>
                                            <p:tav tm="0">
                                              <p:val>
                                                <p:strVal val="0-#ppt_h/2"/>
                                              </p:val>
                                            </p:tav>
                                            <p:tav tm="100000">
                                              <p:val>
                                                <p:strVal val="#ppt_y"/>
                                              </p:val>
                                            </p:tav>
                                          </p:tavLst>
                                        </p:anim>
                                      </p:childTnLst>
                                    </p:cTn>
                                  </p:par>
                                  <p:par>
                                    <p:cTn id="65" presetID="2" presetClass="entr" presetSubtype="9"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fill="hold"/>
                                            <p:tgtEl>
                                              <p:spTgt spid="5"/>
                                            </p:tgtEl>
                                            <p:attrNameLst>
                                              <p:attrName>ppt_x</p:attrName>
                                            </p:attrNameLst>
                                          </p:cBhvr>
                                          <p:tavLst>
                                            <p:tav tm="0">
                                              <p:val>
                                                <p:strVal val="0-#ppt_w/2"/>
                                              </p:val>
                                            </p:tav>
                                            <p:tav tm="100000">
                                              <p:val>
                                                <p:strVal val="#ppt_x"/>
                                              </p:val>
                                            </p:tav>
                                          </p:tavLst>
                                        </p:anim>
                                        <p:anim calcmode="lin" valueType="num">
                                          <p:cBhvr additive="base">
                                            <p:cTn id="6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26" grpId="0" animBg="1"/>
          <p:bldP spid="12" grpId="0"/>
          <p:bldP spid="12" grpId="1"/>
          <p:bldP spid="30" grpId="0"/>
          <p:bldP spid="2" grpId="0"/>
          <p:bldP spid="3" grpId="0"/>
          <p:bldP spid="19" grpId="0" animBg="1"/>
          <p:bldP spid="5"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extLst>
              <a:ext uri="{28A0092B-C50C-407E-A947-70E740481C1C}">
                <a14:useLocalDpi xmlns:a14="http://schemas.microsoft.com/office/drawing/2010/main" val="0"/>
              </a:ext>
            </a:extLst>
          </a:blip>
          <a:srcRect t="15804"/>
          <a:stretch/>
        </p:blipFill>
        <p:spPr>
          <a:xfrm>
            <a:off x="0" y="14514"/>
            <a:ext cx="12192000" cy="6843486"/>
          </a:xfrm>
          <a:prstGeom prst="rect">
            <a:avLst/>
          </a:prstGeom>
        </p:spPr>
      </p:pic>
      <p:sp>
        <p:nvSpPr>
          <p:cNvPr id="29" name="矩形 28"/>
          <p:cNvSpPr/>
          <p:nvPr/>
        </p:nvSpPr>
        <p:spPr>
          <a:xfrm>
            <a:off x="1" y="0"/>
            <a:ext cx="12192000" cy="6858000"/>
          </a:xfrm>
          <a:prstGeom prst="rect">
            <a:avLst/>
          </a:prstGeom>
          <a:gradFill>
            <a:gsLst>
              <a:gs pos="0">
                <a:srgbClr val="0270D1">
                  <a:alpha val="85000"/>
                </a:srgbClr>
              </a:gs>
              <a:gs pos="94000">
                <a:srgbClr val="0270D1"/>
              </a:gs>
            </a:gsLst>
            <a:lin ang="5400000" scaled="1"/>
          </a:gra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0" y="0"/>
            <a:ext cx="6096000" cy="6858000"/>
          </a:xfrm>
          <a:prstGeom prst="roundRect">
            <a:avLst>
              <a:gd name="adj" fmla="val 0"/>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endParaRPr>
          </a:p>
        </p:txBody>
      </p:sp>
      <p:sp>
        <p:nvSpPr>
          <p:cNvPr id="31" name="Freeform 245"/>
          <p:cNvSpPr>
            <a:spLocks/>
          </p:cNvSpPr>
          <p:nvPr/>
        </p:nvSpPr>
        <p:spPr bwMode="auto">
          <a:xfrm>
            <a:off x="2484247" y="2450750"/>
            <a:ext cx="1333850" cy="133385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0270D1"/>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32" name="TextBox 64"/>
          <p:cNvSpPr txBox="1"/>
          <p:nvPr/>
        </p:nvSpPr>
        <p:spPr>
          <a:xfrm>
            <a:off x="6265986" y="622532"/>
            <a:ext cx="5827236" cy="769441"/>
          </a:xfrm>
          <a:prstGeom prst="rect">
            <a:avLst/>
          </a:prstGeom>
          <a:noFill/>
        </p:spPr>
        <p:txBody>
          <a:bodyPr wrap="none" rtlCol="0">
            <a:spAutoFit/>
          </a:bodyPr>
          <a:lstStyle/>
          <a:p>
            <a:pPr>
              <a:lnSpc>
                <a:spcPct val="100000"/>
              </a:lnSpc>
              <a:spcBef>
                <a:spcPct val="0"/>
              </a:spcBef>
              <a:buNone/>
            </a:pPr>
            <a:r>
              <a:rPr lang="zh-CN" altLang="en-US" sz="4400" dirty="0">
                <a:solidFill>
                  <a:srgbClr val="FFFFFF"/>
                </a:solidFill>
                <a:latin typeface="微软雅黑 Light" panose="020B0502040204020203" pitchFamily="34" charset="-122"/>
                <a:ea typeface="微软雅黑 Light" panose="020B0502040204020203" pitchFamily="34" charset="-122"/>
              </a:rPr>
              <a:t>代谢指纹图谱数据筛选</a:t>
            </a:r>
          </a:p>
        </p:txBody>
      </p:sp>
      <p:sp>
        <p:nvSpPr>
          <p:cNvPr id="2" name="矩形 1"/>
          <p:cNvSpPr/>
          <p:nvPr/>
        </p:nvSpPr>
        <p:spPr>
          <a:xfrm>
            <a:off x="1674358" y="4073171"/>
            <a:ext cx="2953629" cy="923330"/>
          </a:xfrm>
          <a:prstGeom prst="rect">
            <a:avLst/>
          </a:prstGeom>
        </p:spPr>
        <p:txBody>
          <a:bodyPr wrap="none">
            <a:spAutoFit/>
          </a:bodyPr>
          <a:lstStyle/>
          <a:p>
            <a:pPr algn="ctr"/>
            <a:r>
              <a:rPr lang="en-US" altLang="zh-CN" sz="5400">
                <a:solidFill>
                  <a:srgbClr val="0270D1"/>
                </a:solidFill>
                <a:latin typeface="微软雅黑 Light" panose="020B0502040204020203" pitchFamily="34" charset="-122"/>
                <a:ea typeface="微软雅黑 Light" panose="020B0502040204020203" pitchFamily="34" charset="-122"/>
              </a:rPr>
              <a:t>PART </a:t>
            </a:r>
            <a:r>
              <a:rPr lang="en-US" altLang="zh-CN" sz="5400" smtClean="0">
                <a:solidFill>
                  <a:srgbClr val="0270D1"/>
                </a:solidFill>
                <a:latin typeface="微软雅黑 Light" panose="020B0502040204020203" pitchFamily="34" charset="-122"/>
                <a:ea typeface="微软雅黑 Light" panose="020B0502040204020203" pitchFamily="34" charset="-122"/>
              </a:rPr>
              <a:t>03 </a:t>
            </a:r>
            <a:endParaRPr lang="zh-CN" altLang="en-US" sz="5400">
              <a:solidFill>
                <a:srgbClr val="0270D1"/>
              </a:solidFill>
              <a:latin typeface="微软雅黑 Light" panose="020B0502040204020203" pitchFamily="34" charset="-122"/>
              <a:ea typeface="微软雅黑 Light" panose="020B0502040204020203" pitchFamily="34" charset="-122"/>
            </a:endParaRPr>
          </a:p>
        </p:txBody>
      </p:sp>
      <p:sp>
        <p:nvSpPr>
          <p:cNvPr id="12" name="TextBox 58"/>
          <p:cNvSpPr txBox="1">
            <a:spLocks noChangeArrowheads="1"/>
          </p:cNvSpPr>
          <p:nvPr/>
        </p:nvSpPr>
        <p:spPr bwMode="auto">
          <a:xfrm>
            <a:off x="6607620" y="2396310"/>
            <a:ext cx="4951160" cy="59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285750" indent="-285750">
              <a:lnSpc>
                <a:spcPct val="120000"/>
              </a:lnSpc>
              <a:spcBef>
                <a:spcPct val="0"/>
              </a:spcBef>
              <a:buFont typeface="Wingdings" panose="05000000000000000000" pitchFamily="2" charset="2"/>
              <a:buChar char="l"/>
              <a:defRPr>
                <a:solidFill>
                  <a:srgbClr val="FCFCFC"/>
                </a:solidFill>
                <a:latin typeface="微软雅黑 Light" panose="020B0502040204020203" pitchFamily="34" charset="-122"/>
                <a:ea typeface="微软雅黑 Light" panose="020B0502040204020203"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r>
              <a:rPr lang="zh-CN" altLang="en-US" sz="2800" dirty="0" smtClean="0"/>
              <a:t>核磁共振图谱方差分析模型</a:t>
            </a:r>
            <a:endParaRPr lang="zh-CN" altLang="en-US" sz="2800" dirty="0"/>
          </a:p>
        </p:txBody>
      </p:sp>
      <p:sp>
        <p:nvSpPr>
          <p:cNvPr id="13" name="TextBox 59"/>
          <p:cNvSpPr txBox="1">
            <a:spLocks noChangeArrowheads="1"/>
          </p:cNvSpPr>
          <p:nvPr/>
        </p:nvSpPr>
        <p:spPr bwMode="auto">
          <a:xfrm>
            <a:off x="6704616" y="4181231"/>
            <a:ext cx="4753605" cy="59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285750" indent="-285750">
              <a:lnSpc>
                <a:spcPct val="120000"/>
              </a:lnSpc>
              <a:spcBef>
                <a:spcPct val="0"/>
              </a:spcBef>
              <a:buFont typeface="Wingdings" panose="05000000000000000000" pitchFamily="2" charset="2"/>
              <a:buChar char="l"/>
              <a:defRPr>
                <a:solidFill>
                  <a:srgbClr val="FCFCFC"/>
                </a:solidFill>
                <a:latin typeface="微软雅黑 Light" panose="020B0502040204020203" pitchFamily="34" charset="-122"/>
                <a:ea typeface="微软雅黑 Light" panose="020B0502040204020203"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r>
              <a:rPr lang="zh-CN" altLang="en-US" sz="2800" dirty="0" smtClean="0"/>
              <a:t>气质联用图谱方差分析模型</a:t>
            </a:r>
            <a:endParaRPr lang="zh-CN" altLang="en-US" sz="2800" dirty="0"/>
          </a:p>
        </p:txBody>
      </p:sp>
      <p:pic>
        <p:nvPicPr>
          <p:cNvPr id="11" name="图片 10"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89" y="141111"/>
            <a:ext cx="2222423" cy="650034"/>
          </a:xfrm>
          <a:prstGeom prst="rect">
            <a:avLst/>
          </a:prstGeom>
        </p:spPr>
      </p:pic>
    </p:spTree>
    <p:extLst>
      <p:ext uri="{BB962C8B-B14F-4D97-AF65-F5344CB8AC3E}">
        <p14:creationId xmlns:p14="http://schemas.microsoft.com/office/powerpoint/2010/main" val="210352543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对象 7"/>
          <p:cNvGraphicFramePr>
            <a:graphicFrameLocks noChangeAspect="1"/>
          </p:cNvGraphicFramePr>
          <p:nvPr>
            <p:extLst>
              <p:ext uri="{D42A27DB-BD31-4B8C-83A1-F6EECF244321}">
                <p14:modId xmlns:p14="http://schemas.microsoft.com/office/powerpoint/2010/main" val="4165435972"/>
              </p:ext>
            </p:extLst>
          </p:nvPr>
        </p:nvGraphicFramePr>
        <p:xfrm>
          <a:off x="1509889" y="5883451"/>
          <a:ext cx="6575777" cy="734660"/>
        </p:xfrm>
        <a:graphic>
          <a:graphicData uri="http://schemas.openxmlformats.org/presentationml/2006/ole">
            <mc:AlternateContent xmlns:mc="http://schemas.openxmlformats.org/markup-compatibility/2006">
              <mc:Choice xmlns:v="urn:schemas-microsoft-com:vml" Requires="v">
                <p:oleObj spid="_x0000_s7525" name="文档" r:id="rId4" imgW="5270500" imgH="393700" progId="Word.Document.12">
                  <p:embed/>
                </p:oleObj>
              </mc:Choice>
              <mc:Fallback>
                <p:oleObj name="文档" r:id="rId4" imgW="5270500" imgH="393700" progId="Word.Document.12">
                  <p:embed/>
                  <p:pic>
                    <p:nvPicPr>
                      <p:cNvPr id="0" name=""/>
                      <p:cNvPicPr/>
                      <p:nvPr/>
                    </p:nvPicPr>
                    <p:blipFill>
                      <a:blip r:embed="rId5"/>
                      <a:stretch>
                        <a:fillRect/>
                      </a:stretch>
                    </p:blipFill>
                    <p:spPr>
                      <a:xfrm>
                        <a:off x="1509889" y="5883451"/>
                        <a:ext cx="6575777" cy="73466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591045072"/>
              </p:ext>
            </p:extLst>
          </p:nvPr>
        </p:nvGraphicFramePr>
        <p:xfrm>
          <a:off x="7877528" y="3470449"/>
          <a:ext cx="7379182" cy="551216"/>
        </p:xfrm>
        <a:graphic>
          <a:graphicData uri="http://schemas.openxmlformats.org/presentationml/2006/ole">
            <mc:AlternateContent xmlns:mc="http://schemas.openxmlformats.org/markup-compatibility/2006">
              <mc:Choice xmlns:v="urn:schemas-microsoft-com:vml" Requires="v">
                <p:oleObj spid="_x0000_s7526" name="文档" r:id="rId6" imgW="5270500" imgH="393700" progId="Word.Document.12">
                  <p:embed/>
                </p:oleObj>
              </mc:Choice>
              <mc:Fallback>
                <p:oleObj name="文档" r:id="rId6" imgW="5270500" imgH="393700" progId="Word.Document.12">
                  <p:embed/>
                  <p:pic>
                    <p:nvPicPr>
                      <p:cNvPr id="0" name=""/>
                      <p:cNvPicPr/>
                      <p:nvPr/>
                    </p:nvPicPr>
                    <p:blipFill>
                      <a:blip r:embed="rId7"/>
                      <a:stretch>
                        <a:fillRect/>
                      </a:stretch>
                    </p:blipFill>
                    <p:spPr>
                      <a:xfrm>
                        <a:off x="7877528" y="3470449"/>
                        <a:ext cx="7379182" cy="551216"/>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243169588"/>
              </p:ext>
            </p:extLst>
          </p:nvPr>
        </p:nvGraphicFramePr>
        <p:xfrm>
          <a:off x="9741405" y="2571932"/>
          <a:ext cx="5710262" cy="409223"/>
        </p:xfrm>
        <a:graphic>
          <a:graphicData uri="http://schemas.openxmlformats.org/presentationml/2006/ole">
            <mc:AlternateContent xmlns:mc="http://schemas.openxmlformats.org/markup-compatibility/2006">
              <mc:Choice xmlns:v="urn:schemas-microsoft-com:vml" Requires="v">
                <p:oleObj spid="_x0000_s7527" name="文档" r:id="rId8" imgW="5270500" imgH="393700" progId="Word.Document.12">
                  <p:embed/>
                </p:oleObj>
              </mc:Choice>
              <mc:Fallback>
                <p:oleObj name="文档" r:id="rId8" imgW="5270500" imgH="393700" progId="Word.Document.12">
                  <p:embed/>
                  <p:pic>
                    <p:nvPicPr>
                      <p:cNvPr id="0" name=""/>
                      <p:cNvPicPr/>
                      <p:nvPr/>
                    </p:nvPicPr>
                    <p:blipFill>
                      <a:blip r:embed="rId9"/>
                      <a:stretch>
                        <a:fillRect/>
                      </a:stretch>
                    </p:blipFill>
                    <p:spPr>
                      <a:xfrm>
                        <a:off x="9741405" y="2571932"/>
                        <a:ext cx="5710262" cy="409223"/>
                      </a:xfrm>
                      <a:prstGeom prst="rect">
                        <a:avLst/>
                      </a:prstGeom>
                    </p:spPr>
                  </p:pic>
                </p:oleObj>
              </mc:Fallback>
            </mc:AlternateContent>
          </a:graphicData>
        </a:graphic>
      </p:graphicFrame>
      <p:pic>
        <p:nvPicPr>
          <p:cNvPr id="5" name="图片 4"/>
          <p:cNvPicPr>
            <a:picLocks noChangeAspect="1"/>
          </p:cNvPicPr>
          <p:nvPr/>
        </p:nvPicPr>
        <p:blipFill>
          <a:blip r:embed="rId10"/>
          <a:stretch>
            <a:fillRect/>
          </a:stretch>
        </p:blipFill>
        <p:spPr>
          <a:xfrm>
            <a:off x="0" y="3048001"/>
            <a:ext cx="7817556" cy="479777"/>
          </a:xfrm>
          <a:prstGeom prst="rect">
            <a:avLst/>
          </a:prstGeom>
        </p:spPr>
      </p:pic>
      <p:sp>
        <p:nvSpPr>
          <p:cNvPr id="47" name="Freeform 120"/>
          <p:cNvSpPr>
            <a:spLocks noEditPoints="1"/>
          </p:cNvSpPr>
          <p:nvPr/>
        </p:nvSpPr>
        <p:spPr bwMode="auto">
          <a:xfrm>
            <a:off x="366890" y="1396999"/>
            <a:ext cx="1155452" cy="959556"/>
          </a:xfrm>
          <a:custGeom>
            <a:avLst/>
            <a:gdLst>
              <a:gd name="T0" fmla="*/ 129550228 w 68"/>
              <a:gd name="T1" fmla="*/ 689827597 h 58"/>
              <a:gd name="T2" fmla="*/ 105994393 w 68"/>
              <a:gd name="T3" fmla="*/ 689827597 h 58"/>
              <a:gd name="T4" fmla="*/ 0 w 68"/>
              <a:gd name="T5" fmla="*/ 582786632 h 58"/>
              <a:gd name="T6" fmla="*/ 0 w 68"/>
              <a:gd name="T7" fmla="*/ 214085378 h 58"/>
              <a:gd name="T8" fmla="*/ 105994393 w 68"/>
              <a:gd name="T9" fmla="*/ 107040965 h 58"/>
              <a:gd name="T10" fmla="*/ 129550228 w 68"/>
              <a:gd name="T11" fmla="*/ 107040965 h 58"/>
              <a:gd name="T12" fmla="*/ 129550228 w 68"/>
              <a:gd name="T13" fmla="*/ 689827597 h 58"/>
              <a:gd name="T14" fmla="*/ 635969791 w 68"/>
              <a:gd name="T15" fmla="*/ 689827597 h 58"/>
              <a:gd name="T16" fmla="*/ 176658466 w 68"/>
              <a:gd name="T17" fmla="*/ 689827597 h 58"/>
              <a:gd name="T18" fmla="*/ 176658466 w 68"/>
              <a:gd name="T19" fmla="*/ 107040965 h 58"/>
              <a:gd name="T20" fmla="*/ 235544621 w 68"/>
              <a:gd name="T21" fmla="*/ 107040965 h 58"/>
              <a:gd name="T22" fmla="*/ 235544621 w 68"/>
              <a:gd name="T23" fmla="*/ 35680322 h 58"/>
              <a:gd name="T24" fmla="*/ 282652859 w 68"/>
              <a:gd name="T25" fmla="*/ 0 h 58"/>
              <a:gd name="T26" fmla="*/ 529975397 w 68"/>
              <a:gd name="T27" fmla="*/ 0 h 58"/>
              <a:gd name="T28" fmla="*/ 577083635 w 68"/>
              <a:gd name="T29" fmla="*/ 35680322 h 58"/>
              <a:gd name="T30" fmla="*/ 577083635 w 68"/>
              <a:gd name="T31" fmla="*/ 107040965 h 58"/>
              <a:gd name="T32" fmla="*/ 635969791 w 68"/>
              <a:gd name="T33" fmla="*/ 107040965 h 58"/>
              <a:gd name="T34" fmla="*/ 635969791 w 68"/>
              <a:gd name="T35" fmla="*/ 689827597 h 58"/>
              <a:gd name="T36" fmla="*/ 518197480 w 68"/>
              <a:gd name="T37" fmla="*/ 107040965 h 58"/>
              <a:gd name="T38" fmla="*/ 518197480 w 68"/>
              <a:gd name="T39" fmla="*/ 47574912 h 58"/>
              <a:gd name="T40" fmla="*/ 294430776 w 68"/>
              <a:gd name="T41" fmla="*/ 47574912 h 58"/>
              <a:gd name="T42" fmla="*/ 294430776 w 68"/>
              <a:gd name="T43" fmla="*/ 107040965 h 58"/>
              <a:gd name="T44" fmla="*/ 518197480 w 68"/>
              <a:gd name="T45" fmla="*/ 107040965 h 58"/>
              <a:gd name="T46" fmla="*/ 800850339 w 68"/>
              <a:gd name="T47" fmla="*/ 582786632 h 58"/>
              <a:gd name="T48" fmla="*/ 706633863 w 68"/>
              <a:gd name="T49" fmla="*/ 689827597 h 58"/>
              <a:gd name="T50" fmla="*/ 683078028 w 68"/>
              <a:gd name="T51" fmla="*/ 689827597 h 58"/>
              <a:gd name="T52" fmla="*/ 683078028 w 68"/>
              <a:gd name="T53" fmla="*/ 107040965 h 58"/>
              <a:gd name="T54" fmla="*/ 706633863 w 68"/>
              <a:gd name="T55" fmla="*/ 107040965 h 58"/>
              <a:gd name="T56" fmla="*/ 800850339 w 68"/>
              <a:gd name="T57" fmla="*/ 214085378 h 58"/>
              <a:gd name="T58" fmla="*/ 800850339 w 68"/>
              <a:gd name="T59" fmla="*/ 582786632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8" h="58">
                <a:moveTo>
                  <a:pt x="11" y="58"/>
                </a:moveTo>
                <a:cubicBezTo>
                  <a:pt x="9" y="58"/>
                  <a:pt x="9" y="58"/>
                  <a:pt x="9" y="58"/>
                </a:cubicBezTo>
                <a:cubicBezTo>
                  <a:pt x="4" y="58"/>
                  <a:pt x="0" y="54"/>
                  <a:pt x="0" y="49"/>
                </a:cubicBezTo>
                <a:cubicBezTo>
                  <a:pt x="0" y="18"/>
                  <a:pt x="0" y="18"/>
                  <a:pt x="0" y="18"/>
                </a:cubicBezTo>
                <a:cubicBezTo>
                  <a:pt x="0" y="13"/>
                  <a:pt x="4" y="9"/>
                  <a:pt x="9" y="9"/>
                </a:cubicBezTo>
                <a:cubicBezTo>
                  <a:pt x="11" y="9"/>
                  <a:pt x="11" y="9"/>
                  <a:pt x="11" y="9"/>
                </a:cubicBezTo>
                <a:lnTo>
                  <a:pt x="11" y="58"/>
                </a:lnTo>
                <a:close/>
                <a:moveTo>
                  <a:pt x="54" y="58"/>
                </a:moveTo>
                <a:cubicBezTo>
                  <a:pt x="15" y="58"/>
                  <a:pt x="15" y="58"/>
                  <a:pt x="15" y="58"/>
                </a:cubicBezTo>
                <a:cubicBezTo>
                  <a:pt x="15" y="9"/>
                  <a:pt x="15" y="9"/>
                  <a:pt x="15"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54" y="9"/>
                  <a:pt x="54" y="9"/>
                  <a:pt x="54" y="9"/>
                </a:cubicBezTo>
                <a:lnTo>
                  <a:pt x="54" y="58"/>
                </a:lnTo>
                <a:close/>
                <a:moveTo>
                  <a:pt x="44" y="9"/>
                </a:moveTo>
                <a:cubicBezTo>
                  <a:pt x="44" y="4"/>
                  <a:pt x="44" y="4"/>
                  <a:pt x="44" y="4"/>
                </a:cubicBezTo>
                <a:cubicBezTo>
                  <a:pt x="25" y="4"/>
                  <a:pt x="25" y="4"/>
                  <a:pt x="25" y="4"/>
                </a:cubicBezTo>
                <a:cubicBezTo>
                  <a:pt x="25" y="9"/>
                  <a:pt x="25" y="9"/>
                  <a:pt x="25" y="9"/>
                </a:cubicBezTo>
                <a:lnTo>
                  <a:pt x="44" y="9"/>
                </a:lnTo>
                <a:close/>
                <a:moveTo>
                  <a:pt x="68" y="49"/>
                </a:moveTo>
                <a:cubicBezTo>
                  <a:pt x="68" y="54"/>
                  <a:pt x="65" y="58"/>
                  <a:pt x="60" y="58"/>
                </a:cubicBezTo>
                <a:cubicBezTo>
                  <a:pt x="58" y="58"/>
                  <a:pt x="58" y="58"/>
                  <a:pt x="58" y="58"/>
                </a:cubicBezTo>
                <a:cubicBezTo>
                  <a:pt x="58" y="9"/>
                  <a:pt x="58" y="9"/>
                  <a:pt x="58" y="9"/>
                </a:cubicBezTo>
                <a:cubicBezTo>
                  <a:pt x="60" y="9"/>
                  <a:pt x="60" y="9"/>
                  <a:pt x="60" y="9"/>
                </a:cubicBezTo>
                <a:cubicBezTo>
                  <a:pt x="65" y="9"/>
                  <a:pt x="68" y="13"/>
                  <a:pt x="68" y="18"/>
                </a:cubicBezTo>
                <a:lnTo>
                  <a:pt x="68" y="49"/>
                </a:lnTo>
                <a:close/>
              </a:path>
            </a:pathLst>
          </a:custGeom>
          <a:solidFill>
            <a:srgbClr val="0270D1"/>
          </a:solidFill>
          <a:ln>
            <a:noFill/>
          </a:ln>
        </p:spPr>
        <p:txBody>
          <a:bodyPr/>
          <a:lstStyle/>
          <a:p>
            <a:endParaRPr lang="zh-CN" altLang="en-US"/>
          </a:p>
        </p:txBody>
      </p:sp>
      <p:sp>
        <p:nvSpPr>
          <p:cNvPr id="48" name="Freeform 141"/>
          <p:cNvSpPr>
            <a:spLocks noEditPoints="1"/>
          </p:cNvSpPr>
          <p:nvPr/>
        </p:nvSpPr>
        <p:spPr bwMode="auto">
          <a:xfrm>
            <a:off x="352777" y="4445000"/>
            <a:ext cx="1171223" cy="959556"/>
          </a:xfrm>
          <a:custGeom>
            <a:avLst/>
            <a:gdLst>
              <a:gd name="T0" fmla="*/ 789079235 w 68"/>
              <a:gd name="T1" fmla="*/ 483539930 h 49"/>
              <a:gd name="T2" fmla="*/ 694862355 w 68"/>
              <a:gd name="T3" fmla="*/ 566094271 h 49"/>
              <a:gd name="T4" fmla="*/ 400430317 w 68"/>
              <a:gd name="T5" fmla="*/ 577887258 h 49"/>
              <a:gd name="T6" fmla="*/ 94216879 w 68"/>
              <a:gd name="T7" fmla="*/ 566094271 h 49"/>
              <a:gd name="T8" fmla="*/ 11777968 w 68"/>
              <a:gd name="T9" fmla="*/ 483539930 h 49"/>
              <a:gd name="T10" fmla="*/ 0 w 68"/>
              <a:gd name="T11" fmla="*/ 294841839 h 49"/>
              <a:gd name="T12" fmla="*/ 11777968 w 68"/>
              <a:gd name="T13" fmla="*/ 94347328 h 49"/>
              <a:gd name="T14" fmla="*/ 94216879 w 68"/>
              <a:gd name="T15" fmla="*/ 11792987 h 49"/>
              <a:gd name="T16" fmla="*/ 400430317 w 68"/>
              <a:gd name="T17" fmla="*/ 0 h 49"/>
              <a:gd name="T18" fmla="*/ 694862355 w 68"/>
              <a:gd name="T19" fmla="*/ 11792987 h 49"/>
              <a:gd name="T20" fmla="*/ 789079235 w 68"/>
              <a:gd name="T21" fmla="*/ 94347328 h 49"/>
              <a:gd name="T22" fmla="*/ 800857202 w 68"/>
              <a:gd name="T23" fmla="*/ 294841839 h 49"/>
              <a:gd name="T24" fmla="*/ 789079235 w 68"/>
              <a:gd name="T25" fmla="*/ 483539930 h 49"/>
              <a:gd name="T26" fmla="*/ 553533604 w 68"/>
              <a:gd name="T27" fmla="*/ 271252432 h 49"/>
              <a:gd name="T28" fmla="*/ 329765942 w 68"/>
              <a:gd name="T29" fmla="*/ 129729722 h 49"/>
              <a:gd name="T30" fmla="*/ 294432038 w 68"/>
              <a:gd name="T31" fmla="*/ 117936736 h 49"/>
              <a:gd name="T32" fmla="*/ 282654070 w 68"/>
              <a:gd name="T33" fmla="*/ 153315696 h 49"/>
              <a:gd name="T34" fmla="*/ 282654070 w 68"/>
              <a:gd name="T35" fmla="*/ 436364548 h 49"/>
              <a:gd name="T36" fmla="*/ 294432038 w 68"/>
              <a:gd name="T37" fmla="*/ 459950522 h 49"/>
              <a:gd name="T38" fmla="*/ 306210006 w 68"/>
              <a:gd name="T39" fmla="*/ 459950522 h 49"/>
              <a:gd name="T40" fmla="*/ 329765942 w 68"/>
              <a:gd name="T41" fmla="*/ 459950522 h 49"/>
              <a:gd name="T42" fmla="*/ 553533604 w 68"/>
              <a:gd name="T43" fmla="*/ 318427813 h 49"/>
              <a:gd name="T44" fmla="*/ 565311572 w 68"/>
              <a:gd name="T45" fmla="*/ 294841839 h 49"/>
              <a:gd name="T46" fmla="*/ 553533604 w 68"/>
              <a:gd name="T47" fmla="*/ 271252432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solidFill>
            <a:srgbClr val="0270D1"/>
          </a:solidFill>
          <a:ln>
            <a:noFill/>
          </a:ln>
        </p:spPr>
        <p:txBody>
          <a:bodyPr/>
          <a:lstStyle/>
          <a:p>
            <a:endParaRPr lang="zh-CN" altLang="en-US"/>
          </a:p>
        </p:txBody>
      </p:sp>
      <p:sp>
        <p:nvSpPr>
          <p:cNvPr id="50" name="Freeform 219"/>
          <p:cNvSpPr>
            <a:spLocks noEditPoints="1"/>
          </p:cNvSpPr>
          <p:nvPr/>
        </p:nvSpPr>
        <p:spPr bwMode="auto">
          <a:xfrm>
            <a:off x="5856111" y="4529667"/>
            <a:ext cx="1079357" cy="804332"/>
          </a:xfrm>
          <a:custGeom>
            <a:avLst/>
            <a:gdLst>
              <a:gd name="T0" fmla="*/ 94216476 w 68"/>
              <a:gd name="T1" fmla="*/ 174893557 h 53"/>
              <a:gd name="T2" fmla="*/ 0 w 68"/>
              <a:gd name="T3" fmla="*/ 81616310 h 53"/>
              <a:gd name="T4" fmla="*/ 94216476 w 68"/>
              <a:gd name="T5" fmla="*/ 0 h 53"/>
              <a:gd name="T6" fmla="*/ 176658466 w 68"/>
              <a:gd name="T7" fmla="*/ 81616310 h 53"/>
              <a:gd name="T8" fmla="*/ 94216476 w 68"/>
              <a:gd name="T9" fmla="*/ 174893557 h 53"/>
              <a:gd name="T10" fmla="*/ 94216476 w 68"/>
              <a:gd name="T11" fmla="*/ 396427445 h 53"/>
              <a:gd name="T12" fmla="*/ 0 w 68"/>
              <a:gd name="T13" fmla="*/ 314811134 h 53"/>
              <a:gd name="T14" fmla="*/ 94216476 w 68"/>
              <a:gd name="T15" fmla="*/ 221533888 h 53"/>
              <a:gd name="T16" fmla="*/ 176658466 w 68"/>
              <a:gd name="T17" fmla="*/ 314811134 h 53"/>
              <a:gd name="T18" fmla="*/ 94216476 w 68"/>
              <a:gd name="T19" fmla="*/ 396427445 h 53"/>
              <a:gd name="T20" fmla="*/ 94216476 w 68"/>
              <a:gd name="T21" fmla="*/ 617961333 h 53"/>
              <a:gd name="T22" fmla="*/ 0 w 68"/>
              <a:gd name="T23" fmla="*/ 536345022 h 53"/>
              <a:gd name="T24" fmla="*/ 94216476 w 68"/>
              <a:gd name="T25" fmla="*/ 454725297 h 53"/>
              <a:gd name="T26" fmla="*/ 176658466 w 68"/>
              <a:gd name="T27" fmla="*/ 536345022 h 53"/>
              <a:gd name="T28" fmla="*/ 94216476 w 68"/>
              <a:gd name="T29" fmla="*/ 617961333 h 53"/>
              <a:gd name="T30" fmla="*/ 800850339 w 68"/>
              <a:gd name="T31" fmla="*/ 128256641 h 53"/>
              <a:gd name="T32" fmla="*/ 789072421 w 68"/>
              <a:gd name="T33" fmla="*/ 139914163 h 53"/>
              <a:gd name="T34" fmla="*/ 247322538 w 68"/>
              <a:gd name="T35" fmla="*/ 139914163 h 53"/>
              <a:gd name="T36" fmla="*/ 235544621 w 68"/>
              <a:gd name="T37" fmla="*/ 128256641 h 53"/>
              <a:gd name="T38" fmla="*/ 235544621 w 68"/>
              <a:gd name="T39" fmla="*/ 46636916 h 53"/>
              <a:gd name="T40" fmla="*/ 247322538 w 68"/>
              <a:gd name="T41" fmla="*/ 23318458 h 53"/>
              <a:gd name="T42" fmla="*/ 789072421 w 68"/>
              <a:gd name="T43" fmla="*/ 23318458 h 53"/>
              <a:gd name="T44" fmla="*/ 800850339 w 68"/>
              <a:gd name="T45" fmla="*/ 46636916 h 53"/>
              <a:gd name="T46" fmla="*/ 800850339 w 68"/>
              <a:gd name="T47" fmla="*/ 128256641 h 53"/>
              <a:gd name="T48" fmla="*/ 800850339 w 68"/>
              <a:gd name="T49" fmla="*/ 349790529 h 53"/>
              <a:gd name="T50" fmla="*/ 789072421 w 68"/>
              <a:gd name="T51" fmla="*/ 373108987 h 53"/>
              <a:gd name="T52" fmla="*/ 247322538 w 68"/>
              <a:gd name="T53" fmla="*/ 373108987 h 53"/>
              <a:gd name="T54" fmla="*/ 235544621 w 68"/>
              <a:gd name="T55" fmla="*/ 349790529 h 53"/>
              <a:gd name="T56" fmla="*/ 235544621 w 68"/>
              <a:gd name="T57" fmla="*/ 268170804 h 53"/>
              <a:gd name="T58" fmla="*/ 247322538 w 68"/>
              <a:gd name="T59" fmla="*/ 256513282 h 53"/>
              <a:gd name="T60" fmla="*/ 789072421 w 68"/>
              <a:gd name="T61" fmla="*/ 256513282 h 53"/>
              <a:gd name="T62" fmla="*/ 800850339 w 68"/>
              <a:gd name="T63" fmla="*/ 268170804 h 53"/>
              <a:gd name="T64" fmla="*/ 800850339 w 68"/>
              <a:gd name="T65" fmla="*/ 349790529 h 53"/>
              <a:gd name="T66" fmla="*/ 800850339 w 68"/>
              <a:gd name="T67" fmla="*/ 582981938 h 53"/>
              <a:gd name="T68" fmla="*/ 789072421 w 68"/>
              <a:gd name="T69" fmla="*/ 594642875 h 53"/>
              <a:gd name="T70" fmla="*/ 247322538 w 68"/>
              <a:gd name="T71" fmla="*/ 594642875 h 53"/>
              <a:gd name="T72" fmla="*/ 235544621 w 68"/>
              <a:gd name="T73" fmla="*/ 582981938 h 53"/>
              <a:gd name="T74" fmla="*/ 235544621 w 68"/>
              <a:gd name="T75" fmla="*/ 489704692 h 53"/>
              <a:gd name="T76" fmla="*/ 247322538 w 68"/>
              <a:gd name="T77" fmla="*/ 478047170 h 53"/>
              <a:gd name="T78" fmla="*/ 789072421 w 68"/>
              <a:gd name="T79" fmla="*/ 478047170 h 53"/>
              <a:gd name="T80" fmla="*/ 800850339 w 68"/>
              <a:gd name="T81" fmla="*/ 489704692 h 53"/>
              <a:gd name="T82" fmla="*/ 800850339 w 68"/>
              <a:gd name="T83" fmla="*/ 582981938 h 5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 h="53">
                <a:moveTo>
                  <a:pt x="8" y="15"/>
                </a:moveTo>
                <a:cubicBezTo>
                  <a:pt x="4" y="15"/>
                  <a:pt x="0" y="11"/>
                  <a:pt x="0" y="7"/>
                </a:cubicBezTo>
                <a:cubicBezTo>
                  <a:pt x="0" y="3"/>
                  <a:pt x="4" y="0"/>
                  <a:pt x="8" y="0"/>
                </a:cubicBezTo>
                <a:cubicBezTo>
                  <a:pt x="12" y="0"/>
                  <a:pt x="15" y="3"/>
                  <a:pt x="15" y="7"/>
                </a:cubicBezTo>
                <a:cubicBezTo>
                  <a:pt x="15" y="11"/>
                  <a:pt x="12" y="15"/>
                  <a:pt x="8" y="15"/>
                </a:cubicBezTo>
                <a:close/>
                <a:moveTo>
                  <a:pt x="8" y="34"/>
                </a:moveTo>
                <a:cubicBezTo>
                  <a:pt x="4" y="34"/>
                  <a:pt x="0" y="31"/>
                  <a:pt x="0" y="27"/>
                </a:cubicBezTo>
                <a:cubicBezTo>
                  <a:pt x="0" y="23"/>
                  <a:pt x="4" y="19"/>
                  <a:pt x="8" y="19"/>
                </a:cubicBezTo>
                <a:cubicBezTo>
                  <a:pt x="12" y="19"/>
                  <a:pt x="15" y="23"/>
                  <a:pt x="15" y="27"/>
                </a:cubicBezTo>
                <a:cubicBezTo>
                  <a:pt x="15" y="31"/>
                  <a:pt x="12" y="34"/>
                  <a:pt x="8" y="34"/>
                </a:cubicBezTo>
                <a:close/>
                <a:moveTo>
                  <a:pt x="8" y="53"/>
                </a:moveTo>
                <a:cubicBezTo>
                  <a:pt x="4" y="53"/>
                  <a:pt x="0" y="50"/>
                  <a:pt x="0" y="46"/>
                </a:cubicBezTo>
                <a:cubicBezTo>
                  <a:pt x="0" y="42"/>
                  <a:pt x="4" y="39"/>
                  <a:pt x="8" y="39"/>
                </a:cubicBezTo>
                <a:cubicBezTo>
                  <a:pt x="12" y="39"/>
                  <a:pt x="15" y="42"/>
                  <a:pt x="15" y="46"/>
                </a:cubicBezTo>
                <a:cubicBezTo>
                  <a:pt x="15" y="50"/>
                  <a:pt x="12" y="53"/>
                  <a:pt x="8" y="53"/>
                </a:cubicBezTo>
                <a:close/>
                <a:moveTo>
                  <a:pt x="68" y="11"/>
                </a:moveTo>
                <a:cubicBezTo>
                  <a:pt x="68" y="12"/>
                  <a:pt x="68" y="12"/>
                  <a:pt x="67" y="12"/>
                </a:cubicBezTo>
                <a:cubicBezTo>
                  <a:pt x="21" y="12"/>
                  <a:pt x="21" y="12"/>
                  <a:pt x="21" y="12"/>
                </a:cubicBezTo>
                <a:cubicBezTo>
                  <a:pt x="20" y="12"/>
                  <a:pt x="20" y="12"/>
                  <a:pt x="20" y="11"/>
                </a:cubicBezTo>
                <a:cubicBezTo>
                  <a:pt x="20" y="4"/>
                  <a:pt x="20" y="4"/>
                  <a:pt x="20" y="4"/>
                </a:cubicBezTo>
                <a:cubicBezTo>
                  <a:pt x="20" y="3"/>
                  <a:pt x="20" y="2"/>
                  <a:pt x="21" y="2"/>
                </a:cubicBezTo>
                <a:cubicBezTo>
                  <a:pt x="67" y="2"/>
                  <a:pt x="67" y="2"/>
                  <a:pt x="67" y="2"/>
                </a:cubicBezTo>
                <a:cubicBezTo>
                  <a:pt x="68" y="2"/>
                  <a:pt x="68" y="3"/>
                  <a:pt x="68" y="4"/>
                </a:cubicBezTo>
                <a:lnTo>
                  <a:pt x="68" y="11"/>
                </a:lnTo>
                <a:close/>
                <a:moveTo>
                  <a:pt x="68" y="30"/>
                </a:moveTo>
                <a:cubicBezTo>
                  <a:pt x="68" y="31"/>
                  <a:pt x="68" y="32"/>
                  <a:pt x="67" y="32"/>
                </a:cubicBezTo>
                <a:cubicBezTo>
                  <a:pt x="21" y="32"/>
                  <a:pt x="21" y="32"/>
                  <a:pt x="21" y="32"/>
                </a:cubicBezTo>
                <a:cubicBezTo>
                  <a:pt x="20" y="32"/>
                  <a:pt x="20" y="31"/>
                  <a:pt x="20" y="30"/>
                </a:cubicBezTo>
                <a:cubicBezTo>
                  <a:pt x="20" y="23"/>
                  <a:pt x="20" y="23"/>
                  <a:pt x="20" y="23"/>
                </a:cubicBezTo>
                <a:cubicBezTo>
                  <a:pt x="20" y="22"/>
                  <a:pt x="20" y="22"/>
                  <a:pt x="21" y="22"/>
                </a:cubicBezTo>
                <a:cubicBezTo>
                  <a:pt x="67" y="22"/>
                  <a:pt x="67" y="22"/>
                  <a:pt x="67" y="22"/>
                </a:cubicBezTo>
                <a:cubicBezTo>
                  <a:pt x="68" y="22"/>
                  <a:pt x="68" y="22"/>
                  <a:pt x="68" y="23"/>
                </a:cubicBezTo>
                <a:lnTo>
                  <a:pt x="68" y="30"/>
                </a:lnTo>
                <a:close/>
                <a:moveTo>
                  <a:pt x="68" y="50"/>
                </a:moveTo>
                <a:cubicBezTo>
                  <a:pt x="68" y="50"/>
                  <a:pt x="68" y="51"/>
                  <a:pt x="67" y="51"/>
                </a:cubicBezTo>
                <a:cubicBezTo>
                  <a:pt x="21" y="51"/>
                  <a:pt x="21" y="51"/>
                  <a:pt x="21" y="51"/>
                </a:cubicBezTo>
                <a:cubicBezTo>
                  <a:pt x="20" y="51"/>
                  <a:pt x="20" y="50"/>
                  <a:pt x="20" y="50"/>
                </a:cubicBezTo>
                <a:cubicBezTo>
                  <a:pt x="20" y="42"/>
                  <a:pt x="20" y="42"/>
                  <a:pt x="20" y="42"/>
                </a:cubicBezTo>
                <a:cubicBezTo>
                  <a:pt x="20" y="42"/>
                  <a:pt x="20" y="41"/>
                  <a:pt x="21" y="41"/>
                </a:cubicBezTo>
                <a:cubicBezTo>
                  <a:pt x="67" y="41"/>
                  <a:pt x="67" y="41"/>
                  <a:pt x="67" y="41"/>
                </a:cubicBezTo>
                <a:cubicBezTo>
                  <a:pt x="68" y="41"/>
                  <a:pt x="68" y="42"/>
                  <a:pt x="68" y="42"/>
                </a:cubicBezTo>
                <a:lnTo>
                  <a:pt x="68" y="50"/>
                </a:lnTo>
                <a:close/>
              </a:path>
            </a:pathLst>
          </a:custGeom>
          <a:solidFill>
            <a:srgbClr val="0270D1"/>
          </a:solidFill>
          <a:ln>
            <a:noFill/>
          </a:ln>
        </p:spPr>
        <p:txBody>
          <a:bodyPr/>
          <a:lstStyle/>
          <a:p>
            <a:endParaRPr lang="zh-CN" altLang="en-US"/>
          </a:p>
        </p:txBody>
      </p:sp>
      <p:sp>
        <p:nvSpPr>
          <p:cNvPr id="51" name="文本框 50"/>
          <p:cNvSpPr txBox="1"/>
          <p:nvPr/>
        </p:nvSpPr>
        <p:spPr>
          <a:xfrm>
            <a:off x="1735868" y="1231995"/>
            <a:ext cx="3146576" cy="461665"/>
          </a:xfrm>
          <a:prstGeom prst="rect">
            <a:avLst/>
          </a:prstGeom>
          <a:noFill/>
        </p:spPr>
        <p:txBody>
          <a:bodyPr wrap="square" rtlCol="0">
            <a:spAutoFit/>
          </a:bodyPr>
          <a:lstStyle/>
          <a:p>
            <a:r>
              <a:rPr lang="zh-CN" altLang="en-US" sz="2400" b="1" dirty="0" smtClean="0">
                <a:solidFill>
                  <a:srgbClr val="404040"/>
                </a:solidFill>
                <a:latin typeface="冬青黑体简体中文 W3" panose="020B0300000000000000" pitchFamily="34" charset="-122"/>
                <a:ea typeface="冬青黑体简体中文 W3" panose="020B0300000000000000" pitchFamily="34" charset="-122"/>
              </a:rPr>
              <a:t>步骤一：假设检验</a:t>
            </a:r>
            <a:endParaRPr lang="zh-CN" altLang="en-US" sz="2400" b="1" dirty="0">
              <a:solidFill>
                <a:srgbClr val="404040"/>
              </a:solidFill>
              <a:latin typeface="冬青黑体简体中文 W3" panose="020B0300000000000000" pitchFamily="34" charset="-122"/>
              <a:ea typeface="冬青黑体简体中文 W3" panose="020B0300000000000000" pitchFamily="34" charset="-122"/>
            </a:endParaRPr>
          </a:p>
        </p:txBody>
      </p:sp>
      <p:sp>
        <p:nvSpPr>
          <p:cNvPr id="52" name="文本框 51"/>
          <p:cNvSpPr txBox="1"/>
          <p:nvPr/>
        </p:nvSpPr>
        <p:spPr>
          <a:xfrm>
            <a:off x="1477282" y="1679042"/>
            <a:ext cx="4220080" cy="1631216"/>
          </a:xfrm>
          <a:prstGeom prst="rect">
            <a:avLst/>
          </a:prstGeom>
          <a:noFill/>
        </p:spPr>
        <p:txBody>
          <a:bodyPr wrap="square" rtlCol="0">
            <a:spAutoFit/>
          </a:bodyPr>
          <a:lstStyle/>
          <a:p>
            <a:r>
              <a:rPr lang="zh-CN" altLang="en-US" sz="2000" dirty="0" smtClean="0"/>
              <a:t>    </a:t>
            </a:r>
            <a:r>
              <a:rPr lang="zh-CN" altLang="zh-CN" sz="2000" dirty="0" smtClean="0"/>
              <a:t>工作是比较</a:t>
            </a:r>
            <a:r>
              <a:rPr lang="zh-CN" altLang="zh-CN" sz="2000" dirty="0"/>
              <a:t>各年份的当归，在自己所属的年份下的各化学位移波段的均值是否相同，即要对如</a:t>
            </a:r>
            <a:r>
              <a:rPr lang="zh-CN" altLang="zh-CN" sz="2000" dirty="0" smtClean="0"/>
              <a:t>下的一个假设进行检验：</a:t>
            </a:r>
            <a:endParaRPr lang="en-US" altLang="zh-CN" sz="2000" dirty="0" smtClean="0"/>
          </a:p>
          <a:p>
            <a:r>
              <a:rPr lang="zh-CN" altLang="zh-CN" sz="2000" dirty="0" smtClean="0"/>
              <a:t> </a:t>
            </a:r>
            <a:r>
              <a:rPr lang="en-US" altLang="zh-CN" sz="2000" dirty="0" smtClean="0"/>
              <a:t> </a:t>
            </a:r>
            <a:endParaRPr lang="zh-CN" altLang="en-US" sz="2000" dirty="0">
              <a:solidFill>
                <a:srgbClr val="595959"/>
              </a:solidFill>
              <a:latin typeface="冬青黑体简体中文 W3" panose="020B0300000000000000" pitchFamily="34" charset="-122"/>
              <a:ea typeface="冬青黑体简体中文 W3" panose="020B0300000000000000" pitchFamily="34" charset="-122"/>
            </a:endParaRPr>
          </a:p>
        </p:txBody>
      </p:sp>
      <p:sp>
        <p:nvSpPr>
          <p:cNvPr id="53" name="文本框 52"/>
          <p:cNvSpPr txBox="1"/>
          <p:nvPr/>
        </p:nvSpPr>
        <p:spPr>
          <a:xfrm>
            <a:off x="7242377" y="1175553"/>
            <a:ext cx="3284512" cy="461665"/>
          </a:xfrm>
          <a:prstGeom prst="rect">
            <a:avLst/>
          </a:prstGeom>
          <a:noFill/>
        </p:spPr>
        <p:txBody>
          <a:bodyPr wrap="square" rtlCol="0">
            <a:spAutoFit/>
          </a:bodyPr>
          <a:lstStyle/>
          <a:p>
            <a:r>
              <a:rPr lang="zh-CN" altLang="en-US" sz="2400" b="1" dirty="0">
                <a:solidFill>
                  <a:srgbClr val="404040"/>
                </a:solidFill>
                <a:latin typeface="冬青黑体简体中文 W3" panose="020B0300000000000000" pitchFamily="34" charset="-122"/>
                <a:ea typeface="冬青黑体简体中文 W3" panose="020B0300000000000000" pitchFamily="34" charset="-122"/>
              </a:rPr>
              <a:t>步骤二：计算均方</a:t>
            </a:r>
          </a:p>
        </p:txBody>
      </p:sp>
      <p:sp>
        <p:nvSpPr>
          <p:cNvPr id="54" name="文本框 53"/>
          <p:cNvSpPr txBox="1"/>
          <p:nvPr/>
        </p:nvSpPr>
        <p:spPr>
          <a:xfrm>
            <a:off x="7209567" y="1636707"/>
            <a:ext cx="4220080" cy="2154436"/>
          </a:xfrm>
          <a:prstGeom prst="rect">
            <a:avLst/>
          </a:prstGeom>
          <a:noFill/>
        </p:spPr>
        <p:txBody>
          <a:bodyPr wrap="square" rtlCol="0">
            <a:spAutoFit/>
          </a:bodyPr>
          <a:lstStyle/>
          <a:p>
            <a:r>
              <a:rPr lang="zh-CN" altLang="en-US" sz="2000" dirty="0" smtClean="0"/>
              <a:t>    </a:t>
            </a:r>
            <a:r>
              <a:rPr lang="zh-CN" altLang="zh-CN" sz="2000" dirty="0" smtClean="0"/>
              <a:t>一般来说</a:t>
            </a:r>
            <a:r>
              <a:rPr lang="zh-CN" altLang="zh-CN" sz="2000" dirty="0"/>
              <a:t>，数据量越大，其偏差平方和越大。为了便于在每个偏差平方和间比较，统计学上引入了均方的概念。</a:t>
            </a:r>
            <a:r>
              <a:rPr lang="zh-CN" altLang="zh-CN" sz="2000" dirty="0" smtClean="0"/>
              <a:t>定义为</a:t>
            </a:r>
            <a:r>
              <a:rPr lang="zh-CN" altLang="zh-CN" sz="2000" dirty="0"/>
              <a:t>：</a:t>
            </a:r>
          </a:p>
          <a:p>
            <a:r>
              <a:rPr lang="zh-CN" altLang="en-US" sz="2000" dirty="0" smtClean="0"/>
              <a:t>    </a:t>
            </a:r>
            <a:r>
              <a:rPr lang="zh-CN" altLang="zh-CN" sz="2000" dirty="0" smtClean="0"/>
              <a:t>要在</a:t>
            </a:r>
            <a:r>
              <a:rPr lang="zh-CN" altLang="zh-CN" sz="2000" dirty="0"/>
              <a:t>因子平方和</a:t>
            </a:r>
            <a:r>
              <a:rPr lang="en-US" altLang="zh-CN" sz="2000" dirty="0"/>
              <a:t>SA</a:t>
            </a:r>
            <a:r>
              <a:rPr lang="zh-CN" altLang="zh-CN" sz="2000" dirty="0"/>
              <a:t>与误差平方和</a:t>
            </a:r>
            <a:r>
              <a:rPr lang="en-US" altLang="zh-CN" sz="2000" dirty="0"/>
              <a:t>Se</a:t>
            </a:r>
            <a:r>
              <a:rPr lang="zh-CN" altLang="zh-CN" sz="2000" dirty="0"/>
              <a:t>之间实现比较，应用其均方</a:t>
            </a:r>
          </a:p>
          <a:p>
            <a:r>
              <a:rPr lang="en-US" altLang="zh-CN" sz="1400" dirty="0"/>
              <a:t>                  </a:t>
            </a:r>
            <a:r>
              <a:rPr lang="en-US" altLang="zh-CN" sz="1400" dirty="0" smtClean="0"/>
              <a:t> </a:t>
            </a:r>
            <a:endParaRPr lang="zh-CN" altLang="en-US" sz="1400" dirty="0">
              <a:solidFill>
                <a:srgbClr val="595959"/>
              </a:solidFill>
              <a:latin typeface="冬青黑体简体中文 W3" panose="020B0300000000000000" pitchFamily="34" charset="-122"/>
              <a:ea typeface="冬青黑体简体中文 W3" panose="020B0300000000000000" pitchFamily="34" charset="-122"/>
            </a:endParaRPr>
          </a:p>
        </p:txBody>
      </p:sp>
      <p:sp>
        <p:nvSpPr>
          <p:cNvPr id="55" name="文本框 54"/>
          <p:cNvSpPr txBox="1"/>
          <p:nvPr/>
        </p:nvSpPr>
        <p:spPr>
          <a:xfrm>
            <a:off x="1749979" y="4229106"/>
            <a:ext cx="3852131" cy="461665"/>
          </a:xfrm>
          <a:prstGeom prst="rect">
            <a:avLst/>
          </a:prstGeom>
          <a:noFill/>
        </p:spPr>
        <p:txBody>
          <a:bodyPr wrap="square" rtlCol="0">
            <a:spAutoFit/>
          </a:bodyPr>
          <a:lstStyle/>
          <a:p>
            <a:r>
              <a:rPr lang="zh-CN" altLang="en-US" sz="2400" b="1" dirty="0">
                <a:solidFill>
                  <a:srgbClr val="404040"/>
                </a:solidFill>
                <a:latin typeface="冬青黑体简体中文 W3" panose="020B0300000000000000" pitchFamily="34" charset="-122"/>
                <a:ea typeface="冬青黑体简体中文 W3" panose="020B0300000000000000" pitchFamily="34" charset="-122"/>
              </a:rPr>
              <a:t>步骤三</a:t>
            </a:r>
            <a:r>
              <a:rPr lang="zh-CN" altLang="en-US" sz="2400" b="1" dirty="0" smtClean="0">
                <a:solidFill>
                  <a:srgbClr val="404040"/>
                </a:solidFill>
                <a:latin typeface="冬青黑体简体中文 W3" panose="020B0300000000000000" pitchFamily="34" charset="-122"/>
                <a:ea typeface="冬青黑体简体中文 W3" panose="020B0300000000000000" pitchFamily="34" charset="-122"/>
              </a:rPr>
              <a:t>：构造检验统计量</a:t>
            </a:r>
            <a:endParaRPr lang="zh-CN" altLang="en-US" sz="2400" b="1" dirty="0">
              <a:solidFill>
                <a:srgbClr val="404040"/>
              </a:solidFill>
              <a:latin typeface="冬青黑体简体中文 W3" panose="020B0300000000000000" pitchFamily="34" charset="-122"/>
              <a:ea typeface="冬青黑体简体中文 W3" panose="020B0300000000000000" pitchFamily="34" charset="-122"/>
            </a:endParaRPr>
          </a:p>
        </p:txBody>
      </p:sp>
      <p:sp>
        <p:nvSpPr>
          <p:cNvPr id="56" name="文本框 55"/>
          <p:cNvSpPr txBox="1"/>
          <p:nvPr/>
        </p:nvSpPr>
        <p:spPr>
          <a:xfrm>
            <a:off x="1590172" y="4732595"/>
            <a:ext cx="4280050" cy="1559401"/>
          </a:xfrm>
          <a:prstGeom prst="rect">
            <a:avLst/>
          </a:prstGeom>
          <a:noFill/>
        </p:spPr>
        <p:txBody>
          <a:bodyPr wrap="square" rtlCol="0">
            <a:spAutoFit/>
          </a:bodyPr>
          <a:lstStyle/>
          <a:p>
            <a:pPr>
              <a:lnSpc>
                <a:spcPct val="120000"/>
              </a:lnSpc>
            </a:pPr>
            <a:r>
              <a:rPr lang="zh-CN" altLang="zh-CN" sz="2000" dirty="0"/>
              <a:t> </a:t>
            </a:r>
            <a:r>
              <a:rPr lang="zh-CN" altLang="en-US" sz="2000" dirty="0" smtClean="0"/>
              <a:t>   </a:t>
            </a:r>
            <a:r>
              <a:rPr lang="zh-CN" altLang="zh-CN" sz="2000" dirty="0" smtClean="0"/>
              <a:t>比较每个组分</a:t>
            </a:r>
            <a:r>
              <a:rPr lang="zh-CN" altLang="zh-CN" sz="2000" dirty="0"/>
              <a:t>偏差平方和</a:t>
            </a:r>
            <a:r>
              <a:rPr lang="en-US" altLang="zh-CN" sz="2000" dirty="0"/>
              <a:t>Q</a:t>
            </a:r>
            <a:r>
              <a:rPr lang="zh-CN" altLang="zh-CN" sz="2000" dirty="0"/>
              <a:t>，从而比较各组分的差异。由于自由度不同所产生的干扰被均方排除了，</a:t>
            </a:r>
            <a:r>
              <a:rPr lang="zh-CN" altLang="zh-CN" sz="2000" dirty="0" smtClean="0"/>
              <a:t>故用</a:t>
            </a:r>
            <a:r>
              <a:rPr lang="zh-CN" altLang="en-US" sz="2000" dirty="0" smtClean="0"/>
              <a:t>：</a:t>
            </a:r>
            <a:endParaRPr lang="en-US" altLang="zh-CN" sz="2000" dirty="0" smtClean="0"/>
          </a:p>
          <a:p>
            <a:pPr>
              <a:lnSpc>
                <a:spcPct val="120000"/>
              </a:lnSpc>
            </a:pPr>
            <a:r>
              <a:rPr lang="zh-CN" altLang="zh-CN" sz="2000" dirty="0" smtClean="0"/>
              <a:t> </a:t>
            </a:r>
            <a:endParaRPr lang="zh-CN" altLang="en-US" sz="2000" dirty="0"/>
          </a:p>
        </p:txBody>
      </p:sp>
      <p:sp>
        <p:nvSpPr>
          <p:cNvPr id="57" name="文本框 56"/>
          <p:cNvSpPr txBox="1"/>
          <p:nvPr/>
        </p:nvSpPr>
        <p:spPr>
          <a:xfrm>
            <a:off x="7087155" y="4229106"/>
            <a:ext cx="3115178" cy="461665"/>
          </a:xfrm>
          <a:prstGeom prst="rect">
            <a:avLst/>
          </a:prstGeom>
          <a:noFill/>
        </p:spPr>
        <p:txBody>
          <a:bodyPr wrap="square" rtlCol="0">
            <a:spAutoFit/>
          </a:bodyPr>
          <a:lstStyle/>
          <a:p>
            <a:r>
              <a:rPr lang="zh-CN" altLang="en-US" sz="2400" b="1" dirty="0" smtClean="0">
                <a:solidFill>
                  <a:srgbClr val="404040"/>
                </a:solidFill>
                <a:latin typeface="冬青黑体简体中文 W3" panose="020B0300000000000000" pitchFamily="34" charset="-122"/>
                <a:ea typeface="冬青黑体简体中文 W3" panose="020B0300000000000000" pitchFamily="34" charset="-122"/>
              </a:rPr>
              <a:t>步骤四：构造拒绝域</a:t>
            </a:r>
            <a:endParaRPr lang="zh-CN" altLang="en-US" sz="2400" b="1" dirty="0">
              <a:solidFill>
                <a:srgbClr val="404040"/>
              </a:solidFill>
              <a:latin typeface="冬青黑体简体中文 W3" panose="020B0300000000000000" pitchFamily="34" charset="-122"/>
              <a:ea typeface="冬青黑体简体中文 W3" panose="020B0300000000000000" pitchFamily="34" charset="-122"/>
            </a:endParaRPr>
          </a:p>
        </p:txBody>
      </p:sp>
      <p:sp>
        <p:nvSpPr>
          <p:cNvPr id="58" name="文本框 57"/>
          <p:cNvSpPr txBox="1"/>
          <p:nvPr/>
        </p:nvSpPr>
        <p:spPr>
          <a:xfrm>
            <a:off x="7195457" y="4746705"/>
            <a:ext cx="4220080" cy="1323439"/>
          </a:xfrm>
          <a:prstGeom prst="rect">
            <a:avLst/>
          </a:prstGeom>
          <a:noFill/>
        </p:spPr>
        <p:txBody>
          <a:bodyPr wrap="square" rtlCol="0">
            <a:spAutoFit/>
          </a:bodyPr>
          <a:lstStyle/>
          <a:p>
            <a:r>
              <a:rPr lang="zh-CN" altLang="en-US" sz="2000" dirty="0" smtClean="0"/>
              <a:t>    </a:t>
            </a:r>
            <a:r>
              <a:rPr lang="zh-CN" altLang="zh-CN" sz="2000" dirty="0" smtClean="0"/>
              <a:t>作为检验</a:t>
            </a:r>
            <a:r>
              <a:rPr lang="en-US" altLang="zh-CN" sz="2000" dirty="0"/>
              <a:t>H0</a:t>
            </a:r>
            <a:r>
              <a:rPr lang="zh-CN" altLang="zh-CN" sz="2000" dirty="0"/>
              <a:t>的检验统计量，拒绝域为</a:t>
            </a:r>
            <a:r>
              <a:rPr lang="zh-CN" altLang="zh-CN" sz="2000" dirty="0" smtClean="0"/>
              <a:t>：</a:t>
            </a:r>
            <a:endParaRPr lang="en-US" altLang="zh-CN" sz="2000" dirty="0" smtClean="0"/>
          </a:p>
          <a:p>
            <a:endParaRPr lang="en-US" altLang="zh-CN" sz="2000" dirty="0"/>
          </a:p>
          <a:p>
            <a:r>
              <a:rPr lang="zh-CN" altLang="zh-CN" sz="2000" dirty="0" smtClean="0"/>
              <a:t> </a:t>
            </a:r>
            <a:r>
              <a:rPr lang="zh-CN" altLang="en-US" sz="2000" dirty="0" smtClean="0"/>
              <a:t>         </a:t>
            </a:r>
            <a:endParaRPr lang="zh-CN" altLang="zh-CN" sz="2000" dirty="0"/>
          </a:p>
        </p:txBody>
      </p:sp>
      <p:sp>
        <p:nvSpPr>
          <p:cNvPr id="25" name="Freeform 74"/>
          <p:cNvSpPr>
            <a:spLocks noEditPoints="1"/>
          </p:cNvSpPr>
          <p:nvPr/>
        </p:nvSpPr>
        <p:spPr bwMode="auto">
          <a:xfrm>
            <a:off x="5785556" y="1453444"/>
            <a:ext cx="1215819" cy="818445"/>
          </a:xfrm>
          <a:custGeom>
            <a:avLst/>
            <a:gdLst/>
            <a:ahLst/>
            <a:cxnLst>
              <a:cxn ang="0">
                <a:pos x="66" y="17"/>
              </a:cxn>
              <a:cxn ang="0">
                <a:pos x="47" y="30"/>
              </a:cxn>
              <a:cxn ang="0">
                <a:pos x="37" y="36"/>
              </a:cxn>
              <a:cxn ang="0">
                <a:pos x="36" y="36"/>
              </a:cxn>
              <a:cxn ang="0">
                <a:pos x="36" y="36"/>
              </a:cxn>
              <a:cxn ang="0">
                <a:pos x="26" y="30"/>
              </a:cxn>
              <a:cxn ang="0">
                <a:pos x="7" y="17"/>
              </a:cxn>
              <a:cxn ang="0">
                <a:pos x="0" y="7"/>
              </a:cxn>
              <a:cxn ang="0">
                <a:pos x="7" y="0"/>
              </a:cxn>
              <a:cxn ang="0">
                <a:pos x="66" y="0"/>
              </a:cxn>
              <a:cxn ang="0">
                <a:pos x="72" y="6"/>
              </a:cxn>
              <a:cxn ang="0">
                <a:pos x="66" y="17"/>
              </a:cxn>
              <a:cxn ang="0">
                <a:pos x="72" y="50"/>
              </a:cxn>
              <a:cxn ang="0">
                <a:pos x="66" y="56"/>
              </a:cxn>
              <a:cxn ang="0">
                <a:pos x="7" y="56"/>
              </a:cxn>
              <a:cxn ang="0">
                <a:pos x="0" y="50"/>
              </a:cxn>
              <a:cxn ang="0">
                <a:pos x="0" y="18"/>
              </a:cxn>
              <a:cxn ang="0">
                <a:pos x="5" y="21"/>
              </a:cxn>
              <a:cxn ang="0">
                <a:pos x="24" y="35"/>
              </a:cxn>
              <a:cxn ang="0">
                <a:pos x="36" y="41"/>
              </a:cxn>
              <a:cxn ang="0">
                <a:pos x="36" y="41"/>
              </a:cxn>
              <a:cxn ang="0">
                <a:pos x="37" y="41"/>
              </a:cxn>
              <a:cxn ang="0">
                <a:pos x="48" y="35"/>
              </a:cxn>
              <a:cxn ang="0">
                <a:pos x="68" y="21"/>
              </a:cxn>
              <a:cxn ang="0">
                <a:pos x="72" y="18"/>
              </a:cxn>
              <a:cxn ang="0">
                <a:pos x="72" y="50"/>
              </a:cxn>
            </a:cxnLst>
            <a:rect l="0" t="0" r="r" b="b"/>
            <a:pathLst>
              <a:path w="72" h="56">
                <a:moveTo>
                  <a:pt x="66" y="17"/>
                </a:moveTo>
                <a:cubicBezTo>
                  <a:pt x="59" y="21"/>
                  <a:pt x="53" y="26"/>
                  <a:pt x="47" y="30"/>
                </a:cubicBezTo>
                <a:cubicBezTo>
                  <a:pt x="44" y="32"/>
                  <a:pt x="40" y="36"/>
                  <a:pt x="37" y="36"/>
                </a:cubicBezTo>
                <a:cubicBezTo>
                  <a:pt x="36" y="36"/>
                  <a:pt x="36" y="36"/>
                  <a:pt x="36" y="36"/>
                </a:cubicBezTo>
                <a:cubicBezTo>
                  <a:pt x="36" y="36"/>
                  <a:pt x="36" y="36"/>
                  <a:pt x="36" y="36"/>
                </a:cubicBezTo>
                <a:cubicBezTo>
                  <a:pt x="33" y="36"/>
                  <a:pt x="29" y="32"/>
                  <a:pt x="26" y="30"/>
                </a:cubicBezTo>
                <a:cubicBezTo>
                  <a:pt x="20" y="26"/>
                  <a:pt x="14" y="21"/>
                  <a:pt x="7" y="17"/>
                </a:cubicBezTo>
                <a:cubicBezTo>
                  <a:pt x="5" y="15"/>
                  <a:pt x="0" y="11"/>
                  <a:pt x="0" y="7"/>
                </a:cubicBezTo>
                <a:cubicBezTo>
                  <a:pt x="0" y="3"/>
                  <a:pt x="3" y="0"/>
                  <a:pt x="7" y="0"/>
                </a:cubicBezTo>
                <a:cubicBezTo>
                  <a:pt x="66" y="0"/>
                  <a:pt x="66" y="0"/>
                  <a:pt x="66" y="0"/>
                </a:cubicBezTo>
                <a:cubicBezTo>
                  <a:pt x="70" y="0"/>
                  <a:pt x="72" y="2"/>
                  <a:pt x="72" y="6"/>
                </a:cubicBezTo>
                <a:cubicBezTo>
                  <a:pt x="72" y="11"/>
                  <a:pt x="69" y="15"/>
                  <a:pt x="66" y="17"/>
                </a:cubicBezTo>
                <a:close/>
                <a:moveTo>
                  <a:pt x="72" y="50"/>
                </a:moveTo>
                <a:cubicBezTo>
                  <a:pt x="72" y="53"/>
                  <a:pt x="70" y="56"/>
                  <a:pt x="66" y="56"/>
                </a:cubicBezTo>
                <a:cubicBezTo>
                  <a:pt x="7" y="56"/>
                  <a:pt x="7" y="56"/>
                  <a:pt x="7" y="56"/>
                </a:cubicBezTo>
                <a:cubicBezTo>
                  <a:pt x="3" y="56"/>
                  <a:pt x="0" y="53"/>
                  <a:pt x="0" y="50"/>
                </a:cubicBezTo>
                <a:cubicBezTo>
                  <a:pt x="0" y="18"/>
                  <a:pt x="0" y="18"/>
                  <a:pt x="0" y="18"/>
                </a:cubicBezTo>
                <a:cubicBezTo>
                  <a:pt x="2" y="19"/>
                  <a:pt x="3" y="20"/>
                  <a:pt x="5" y="21"/>
                </a:cubicBezTo>
                <a:cubicBezTo>
                  <a:pt x="11" y="26"/>
                  <a:pt x="18" y="30"/>
                  <a:pt x="24" y="35"/>
                </a:cubicBezTo>
                <a:cubicBezTo>
                  <a:pt x="28" y="38"/>
                  <a:pt x="32" y="41"/>
                  <a:pt x="36" y="41"/>
                </a:cubicBezTo>
                <a:cubicBezTo>
                  <a:pt x="36" y="41"/>
                  <a:pt x="36" y="41"/>
                  <a:pt x="36" y="41"/>
                </a:cubicBezTo>
                <a:cubicBezTo>
                  <a:pt x="37" y="41"/>
                  <a:pt x="37" y="41"/>
                  <a:pt x="37" y="41"/>
                </a:cubicBezTo>
                <a:cubicBezTo>
                  <a:pt x="41" y="41"/>
                  <a:pt x="45" y="38"/>
                  <a:pt x="48" y="35"/>
                </a:cubicBezTo>
                <a:cubicBezTo>
                  <a:pt x="55" y="30"/>
                  <a:pt x="62" y="26"/>
                  <a:pt x="68" y="21"/>
                </a:cubicBezTo>
                <a:cubicBezTo>
                  <a:pt x="70" y="20"/>
                  <a:pt x="71" y="19"/>
                  <a:pt x="72" y="18"/>
                </a:cubicBezTo>
                <a:lnTo>
                  <a:pt x="72" y="50"/>
                </a:lnTo>
                <a:close/>
              </a:path>
            </a:pathLst>
          </a:custGeom>
          <a:solidFill>
            <a:srgbClr val="0270D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17" name="直接连接符 16"/>
          <p:cNvCxnSpPr/>
          <p:nvPr/>
        </p:nvCxnSpPr>
        <p:spPr>
          <a:xfrm>
            <a:off x="4654338" y="740364"/>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802881" y="712140"/>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065890" y="395114"/>
            <a:ext cx="2646878" cy="584776"/>
          </a:xfrm>
          <a:prstGeom prst="rect">
            <a:avLst/>
          </a:prstGeom>
          <a:noFill/>
        </p:spPr>
        <p:txBody>
          <a:bodyPr wrap="none" rtlCol="0">
            <a:spAutoFit/>
          </a:bodyPr>
          <a:lstStyle/>
          <a:p>
            <a:pPr algn="ctr"/>
            <a:r>
              <a:rPr kumimoji="1" lang="zh-CN" altLang="en-US" sz="3200" dirty="0" smtClean="0">
                <a:solidFill>
                  <a:srgbClr val="2E75B6"/>
                </a:solidFill>
                <a:latin typeface="微软雅黑"/>
                <a:ea typeface="微软雅黑"/>
                <a:cs typeface="微软雅黑"/>
              </a:rPr>
              <a:t>方差分析模型</a:t>
            </a:r>
            <a:endParaRPr kumimoji="1" lang="zh-CN" altLang="en-US" sz="3200" dirty="0">
              <a:solidFill>
                <a:srgbClr val="2E75B6"/>
              </a:solidFill>
              <a:latin typeface="微软雅黑"/>
              <a:ea typeface="微软雅黑"/>
              <a:cs typeface="微软雅黑"/>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998428034"/>
              </p:ext>
            </p:extLst>
          </p:nvPr>
        </p:nvGraphicFramePr>
        <p:xfrm>
          <a:off x="6208889" y="5404556"/>
          <a:ext cx="5870222" cy="438679"/>
        </p:xfrm>
        <a:graphic>
          <a:graphicData uri="http://schemas.openxmlformats.org/presentationml/2006/ole">
            <mc:AlternateContent xmlns:mc="http://schemas.openxmlformats.org/markup-compatibility/2006">
              <mc:Choice xmlns:v="urn:schemas-microsoft-com:vml" Requires="v">
                <p:oleObj spid="_x0000_s7528" name="文档" r:id="rId11" imgW="5270500" imgH="203200" progId="Word.Document.12">
                  <p:embed/>
                </p:oleObj>
              </mc:Choice>
              <mc:Fallback>
                <p:oleObj name="文档" r:id="rId11" imgW="5270500" imgH="203200" progId="Word.Document.12">
                  <p:embed/>
                  <p:pic>
                    <p:nvPicPr>
                      <p:cNvPr id="0" name=""/>
                      <p:cNvPicPr/>
                      <p:nvPr/>
                    </p:nvPicPr>
                    <p:blipFill>
                      <a:blip r:embed="rId12"/>
                      <a:stretch>
                        <a:fillRect/>
                      </a:stretch>
                    </p:blipFill>
                    <p:spPr>
                      <a:xfrm>
                        <a:off x="6208889" y="5404556"/>
                        <a:ext cx="5870222" cy="438679"/>
                      </a:xfrm>
                      <a:prstGeom prst="rect">
                        <a:avLst/>
                      </a:prstGeom>
                    </p:spPr>
                  </p:pic>
                </p:oleObj>
              </mc:Fallback>
            </mc:AlternateContent>
          </a:graphicData>
        </a:graphic>
      </p:graphicFrame>
    </p:spTree>
    <p:extLst>
      <p:ext uri="{BB962C8B-B14F-4D97-AF65-F5344CB8AC3E}">
        <p14:creationId xmlns:p14="http://schemas.microsoft.com/office/powerpoint/2010/main" val="25351815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14:presetBounceEnd="40000">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14:bounceEnd="40000">
                                          <p:cBhvr additive="base">
                                            <p:cTn id="7" dur="1000" fill="hold"/>
                                            <p:tgtEl>
                                              <p:spTgt spid="47"/>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47"/>
                                            </p:tgtEl>
                                            <p:attrNameLst>
                                              <p:attrName>ppt_y</p:attrName>
                                            </p:attrNameLst>
                                          </p:cBhvr>
                                          <p:tavLst>
                                            <p:tav tm="0">
                                              <p:val>
                                                <p:strVal val="0-#ppt_h/2"/>
                                              </p:val>
                                            </p:tav>
                                            <p:tav tm="100000">
                                              <p:val>
                                                <p:strVal val="#ppt_y"/>
                                              </p:val>
                                            </p:tav>
                                          </p:tavLst>
                                        </p:anim>
                                      </p:childTnLst>
                                    </p:cTn>
                                  </p:par>
                                  <p:par>
                                    <p:cTn id="9" presetID="2" presetClass="entr" presetSubtype="9" accel="100000" fill="hold" grpId="0" nodeType="withEffect" p14:presetBounceEnd="40000">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14:bounceEnd="40000">
                                          <p:cBhvr additive="base">
                                            <p:cTn id="11" dur="1000" fill="hold"/>
                                            <p:tgtEl>
                                              <p:spTgt spid="48"/>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48"/>
                                            </p:tgtEl>
                                            <p:attrNameLst>
                                              <p:attrName>ppt_y</p:attrName>
                                            </p:attrNameLst>
                                          </p:cBhvr>
                                          <p:tavLst>
                                            <p:tav tm="0">
                                              <p:val>
                                                <p:strVal val="0-#ppt_h/2"/>
                                              </p:val>
                                            </p:tav>
                                            <p:tav tm="100000">
                                              <p:val>
                                                <p:strVal val="#ppt_y"/>
                                              </p:val>
                                            </p:tav>
                                          </p:tavLst>
                                        </p:anim>
                                      </p:childTnLst>
                                    </p:cTn>
                                  </p:par>
                                  <p:par>
                                    <p:cTn id="13" presetID="2" presetClass="entr" presetSubtype="9" accel="100000" fill="hold" grpId="0" nodeType="withEffect" p14:presetBounceEnd="40000">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14:bounceEnd="40000">
                                          <p:cBhvr additive="base">
                                            <p:cTn id="15" dur="1000" fill="hold"/>
                                            <p:tgtEl>
                                              <p:spTgt spid="50"/>
                                            </p:tgtEl>
                                            <p:attrNameLst>
                                              <p:attrName>ppt_x</p:attrName>
                                            </p:attrNameLst>
                                          </p:cBhvr>
                                          <p:tavLst>
                                            <p:tav tm="0">
                                              <p:val>
                                                <p:strVal val="0-#ppt_w/2"/>
                                              </p:val>
                                            </p:tav>
                                            <p:tav tm="100000">
                                              <p:val>
                                                <p:strVal val="#ppt_x"/>
                                              </p:val>
                                            </p:tav>
                                          </p:tavLst>
                                        </p:anim>
                                        <p:anim calcmode="lin" valueType="num" p14:bounceEnd="40000">
                                          <p:cBhvr additive="base">
                                            <p:cTn id="16" dur="1000" fill="hold"/>
                                            <p:tgtEl>
                                              <p:spTgt spid="50"/>
                                            </p:tgtEl>
                                            <p:attrNameLst>
                                              <p:attrName>ppt_y</p:attrName>
                                            </p:attrNameLst>
                                          </p:cBhvr>
                                          <p:tavLst>
                                            <p:tav tm="0">
                                              <p:val>
                                                <p:strVal val="0-#ppt_h/2"/>
                                              </p:val>
                                            </p:tav>
                                            <p:tav tm="100000">
                                              <p:val>
                                                <p:strVal val="#ppt_y"/>
                                              </p:val>
                                            </p:tav>
                                          </p:tavLst>
                                        </p:anim>
                                      </p:childTnLst>
                                    </p:cTn>
                                  </p:par>
                                  <p:par>
                                    <p:cTn id="17" presetID="2" presetClass="entr" presetSubtype="9" accel="100000" fill="hold" grpId="0" nodeType="withEffect" p14:presetBounceEnd="40000">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14:bounceEnd="40000">
                                          <p:cBhvr additive="base">
                                            <p:cTn id="19" dur="1000" fill="hold"/>
                                            <p:tgtEl>
                                              <p:spTgt spid="51"/>
                                            </p:tgtEl>
                                            <p:attrNameLst>
                                              <p:attrName>ppt_x</p:attrName>
                                            </p:attrNameLst>
                                          </p:cBhvr>
                                          <p:tavLst>
                                            <p:tav tm="0">
                                              <p:val>
                                                <p:strVal val="0-#ppt_w/2"/>
                                              </p:val>
                                            </p:tav>
                                            <p:tav tm="100000">
                                              <p:val>
                                                <p:strVal val="#ppt_x"/>
                                              </p:val>
                                            </p:tav>
                                          </p:tavLst>
                                        </p:anim>
                                        <p:anim calcmode="lin" valueType="num" p14:bounceEnd="40000">
                                          <p:cBhvr additive="base">
                                            <p:cTn id="20" dur="1000" fill="hold"/>
                                            <p:tgtEl>
                                              <p:spTgt spid="51"/>
                                            </p:tgtEl>
                                            <p:attrNameLst>
                                              <p:attrName>ppt_y</p:attrName>
                                            </p:attrNameLst>
                                          </p:cBhvr>
                                          <p:tavLst>
                                            <p:tav tm="0">
                                              <p:val>
                                                <p:strVal val="0-#ppt_h/2"/>
                                              </p:val>
                                            </p:tav>
                                            <p:tav tm="100000">
                                              <p:val>
                                                <p:strVal val="#ppt_y"/>
                                              </p:val>
                                            </p:tav>
                                          </p:tavLst>
                                        </p:anim>
                                      </p:childTnLst>
                                    </p:cTn>
                                  </p:par>
                                  <p:par>
                                    <p:cTn id="21" presetID="2" presetClass="entr" presetSubtype="9" accel="100000" fill="hold" grpId="0" nodeType="withEffect" p14:presetBounceEnd="40000">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14:bounceEnd="40000">
                                          <p:cBhvr additive="base">
                                            <p:cTn id="23" dur="1000" fill="hold"/>
                                            <p:tgtEl>
                                              <p:spTgt spid="52"/>
                                            </p:tgtEl>
                                            <p:attrNameLst>
                                              <p:attrName>ppt_x</p:attrName>
                                            </p:attrNameLst>
                                          </p:cBhvr>
                                          <p:tavLst>
                                            <p:tav tm="0">
                                              <p:val>
                                                <p:strVal val="0-#ppt_w/2"/>
                                              </p:val>
                                            </p:tav>
                                            <p:tav tm="100000">
                                              <p:val>
                                                <p:strVal val="#ppt_x"/>
                                              </p:val>
                                            </p:tav>
                                          </p:tavLst>
                                        </p:anim>
                                        <p:anim calcmode="lin" valueType="num" p14:bounceEnd="40000">
                                          <p:cBhvr additive="base">
                                            <p:cTn id="24" dur="1000" fill="hold"/>
                                            <p:tgtEl>
                                              <p:spTgt spid="52"/>
                                            </p:tgtEl>
                                            <p:attrNameLst>
                                              <p:attrName>ppt_y</p:attrName>
                                            </p:attrNameLst>
                                          </p:cBhvr>
                                          <p:tavLst>
                                            <p:tav tm="0">
                                              <p:val>
                                                <p:strVal val="0-#ppt_h/2"/>
                                              </p:val>
                                            </p:tav>
                                            <p:tav tm="100000">
                                              <p:val>
                                                <p:strVal val="#ppt_y"/>
                                              </p:val>
                                            </p:tav>
                                          </p:tavLst>
                                        </p:anim>
                                      </p:childTnLst>
                                    </p:cTn>
                                  </p:par>
                                  <p:par>
                                    <p:cTn id="25" presetID="2" presetClass="entr" presetSubtype="9" accel="100000" fill="hold" grpId="0" nodeType="withEffect" p14:presetBounceEnd="40000">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14:bounceEnd="40000">
                                          <p:cBhvr additive="base">
                                            <p:cTn id="27" dur="1000" fill="hold"/>
                                            <p:tgtEl>
                                              <p:spTgt spid="53"/>
                                            </p:tgtEl>
                                            <p:attrNameLst>
                                              <p:attrName>ppt_x</p:attrName>
                                            </p:attrNameLst>
                                          </p:cBhvr>
                                          <p:tavLst>
                                            <p:tav tm="0">
                                              <p:val>
                                                <p:strVal val="0-#ppt_w/2"/>
                                              </p:val>
                                            </p:tav>
                                            <p:tav tm="100000">
                                              <p:val>
                                                <p:strVal val="#ppt_x"/>
                                              </p:val>
                                            </p:tav>
                                          </p:tavLst>
                                        </p:anim>
                                        <p:anim calcmode="lin" valueType="num" p14:bounceEnd="40000">
                                          <p:cBhvr additive="base">
                                            <p:cTn id="28" dur="1000" fill="hold"/>
                                            <p:tgtEl>
                                              <p:spTgt spid="53"/>
                                            </p:tgtEl>
                                            <p:attrNameLst>
                                              <p:attrName>ppt_y</p:attrName>
                                            </p:attrNameLst>
                                          </p:cBhvr>
                                          <p:tavLst>
                                            <p:tav tm="0">
                                              <p:val>
                                                <p:strVal val="0-#ppt_h/2"/>
                                              </p:val>
                                            </p:tav>
                                            <p:tav tm="100000">
                                              <p:val>
                                                <p:strVal val="#ppt_y"/>
                                              </p:val>
                                            </p:tav>
                                          </p:tavLst>
                                        </p:anim>
                                      </p:childTnLst>
                                    </p:cTn>
                                  </p:par>
                                  <p:par>
                                    <p:cTn id="29" presetID="2" presetClass="entr" presetSubtype="9" accel="100000" fill="hold" grpId="0" nodeType="withEffect" p14:presetBounceEnd="40000">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14:bounceEnd="40000">
                                          <p:cBhvr additive="base">
                                            <p:cTn id="31" dur="1000" fill="hold"/>
                                            <p:tgtEl>
                                              <p:spTgt spid="54"/>
                                            </p:tgtEl>
                                            <p:attrNameLst>
                                              <p:attrName>ppt_x</p:attrName>
                                            </p:attrNameLst>
                                          </p:cBhvr>
                                          <p:tavLst>
                                            <p:tav tm="0">
                                              <p:val>
                                                <p:strVal val="0-#ppt_w/2"/>
                                              </p:val>
                                            </p:tav>
                                            <p:tav tm="100000">
                                              <p:val>
                                                <p:strVal val="#ppt_x"/>
                                              </p:val>
                                            </p:tav>
                                          </p:tavLst>
                                        </p:anim>
                                        <p:anim calcmode="lin" valueType="num" p14:bounceEnd="40000">
                                          <p:cBhvr additive="base">
                                            <p:cTn id="32" dur="1000" fill="hold"/>
                                            <p:tgtEl>
                                              <p:spTgt spid="54"/>
                                            </p:tgtEl>
                                            <p:attrNameLst>
                                              <p:attrName>ppt_y</p:attrName>
                                            </p:attrNameLst>
                                          </p:cBhvr>
                                          <p:tavLst>
                                            <p:tav tm="0">
                                              <p:val>
                                                <p:strVal val="0-#ppt_h/2"/>
                                              </p:val>
                                            </p:tav>
                                            <p:tav tm="100000">
                                              <p:val>
                                                <p:strVal val="#ppt_y"/>
                                              </p:val>
                                            </p:tav>
                                          </p:tavLst>
                                        </p:anim>
                                      </p:childTnLst>
                                    </p:cTn>
                                  </p:par>
                                  <p:par>
                                    <p:cTn id="33" presetID="2" presetClass="entr" presetSubtype="9" accel="100000" fill="hold" grpId="0" nodeType="withEffect" p14:presetBounceEnd="40000">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14:bounceEnd="40000">
                                          <p:cBhvr additive="base">
                                            <p:cTn id="35" dur="1000" fill="hold"/>
                                            <p:tgtEl>
                                              <p:spTgt spid="55"/>
                                            </p:tgtEl>
                                            <p:attrNameLst>
                                              <p:attrName>ppt_x</p:attrName>
                                            </p:attrNameLst>
                                          </p:cBhvr>
                                          <p:tavLst>
                                            <p:tav tm="0">
                                              <p:val>
                                                <p:strVal val="0-#ppt_w/2"/>
                                              </p:val>
                                            </p:tav>
                                            <p:tav tm="100000">
                                              <p:val>
                                                <p:strVal val="#ppt_x"/>
                                              </p:val>
                                            </p:tav>
                                          </p:tavLst>
                                        </p:anim>
                                        <p:anim calcmode="lin" valueType="num" p14:bounceEnd="40000">
                                          <p:cBhvr additive="base">
                                            <p:cTn id="36" dur="1000" fill="hold"/>
                                            <p:tgtEl>
                                              <p:spTgt spid="55"/>
                                            </p:tgtEl>
                                            <p:attrNameLst>
                                              <p:attrName>ppt_y</p:attrName>
                                            </p:attrNameLst>
                                          </p:cBhvr>
                                          <p:tavLst>
                                            <p:tav tm="0">
                                              <p:val>
                                                <p:strVal val="0-#ppt_h/2"/>
                                              </p:val>
                                            </p:tav>
                                            <p:tav tm="100000">
                                              <p:val>
                                                <p:strVal val="#ppt_y"/>
                                              </p:val>
                                            </p:tav>
                                          </p:tavLst>
                                        </p:anim>
                                      </p:childTnLst>
                                    </p:cTn>
                                  </p:par>
                                  <p:par>
                                    <p:cTn id="37" presetID="2" presetClass="entr" presetSubtype="9" accel="100000" fill="hold" grpId="0" nodeType="withEffect" p14:presetBounceEnd="40000">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14:bounceEnd="40000">
                                          <p:cBhvr additive="base">
                                            <p:cTn id="39" dur="1000" fill="hold"/>
                                            <p:tgtEl>
                                              <p:spTgt spid="56"/>
                                            </p:tgtEl>
                                            <p:attrNameLst>
                                              <p:attrName>ppt_x</p:attrName>
                                            </p:attrNameLst>
                                          </p:cBhvr>
                                          <p:tavLst>
                                            <p:tav tm="0">
                                              <p:val>
                                                <p:strVal val="0-#ppt_w/2"/>
                                              </p:val>
                                            </p:tav>
                                            <p:tav tm="100000">
                                              <p:val>
                                                <p:strVal val="#ppt_x"/>
                                              </p:val>
                                            </p:tav>
                                          </p:tavLst>
                                        </p:anim>
                                        <p:anim calcmode="lin" valueType="num" p14:bounceEnd="40000">
                                          <p:cBhvr additive="base">
                                            <p:cTn id="40" dur="1000" fill="hold"/>
                                            <p:tgtEl>
                                              <p:spTgt spid="56"/>
                                            </p:tgtEl>
                                            <p:attrNameLst>
                                              <p:attrName>ppt_y</p:attrName>
                                            </p:attrNameLst>
                                          </p:cBhvr>
                                          <p:tavLst>
                                            <p:tav tm="0">
                                              <p:val>
                                                <p:strVal val="0-#ppt_h/2"/>
                                              </p:val>
                                            </p:tav>
                                            <p:tav tm="100000">
                                              <p:val>
                                                <p:strVal val="#ppt_y"/>
                                              </p:val>
                                            </p:tav>
                                          </p:tavLst>
                                        </p:anim>
                                      </p:childTnLst>
                                    </p:cTn>
                                  </p:par>
                                  <p:par>
                                    <p:cTn id="41" presetID="2" presetClass="entr" presetSubtype="9" accel="100000" fill="hold" grpId="0" nodeType="withEffect" p14:presetBounceEnd="40000">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14:bounceEnd="40000">
                                          <p:cBhvr additive="base">
                                            <p:cTn id="43" dur="1000" fill="hold"/>
                                            <p:tgtEl>
                                              <p:spTgt spid="57"/>
                                            </p:tgtEl>
                                            <p:attrNameLst>
                                              <p:attrName>ppt_x</p:attrName>
                                            </p:attrNameLst>
                                          </p:cBhvr>
                                          <p:tavLst>
                                            <p:tav tm="0">
                                              <p:val>
                                                <p:strVal val="0-#ppt_w/2"/>
                                              </p:val>
                                            </p:tav>
                                            <p:tav tm="100000">
                                              <p:val>
                                                <p:strVal val="#ppt_x"/>
                                              </p:val>
                                            </p:tav>
                                          </p:tavLst>
                                        </p:anim>
                                        <p:anim calcmode="lin" valueType="num" p14:bounceEnd="40000">
                                          <p:cBhvr additive="base">
                                            <p:cTn id="44" dur="1000" fill="hold"/>
                                            <p:tgtEl>
                                              <p:spTgt spid="57"/>
                                            </p:tgtEl>
                                            <p:attrNameLst>
                                              <p:attrName>ppt_y</p:attrName>
                                            </p:attrNameLst>
                                          </p:cBhvr>
                                          <p:tavLst>
                                            <p:tav tm="0">
                                              <p:val>
                                                <p:strVal val="0-#ppt_h/2"/>
                                              </p:val>
                                            </p:tav>
                                            <p:tav tm="100000">
                                              <p:val>
                                                <p:strVal val="#ppt_y"/>
                                              </p:val>
                                            </p:tav>
                                          </p:tavLst>
                                        </p:anim>
                                      </p:childTnLst>
                                    </p:cTn>
                                  </p:par>
                                  <p:par>
                                    <p:cTn id="45" presetID="2" presetClass="entr" presetSubtype="9" accel="100000" fill="hold" grpId="0" nodeType="withEffect" p14:presetBounceEnd="40000">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14:bounceEnd="40000">
                                          <p:cBhvr additive="base">
                                            <p:cTn id="47" dur="1000" fill="hold"/>
                                            <p:tgtEl>
                                              <p:spTgt spid="58"/>
                                            </p:tgtEl>
                                            <p:attrNameLst>
                                              <p:attrName>ppt_x</p:attrName>
                                            </p:attrNameLst>
                                          </p:cBhvr>
                                          <p:tavLst>
                                            <p:tav tm="0">
                                              <p:val>
                                                <p:strVal val="0-#ppt_w/2"/>
                                              </p:val>
                                            </p:tav>
                                            <p:tav tm="100000">
                                              <p:val>
                                                <p:strVal val="#ppt_x"/>
                                              </p:val>
                                            </p:tav>
                                          </p:tavLst>
                                        </p:anim>
                                        <p:anim calcmode="lin" valueType="num" p14:bounceEnd="40000">
                                          <p:cBhvr additive="base">
                                            <p:cTn id="48" dur="1000" fill="hold"/>
                                            <p:tgtEl>
                                              <p:spTgt spid="58"/>
                                            </p:tgtEl>
                                            <p:attrNameLst>
                                              <p:attrName>ppt_y</p:attrName>
                                            </p:attrNameLst>
                                          </p:cBhvr>
                                          <p:tavLst>
                                            <p:tav tm="0">
                                              <p:val>
                                                <p:strVal val="0-#ppt_h/2"/>
                                              </p:val>
                                            </p:tav>
                                            <p:tav tm="100000">
                                              <p:val>
                                                <p:strVal val="#ppt_y"/>
                                              </p:val>
                                            </p:tav>
                                          </p:tavLst>
                                        </p:anim>
                                      </p:childTnLst>
                                    </p:cTn>
                                  </p:par>
                                  <p:par>
                                    <p:cTn id="49" presetID="2" presetClass="entr" presetSubtype="9" accel="100000" fill="hold" grpId="0" nodeType="withEffect" p14:presetBounceEnd="40000">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14:bounceEnd="40000">
                                          <p:cBhvr additive="base">
                                            <p:cTn id="51" dur="1000" fill="hold"/>
                                            <p:tgtEl>
                                              <p:spTgt spid="25"/>
                                            </p:tgtEl>
                                            <p:attrNameLst>
                                              <p:attrName>ppt_x</p:attrName>
                                            </p:attrNameLst>
                                          </p:cBhvr>
                                          <p:tavLst>
                                            <p:tav tm="0">
                                              <p:val>
                                                <p:strVal val="0-#ppt_w/2"/>
                                              </p:val>
                                            </p:tav>
                                            <p:tav tm="100000">
                                              <p:val>
                                                <p:strVal val="#ppt_x"/>
                                              </p:val>
                                            </p:tav>
                                          </p:tavLst>
                                        </p:anim>
                                        <p:anim calcmode="lin" valueType="num" p14:bounceEnd="40000">
                                          <p:cBhvr additive="base">
                                            <p:cTn id="52" dur="1000" fill="hold"/>
                                            <p:tgtEl>
                                              <p:spTgt spid="25"/>
                                            </p:tgtEl>
                                            <p:attrNameLst>
                                              <p:attrName>ppt_y</p:attrName>
                                            </p:attrNameLst>
                                          </p:cBhvr>
                                          <p:tavLst>
                                            <p:tav tm="0">
                                              <p:val>
                                                <p:strVal val="0-#ppt_h/2"/>
                                              </p:val>
                                            </p:tav>
                                            <p:tav tm="100000">
                                              <p:val>
                                                <p:strVal val="#ppt_y"/>
                                              </p:val>
                                            </p:tav>
                                          </p:tavLst>
                                        </p:anim>
                                      </p:childTnLst>
                                    </p:cTn>
                                  </p:par>
                                  <p:par>
                                    <p:cTn id="53" presetID="2" presetClass="entr" presetSubtype="9" accel="100000" fill="hold" nodeType="withEffect" p14:presetBounceEnd="40000">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14:bounceEnd="40000">
                                          <p:cBhvr additive="base">
                                            <p:cTn id="55" dur="1000" fill="hold"/>
                                            <p:tgtEl>
                                              <p:spTgt spid="17"/>
                                            </p:tgtEl>
                                            <p:attrNameLst>
                                              <p:attrName>ppt_x</p:attrName>
                                            </p:attrNameLst>
                                          </p:cBhvr>
                                          <p:tavLst>
                                            <p:tav tm="0">
                                              <p:val>
                                                <p:strVal val="0-#ppt_w/2"/>
                                              </p:val>
                                            </p:tav>
                                            <p:tav tm="100000">
                                              <p:val>
                                                <p:strVal val="#ppt_x"/>
                                              </p:val>
                                            </p:tav>
                                          </p:tavLst>
                                        </p:anim>
                                        <p:anim calcmode="lin" valueType="num" p14:bounceEnd="40000">
                                          <p:cBhvr additive="base">
                                            <p:cTn id="56" dur="1000" fill="hold"/>
                                            <p:tgtEl>
                                              <p:spTgt spid="17"/>
                                            </p:tgtEl>
                                            <p:attrNameLst>
                                              <p:attrName>ppt_y</p:attrName>
                                            </p:attrNameLst>
                                          </p:cBhvr>
                                          <p:tavLst>
                                            <p:tav tm="0">
                                              <p:val>
                                                <p:strVal val="0-#ppt_h/2"/>
                                              </p:val>
                                            </p:tav>
                                            <p:tav tm="100000">
                                              <p:val>
                                                <p:strVal val="#ppt_y"/>
                                              </p:val>
                                            </p:tav>
                                          </p:tavLst>
                                        </p:anim>
                                      </p:childTnLst>
                                    </p:cTn>
                                  </p:par>
                                  <p:par>
                                    <p:cTn id="57" presetID="2" presetClass="entr" presetSubtype="9" accel="100000" fill="hold" nodeType="withEffect" p14:presetBounceEnd="40000">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14:bounceEnd="40000">
                                          <p:cBhvr additive="base">
                                            <p:cTn id="59" dur="1000" fill="hold"/>
                                            <p:tgtEl>
                                              <p:spTgt spid="18"/>
                                            </p:tgtEl>
                                            <p:attrNameLst>
                                              <p:attrName>ppt_x</p:attrName>
                                            </p:attrNameLst>
                                          </p:cBhvr>
                                          <p:tavLst>
                                            <p:tav tm="0">
                                              <p:val>
                                                <p:strVal val="0-#ppt_w/2"/>
                                              </p:val>
                                            </p:tav>
                                            <p:tav tm="100000">
                                              <p:val>
                                                <p:strVal val="#ppt_x"/>
                                              </p:val>
                                            </p:tav>
                                          </p:tavLst>
                                        </p:anim>
                                        <p:anim calcmode="lin" valueType="num" p14:bounceEnd="40000">
                                          <p:cBhvr additive="base">
                                            <p:cTn id="60" dur="1000" fill="hold"/>
                                            <p:tgtEl>
                                              <p:spTgt spid="18"/>
                                            </p:tgtEl>
                                            <p:attrNameLst>
                                              <p:attrName>ppt_y</p:attrName>
                                            </p:attrNameLst>
                                          </p:cBhvr>
                                          <p:tavLst>
                                            <p:tav tm="0">
                                              <p:val>
                                                <p:strVal val="0-#ppt_h/2"/>
                                              </p:val>
                                            </p:tav>
                                            <p:tav tm="100000">
                                              <p:val>
                                                <p:strVal val="#ppt_y"/>
                                              </p:val>
                                            </p:tav>
                                          </p:tavLst>
                                        </p:anim>
                                      </p:childTnLst>
                                    </p:cTn>
                                  </p:par>
                                  <p:par>
                                    <p:cTn id="61" presetID="2" presetClass="entr" presetSubtype="9"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fill="hold"/>
                                            <p:tgtEl>
                                              <p:spTgt spid="3"/>
                                            </p:tgtEl>
                                            <p:attrNameLst>
                                              <p:attrName>ppt_x</p:attrName>
                                            </p:attrNameLst>
                                          </p:cBhvr>
                                          <p:tavLst>
                                            <p:tav tm="0">
                                              <p:val>
                                                <p:strVal val="0-#ppt_w/2"/>
                                              </p:val>
                                            </p:tav>
                                            <p:tav tm="100000">
                                              <p:val>
                                                <p:strVal val="#ppt_x"/>
                                              </p:val>
                                            </p:tav>
                                          </p:tavLst>
                                        </p:anim>
                                        <p:anim calcmode="lin" valueType="num">
                                          <p:cBhvr additive="base">
                                            <p:cTn id="64" dur="500" fill="hold"/>
                                            <p:tgtEl>
                                              <p:spTgt spid="3"/>
                                            </p:tgtEl>
                                            <p:attrNameLst>
                                              <p:attrName>ppt_y</p:attrName>
                                            </p:attrNameLst>
                                          </p:cBhvr>
                                          <p:tavLst>
                                            <p:tav tm="0">
                                              <p:val>
                                                <p:strVal val="0-#ppt_h/2"/>
                                              </p:val>
                                            </p:tav>
                                            <p:tav tm="100000">
                                              <p:val>
                                                <p:strVal val="#ppt_y"/>
                                              </p:val>
                                            </p:tav>
                                          </p:tavLst>
                                        </p:anim>
                                      </p:childTnLst>
                                    </p:cTn>
                                  </p:par>
                                  <p:par>
                                    <p:cTn id="65" presetID="2" presetClass="entr" presetSubtype="9" fill="hold" nodeType="with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fill="hold"/>
                                            <p:tgtEl>
                                              <p:spTgt spid="5"/>
                                            </p:tgtEl>
                                            <p:attrNameLst>
                                              <p:attrName>ppt_x</p:attrName>
                                            </p:attrNameLst>
                                          </p:cBhvr>
                                          <p:tavLst>
                                            <p:tav tm="0">
                                              <p:val>
                                                <p:strVal val="0-#ppt_w/2"/>
                                              </p:val>
                                            </p:tav>
                                            <p:tav tm="100000">
                                              <p:val>
                                                <p:strVal val="#ppt_x"/>
                                              </p:val>
                                            </p:tav>
                                          </p:tavLst>
                                        </p:anim>
                                        <p:anim calcmode="lin" valueType="num">
                                          <p:cBhvr additive="base">
                                            <p:cTn id="68" dur="500" fill="hold"/>
                                            <p:tgtEl>
                                              <p:spTgt spid="5"/>
                                            </p:tgtEl>
                                            <p:attrNameLst>
                                              <p:attrName>ppt_y</p:attrName>
                                            </p:attrNameLst>
                                          </p:cBhvr>
                                          <p:tavLst>
                                            <p:tav tm="0">
                                              <p:val>
                                                <p:strVal val="0-#ppt_h/2"/>
                                              </p:val>
                                            </p:tav>
                                            <p:tav tm="100000">
                                              <p:val>
                                                <p:strVal val="#ppt_y"/>
                                              </p:val>
                                            </p:tav>
                                          </p:tavLst>
                                        </p:anim>
                                      </p:childTnLst>
                                    </p:cTn>
                                  </p:par>
                                  <p:par>
                                    <p:cTn id="69" presetID="2" presetClass="entr" presetSubtype="9" fill="hold" nodeType="with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0-#ppt_w/2"/>
                                              </p:val>
                                            </p:tav>
                                            <p:tav tm="100000">
                                              <p:val>
                                                <p:strVal val="#ppt_x"/>
                                              </p:val>
                                            </p:tav>
                                          </p:tavLst>
                                        </p:anim>
                                        <p:anim calcmode="lin" valueType="num">
                                          <p:cBhvr additive="base">
                                            <p:cTn id="72" dur="500" fill="hold"/>
                                            <p:tgtEl>
                                              <p:spTgt spid="6"/>
                                            </p:tgtEl>
                                            <p:attrNameLst>
                                              <p:attrName>ppt_y</p:attrName>
                                            </p:attrNameLst>
                                          </p:cBhvr>
                                          <p:tavLst>
                                            <p:tav tm="0">
                                              <p:val>
                                                <p:strVal val="0-#ppt_h/2"/>
                                              </p:val>
                                            </p:tav>
                                            <p:tav tm="100000">
                                              <p:val>
                                                <p:strVal val="#ppt_y"/>
                                              </p:val>
                                            </p:tav>
                                          </p:tavLst>
                                        </p:anim>
                                      </p:childTnLst>
                                    </p:cTn>
                                  </p:par>
                                  <p:par>
                                    <p:cTn id="73" presetID="2" presetClass="entr" presetSubtype="9" fill="hold" nodeType="with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additive="base">
                                            <p:cTn id="75" dur="500" fill="hold"/>
                                            <p:tgtEl>
                                              <p:spTgt spid="7"/>
                                            </p:tgtEl>
                                            <p:attrNameLst>
                                              <p:attrName>ppt_x</p:attrName>
                                            </p:attrNameLst>
                                          </p:cBhvr>
                                          <p:tavLst>
                                            <p:tav tm="0">
                                              <p:val>
                                                <p:strVal val="0-#ppt_w/2"/>
                                              </p:val>
                                            </p:tav>
                                            <p:tav tm="100000">
                                              <p:val>
                                                <p:strVal val="#ppt_x"/>
                                              </p:val>
                                            </p:tav>
                                          </p:tavLst>
                                        </p:anim>
                                        <p:anim calcmode="lin" valueType="num">
                                          <p:cBhvr additive="base">
                                            <p:cTn id="76" dur="500" fill="hold"/>
                                            <p:tgtEl>
                                              <p:spTgt spid="7"/>
                                            </p:tgtEl>
                                            <p:attrNameLst>
                                              <p:attrName>ppt_y</p:attrName>
                                            </p:attrNameLst>
                                          </p:cBhvr>
                                          <p:tavLst>
                                            <p:tav tm="0">
                                              <p:val>
                                                <p:strVal val="0-#ppt_h/2"/>
                                              </p:val>
                                            </p:tav>
                                            <p:tav tm="100000">
                                              <p:val>
                                                <p:strVal val="#ppt_y"/>
                                              </p:val>
                                            </p:tav>
                                          </p:tavLst>
                                        </p:anim>
                                      </p:childTnLst>
                                    </p:cTn>
                                  </p:par>
                                  <p:par>
                                    <p:cTn id="77" presetID="2" presetClass="entr" presetSubtype="9" fill="hold" nodeType="with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additive="base">
                                            <p:cTn id="79" dur="500" fill="hold"/>
                                            <p:tgtEl>
                                              <p:spTgt spid="8"/>
                                            </p:tgtEl>
                                            <p:attrNameLst>
                                              <p:attrName>ppt_x</p:attrName>
                                            </p:attrNameLst>
                                          </p:cBhvr>
                                          <p:tavLst>
                                            <p:tav tm="0">
                                              <p:val>
                                                <p:strVal val="0-#ppt_w/2"/>
                                              </p:val>
                                            </p:tav>
                                            <p:tav tm="100000">
                                              <p:val>
                                                <p:strVal val="#ppt_x"/>
                                              </p:val>
                                            </p:tav>
                                          </p:tavLst>
                                        </p:anim>
                                        <p:anim calcmode="lin" valueType="num">
                                          <p:cBhvr additive="base">
                                            <p:cTn id="80" dur="500" fill="hold"/>
                                            <p:tgtEl>
                                              <p:spTgt spid="8"/>
                                            </p:tgtEl>
                                            <p:attrNameLst>
                                              <p:attrName>ppt_y</p:attrName>
                                            </p:attrNameLst>
                                          </p:cBhvr>
                                          <p:tavLst>
                                            <p:tav tm="0">
                                              <p:val>
                                                <p:strVal val="0-#ppt_h/2"/>
                                              </p:val>
                                            </p:tav>
                                            <p:tav tm="100000">
                                              <p:val>
                                                <p:strVal val="#ppt_y"/>
                                              </p:val>
                                            </p:tav>
                                          </p:tavLst>
                                        </p:anim>
                                      </p:childTnLst>
                                    </p:cTn>
                                  </p:par>
                                  <p:par>
                                    <p:cTn id="81" presetID="2" presetClass="entr" presetSubtype="9" fill="hold" nodeType="withEffect">
                                      <p:stCondLst>
                                        <p:cond delay="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500" fill="hold"/>
                                            <p:tgtEl>
                                              <p:spTgt spid="9"/>
                                            </p:tgtEl>
                                            <p:attrNameLst>
                                              <p:attrName>ppt_x</p:attrName>
                                            </p:attrNameLst>
                                          </p:cBhvr>
                                          <p:tavLst>
                                            <p:tav tm="0">
                                              <p:val>
                                                <p:strVal val="0-#ppt_w/2"/>
                                              </p:val>
                                            </p:tav>
                                            <p:tav tm="100000">
                                              <p:val>
                                                <p:strVal val="#ppt_x"/>
                                              </p:val>
                                            </p:tav>
                                          </p:tavLst>
                                        </p:anim>
                                        <p:anim calcmode="lin" valueType="num">
                                          <p:cBhvr additive="base">
                                            <p:cTn id="8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50" grpId="0" animBg="1"/>
          <p:bldP spid="51" grpId="0"/>
          <p:bldP spid="52" grpId="0"/>
          <p:bldP spid="53" grpId="0"/>
          <p:bldP spid="54" grpId="0"/>
          <p:bldP spid="55" grpId="0"/>
          <p:bldP spid="56" grpId="0"/>
          <p:bldP spid="57" grpId="0"/>
          <p:bldP spid="58" grpId="0"/>
          <p:bldP spid="25" grpId="0" animBg="1"/>
          <p:bldP spid="3"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1000" fill="hold"/>
                                            <p:tgtEl>
                                              <p:spTgt spid="47"/>
                                            </p:tgtEl>
                                            <p:attrNameLst>
                                              <p:attrName>ppt_x</p:attrName>
                                            </p:attrNameLst>
                                          </p:cBhvr>
                                          <p:tavLst>
                                            <p:tav tm="0">
                                              <p:val>
                                                <p:strVal val="0-#ppt_w/2"/>
                                              </p:val>
                                            </p:tav>
                                            <p:tav tm="100000">
                                              <p:val>
                                                <p:strVal val="#ppt_x"/>
                                              </p:val>
                                            </p:tav>
                                          </p:tavLst>
                                        </p:anim>
                                        <p:anim calcmode="lin" valueType="num">
                                          <p:cBhvr additive="base">
                                            <p:cTn id="8" dur="1000" fill="hold"/>
                                            <p:tgtEl>
                                              <p:spTgt spid="47"/>
                                            </p:tgtEl>
                                            <p:attrNameLst>
                                              <p:attrName>ppt_y</p:attrName>
                                            </p:attrNameLst>
                                          </p:cBhvr>
                                          <p:tavLst>
                                            <p:tav tm="0">
                                              <p:val>
                                                <p:strVal val="0-#ppt_h/2"/>
                                              </p:val>
                                            </p:tav>
                                            <p:tav tm="100000">
                                              <p:val>
                                                <p:strVal val="#ppt_y"/>
                                              </p:val>
                                            </p:tav>
                                          </p:tavLst>
                                        </p:anim>
                                      </p:childTnLst>
                                    </p:cTn>
                                  </p:par>
                                  <p:par>
                                    <p:cTn id="9" presetID="2" presetClass="entr" presetSubtype="9" accel="10000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1000" fill="hold"/>
                                            <p:tgtEl>
                                              <p:spTgt spid="48"/>
                                            </p:tgtEl>
                                            <p:attrNameLst>
                                              <p:attrName>ppt_x</p:attrName>
                                            </p:attrNameLst>
                                          </p:cBhvr>
                                          <p:tavLst>
                                            <p:tav tm="0">
                                              <p:val>
                                                <p:strVal val="0-#ppt_w/2"/>
                                              </p:val>
                                            </p:tav>
                                            <p:tav tm="100000">
                                              <p:val>
                                                <p:strVal val="#ppt_x"/>
                                              </p:val>
                                            </p:tav>
                                          </p:tavLst>
                                        </p:anim>
                                        <p:anim calcmode="lin" valueType="num">
                                          <p:cBhvr additive="base">
                                            <p:cTn id="12" dur="1000" fill="hold"/>
                                            <p:tgtEl>
                                              <p:spTgt spid="48"/>
                                            </p:tgtEl>
                                            <p:attrNameLst>
                                              <p:attrName>ppt_y</p:attrName>
                                            </p:attrNameLst>
                                          </p:cBhvr>
                                          <p:tavLst>
                                            <p:tav tm="0">
                                              <p:val>
                                                <p:strVal val="0-#ppt_h/2"/>
                                              </p:val>
                                            </p:tav>
                                            <p:tav tm="100000">
                                              <p:val>
                                                <p:strVal val="#ppt_y"/>
                                              </p:val>
                                            </p:tav>
                                          </p:tavLst>
                                        </p:anim>
                                      </p:childTnLst>
                                    </p:cTn>
                                  </p:par>
                                  <p:par>
                                    <p:cTn id="13" presetID="2" presetClass="entr" presetSubtype="9" accel="10000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1000" fill="hold"/>
                                            <p:tgtEl>
                                              <p:spTgt spid="50"/>
                                            </p:tgtEl>
                                            <p:attrNameLst>
                                              <p:attrName>ppt_x</p:attrName>
                                            </p:attrNameLst>
                                          </p:cBhvr>
                                          <p:tavLst>
                                            <p:tav tm="0">
                                              <p:val>
                                                <p:strVal val="0-#ppt_w/2"/>
                                              </p:val>
                                            </p:tav>
                                            <p:tav tm="100000">
                                              <p:val>
                                                <p:strVal val="#ppt_x"/>
                                              </p:val>
                                            </p:tav>
                                          </p:tavLst>
                                        </p:anim>
                                        <p:anim calcmode="lin" valueType="num">
                                          <p:cBhvr additive="base">
                                            <p:cTn id="16" dur="1000" fill="hold"/>
                                            <p:tgtEl>
                                              <p:spTgt spid="50"/>
                                            </p:tgtEl>
                                            <p:attrNameLst>
                                              <p:attrName>ppt_y</p:attrName>
                                            </p:attrNameLst>
                                          </p:cBhvr>
                                          <p:tavLst>
                                            <p:tav tm="0">
                                              <p:val>
                                                <p:strVal val="0-#ppt_h/2"/>
                                              </p:val>
                                            </p:tav>
                                            <p:tav tm="100000">
                                              <p:val>
                                                <p:strVal val="#ppt_y"/>
                                              </p:val>
                                            </p:tav>
                                          </p:tavLst>
                                        </p:anim>
                                      </p:childTnLst>
                                    </p:cTn>
                                  </p:par>
                                  <p:par>
                                    <p:cTn id="17" presetID="2" presetClass="entr" presetSubtype="9" accel="10000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1000" fill="hold"/>
                                            <p:tgtEl>
                                              <p:spTgt spid="51"/>
                                            </p:tgtEl>
                                            <p:attrNameLst>
                                              <p:attrName>ppt_x</p:attrName>
                                            </p:attrNameLst>
                                          </p:cBhvr>
                                          <p:tavLst>
                                            <p:tav tm="0">
                                              <p:val>
                                                <p:strVal val="0-#ppt_w/2"/>
                                              </p:val>
                                            </p:tav>
                                            <p:tav tm="100000">
                                              <p:val>
                                                <p:strVal val="#ppt_x"/>
                                              </p:val>
                                            </p:tav>
                                          </p:tavLst>
                                        </p:anim>
                                        <p:anim calcmode="lin" valueType="num">
                                          <p:cBhvr additive="base">
                                            <p:cTn id="20" dur="1000" fill="hold"/>
                                            <p:tgtEl>
                                              <p:spTgt spid="51"/>
                                            </p:tgtEl>
                                            <p:attrNameLst>
                                              <p:attrName>ppt_y</p:attrName>
                                            </p:attrNameLst>
                                          </p:cBhvr>
                                          <p:tavLst>
                                            <p:tav tm="0">
                                              <p:val>
                                                <p:strVal val="0-#ppt_h/2"/>
                                              </p:val>
                                            </p:tav>
                                            <p:tav tm="100000">
                                              <p:val>
                                                <p:strVal val="#ppt_y"/>
                                              </p:val>
                                            </p:tav>
                                          </p:tavLst>
                                        </p:anim>
                                      </p:childTnLst>
                                    </p:cTn>
                                  </p:par>
                                  <p:par>
                                    <p:cTn id="21" presetID="2" presetClass="entr" presetSubtype="9" accel="10000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1000" fill="hold"/>
                                            <p:tgtEl>
                                              <p:spTgt spid="52"/>
                                            </p:tgtEl>
                                            <p:attrNameLst>
                                              <p:attrName>ppt_x</p:attrName>
                                            </p:attrNameLst>
                                          </p:cBhvr>
                                          <p:tavLst>
                                            <p:tav tm="0">
                                              <p:val>
                                                <p:strVal val="0-#ppt_w/2"/>
                                              </p:val>
                                            </p:tav>
                                            <p:tav tm="100000">
                                              <p:val>
                                                <p:strVal val="#ppt_x"/>
                                              </p:val>
                                            </p:tav>
                                          </p:tavLst>
                                        </p:anim>
                                        <p:anim calcmode="lin" valueType="num">
                                          <p:cBhvr additive="base">
                                            <p:cTn id="24" dur="1000" fill="hold"/>
                                            <p:tgtEl>
                                              <p:spTgt spid="52"/>
                                            </p:tgtEl>
                                            <p:attrNameLst>
                                              <p:attrName>ppt_y</p:attrName>
                                            </p:attrNameLst>
                                          </p:cBhvr>
                                          <p:tavLst>
                                            <p:tav tm="0">
                                              <p:val>
                                                <p:strVal val="0-#ppt_h/2"/>
                                              </p:val>
                                            </p:tav>
                                            <p:tav tm="100000">
                                              <p:val>
                                                <p:strVal val="#ppt_y"/>
                                              </p:val>
                                            </p:tav>
                                          </p:tavLst>
                                        </p:anim>
                                      </p:childTnLst>
                                    </p:cTn>
                                  </p:par>
                                  <p:par>
                                    <p:cTn id="25" presetID="2" presetClass="entr" presetSubtype="9" accel="10000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000" fill="hold"/>
                                            <p:tgtEl>
                                              <p:spTgt spid="53"/>
                                            </p:tgtEl>
                                            <p:attrNameLst>
                                              <p:attrName>ppt_x</p:attrName>
                                            </p:attrNameLst>
                                          </p:cBhvr>
                                          <p:tavLst>
                                            <p:tav tm="0">
                                              <p:val>
                                                <p:strVal val="0-#ppt_w/2"/>
                                              </p:val>
                                            </p:tav>
                                            <p:tav tm="100000">
                                              <p:val>
                                                <p:strVal val="#ppt_x"/>
                                              </p:val>
                                            </p:tav>
                                          </p:tavLst>
                                        </p:anim>
                                        <p:anim calcmode="lin" valueType="num">
                                          <p:cBhvr additive="base">
                                            <p:cTn id="28" dur="1000" fill="hold"/>
                                            <p:tgtEl>
                                              <p:spTgt spid="53"/>
                                            </p:tgtEl>
                                            <p:attrNameLst>
                                              <p:attrName>ppt_y</p:attrName>
                                            </p:attrNameLst>
                                          </p:cBhvr>
                                          <p:tavLst>
                                            <p:tav tm="0">
                                              <p:val>
                                                <p:strVal val="0-#ppt_h/2"/>
                                              </p:val>
                                            </p:tav>
                                            <p:tav tm="100000">
                                              <p:val>
                                                <p:strVal val="#ppt_y"/>
                                              </p:val>
                                            </p:tav>
                                          </p:tavLst>
                                        </p:anim>
                                      </p:childTnLst>
                                    </p:cTn>
                                  </p:par>
                                  <p:par>
                                    <p:cTn id="29" presetID="2" presetClass="entr" presetSubtype="9" accel="10000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1000" fill="hold"/>
                                            <p:tgtEl>
                                              <p:spTgt spid="54"/>
                                            </p:tgtEl>
                                            <p:attrNameLst>
                                              <p:attrName>ppt_x</p:attrName>
                                            </p:attrNameLst>
                                          </p:cBhvr>
                                          <p:tavLst>
                                            <p:tav tm="0">
                                              <p:val>
                                                <p:strVal val="0-#ppt_w/2"/>
                                              </p:val>
                                            </p:tav>
                                            <p:tav tm="100000">
                                              <p:val>
                                                <p:strVal val="#ppt_x"/>
                                              </p:val>
                                            </p:tav>
                                          </p:tavLst>
                                        </p:anim>
                                        <p:anim calcmode="lin" valueType="num">
                                          <p:cBhvr additive="base">
                                            <p:cTn id="32" dur="1000" fill="hold"/>
                                            <p:tgtEl>
                                              <p:spTgt spid="54"/>
                                            </p:tgtEl>
                                            <p:attrNameLst>
                                              <p:attrName>ppt_y</p:attrName>
                                            </p:attrNameLst>
                                          </p:cBhvr>
                                          <p:tavLst>
                                            <p:tav tm="0">
                                              <p:val>
                                                <p:strVal val="0-#ppt_h/2"/>
                                              </p:val>
                                            </p:tav>
                                            <p:tav tm="100000">
                                              <p:val>
                                                <p:strVal val="#ppt_y"/>
                                              </p:val>
                                            </p:tav>
                                          </p:tavLst>
                                        </p:anim>
                                      </p:childTnLst>
                                    </p:cTn>
                                  </p:par>
                                  <p:par>
                                    <p:cTn id="33" presetID="2" presetClass="entr" presetSubtype="9" accel="10000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1000" fill="hold"/>
                                            <p:tgtEl>
                                              <p:spTgt spid="55"/>
                                            </p:tgtEl>
                                            <p:attrNameLst>
                                              <p:attrName>ppt_x</p:attrName>
                                            </p:attrNameLst>
                                          </p:cBhvr>
                                          <p:tavLst>
                                            <p:tav tm="0">
                                              <p:val>
                                                <p:strVal val="0-#ppt_w/2"/>
                                              </p:val>
                                            </p:tav>
                                            <p:tav tm="100000">
                                              <p:val>
                                                <p:strVal val="#ppt_x"/>
                                              </p:val>
                                            </p:tav>
                                          </p:tavLst>
                                        </p:anim>
                                        <p:anim calcmode="lin" valueType="num">
                                          <p:cBhvr additive="base">
                                            <p:cTn id="36" dur="1000" fill="hold"/>
                                            <p:tgtEl>
                                              <p:spTgt spid="55"/>
                                            </p:tgtEl>
                                            <p:attrNameLst>
                                              <p:attrName>ppt_y</p:attrName>
                                            </p:attrNameLst>
                                          </p:cBhvr>
                                          <p:tavLst>
                                            <p:tav tm="0">
                                              <p:val>
                                                <p:strVal val="0-#ppt_h/2"/>
                                              </p:val>
                                            </p:tav>
                                            <p:tav tm="100000">
                                              <p:val>
                                                <p:strVal val="#ppt_y"/>
                                              </p:val>
                                            </p:tav>
                                          </p:tavLst>
                                        </p:anim>
                                      </p:childTnLst>
                                    </p:cTn>
                                  </p:par>
                                  <p:par>
                                    <p:cTn id="37" presetID="2" presetClass="entr" presetSubtype="9" accel="10000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cBhvr additive="base">
                                            <p:cTn id="39" dur="1000" fill="hold"/>
                                            <p:tgtEl>
                                              <p:spTgt spid="56"/>
                                            </p:tgtEl>
                                            <p:attrNameLst>
                                              <p:attrName>ppt_x</p:attrName>
                                            </p:attrNameLst>
                                          </p:cBhvr>
                                          <p:tavLst>
                                            <p:tav tm="0">
                                              <p:val>
                                                <p:strVal val="0-#ppt_w/2"/>
                                              </p:val>
                                            </p:tav>
                                            <p:tav tm="100000">
                                              <p:val>
                                                <p:strVal val="#ppt_x"/>
                                              </p:val>
                                            </p:tav>
                                          </p:tavLst>
                                        </p:anim>
                                        <p:anim calcmode="lin" valueType="num">
                                          <p:cBhvr additive="base">
                                            <p:cTn id="40" dur="1000" fill="hold"/>
                                            <p:tgtEl>
                                              <p:spTgt spid="56"/>
                                            </p:tgtEl>
                                            <p:attrNameLst>
                                              <p:attrName>ppt_y</p:attrName>
                                            </p:attrNameLst>
                                          </p:cBhvr>
                                          <p:tavLst>
                                            <p:tav tm="0">
                                              <p:val>
                                                <p:strVal val="0-#ppt_h/2"/>
                                              </p:val>
                                            </p:tav>
                                            <p:tav tm="100000">
                                              <p:val>
                                                <p:strVal val="#ppt_y"/>
                                              </p:val>
                                            </p:tav>
                                          </p:tavLst>
                                        </p:anim>
                                      </p:childTnLst>
                                    </p:cTn>
                                  </p:par>
                                  <p:par>
                                    <p:cTn id="41" presetID="2" presetClass="entr" presetSubtype="9" accel="10000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1000" fill="hold"/>
                                            <p:tgtEl>
                                              <p:spTgt spid="57"/>
                                            </p:tgtEl>
                                            <p:attrNameLst>
                                              <p:attrName>ppt_x</p:attrName>
                                            </p:attrNameLst>
                                          </p:cBhvr>
                                          <p:tavLst>
                                            <p:tav tm="0">
                                              <p:val>
                                                <p:strVal val="0-#ppt_w/2"/>
                                              </p:val>
                                            </p:tav>
                                            <p:tav tm="100000">
                                              <p:val>
                                                <p:strVal val="#ppt_x"/>
                                              </p:val>
                                            </p:tav>
                                          </p:tavLst>
                                        </p:anim>
                                        <p:anim calcmode="lin" valueType="num">
                                          <p:cBhvr additive="base">
                                            <p:cTn id="44" dur="1000" fill="hold"/>
                                            <p:tgtEl>
                                              <p:spTgt spid="57"/>
                                            </p:tgtEl>
                                            <p:attrNameLst>
                                              <p:attrName>ppt_y</p:attrName>
                                            </p:attrNameLst>
                                          </p:cBhvr>
                                          <p:tavLst>
                                            <p:tav tm="0">
                                              <p:val>
                                                <p:strVal val="0-#ppt_h/2"/>
                                              </p:val>
                                            </p:tav>
                                            <p:tav tm="100000">
                                              <p:val>
                                                <p:strVal val="#ppt_y"/>
                                              </p:val>
                                            </p:tav>
                                          </p:tavLst>
                                        </p:anim>
                                      </p:childTnLst>
                                    </p:cTn>
                                  </p:par>
                                  <p:par>
                                    <p:cTn id="45" presetID="2" presetClass="entr" presetSubtype="9" accel="10000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1000" fill="hold"/>
                                            <p:tgtEl>
                                              <p:spTgt spid="58"/>
                                            </p:tgtEl>
                                            <p:attrNameLst>
                                              <p:attrName>ppt_x</p:attrName>
                                            </p:attrNameLst>
                                          </p:cBhvr>
                                          <p:tavLst>
                                            <p:tav tm="0">
                                              <p:val>
                                                <p:strVal val="0-#ppt_w/2"/>
                                              </p:val>
                                            </p:tav>
                                            <p:tav tm="100000">
                                              <p:val>
                                                <p:strVal val="#ppt_x"/>
                                              </p:val>
                                            </p:tav>
                                          </p:tavLst>
                                        </p:anim>
                                        <p:anim calcmode="lin" valueType="num">
                                          <p:cBhvr additive="base">
                                            <p:cTn id="48" dur="1000" fill="hold"/>
                                            <p:tgtEl>
                                              <p:spTgt spid="58"/>
                                            </p:tgtEl>
                                            <p:attrNameLst>
                                              <p:attrName>ppt_y</p:attrName>
                                            </p:attrNameLst>
                                          </p:cBhvr>
                                          <p:tavLst>
                                            <p:tav tm="0">
                                              <p:val>
                                                <p:strVal val="0-#ppt_h/2"/>
                                              </p:val>
                                            </p:tav>
                                            <p:tav tm="100000">
                                              <p:val>
                                                <p:strVal val="#ppt_y"/>
                                              </p:val>
                                            </p:tav>
                                          </p:tavLst>
                                        </p:anim>
                                      </p:childTnLst>
                                    </p:cTn>
                                  </p:par>
                                  <p:par>
                                    <p:cTn id="49" presetID="2" presetClass="entr" presetSubtype="9" accel="10000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1000" fill="hold"/>
                                            <p:tgtEl>
                                              <p:spTgt spid="25"/>
                                            </p:tgtEl>
                                            <p:attrNameLst>
                                              <p:attrName>ppt_x</p:attrName>
                                            </p:attrNameLst>
                                          </p:cBhvr>
                                          <p:tavLst>
                                            <p:tav tm="0">
                                              <p:val>
                                                <p:strVal val="0-#ppt_w/2"/>
                                              </p:val>
                                            </p:tav>
                                            <p:tav tm="100000">
                                              <p:val>
                                                <p:strVal val="#ppt_x"/>
                                              </p:val>
                                            </p:tav>
                                          </p:tavLst>
                                        </p:anim>
                                        <p:anim calcmode="lin" valueType="num">
                                          <p:cBhvr additive="base">
                                            <p:cTn id="52" dur="1000" fill="hold"/>
                                            <p:tgtEl>
                                              <p:spTgt spid="25"/>
                                            </p:tgtEl>
                                            <p:attrNameLst>
                                              <p:attrName>ppt_y</p:attrName>
                                            </p:attrNameLst>
                                          </p:cBhvr>
                                          <p:tavLst>
                                            <p:tav tm="0">
                                              <p:val>
                                                <p:strVal val="0-#ppt_h/2"/>
                                              </p:val>
                                            </p:tav>
                                            <p:tav tm="100000">
                                              <p:val>
                                                <p:strVal val="#ppt_y"/>
                                              </p:val>
                                            </p:tav>
                                          </p:tavLst>
                                        </p:anim>
                                      </p:childTnLst>
                                    </p:cTn>
                                  </p:par>
                                  <p:par>
                                    <p:cTn id="53" presetID="2" presetClass="entr" presetSubtype="9" accel="10000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1000" fill="hold"/>
                                            <p:tgtEl>
                                              <p:spTgt spid="17"/>
                                            </p:tgtEl>
                                            <p:attrNameLst>
                                              <p:attrName>ppt_x</p:attrName>
                                            </p:attrNameLst>
                                          </p:cBhvr>
                                          <p:tavLst>
                                            <p:tav tm="0">
                                              <p:val>
                                                <p:strVal val="0-#ppt_w/2"/>
                                              </p:val>
                                            </p:tav>
                                            <p:tav tm="100000">
                                              <p:val>
                                                <p:strVal val="#ppt_x"/>
                                              </p:val>
                                            </p:tav>
                                          </p:tavLst>
                                        </p:anim>
                                        <p:anim calcmode="lin" valueType="num">
                                          <p:cBhvr additive="base">
                                            <p:cTn id="56" dur="1000" fill="hold"/>
                                            <p:tgtEl>
                                              <p:spTgt spid="17"/>
                                            </p:tgtEl>
                                            <p:attrNameLst>
                                              <p:attrName>ppt_y</p:attrName>
                                            </p:attrNameLst>
                                          </p:cBhvr>
                                          <p:tavLst>
                                            <p:tav tm="0">
                                              <p:val>
                                                <p:strVal val="0-#ppt_h/2"/>
                                              </p:val>
                                            </p:tav>
                                            <p:tav tm="100000">
                                              <p:val>
                                                <p:strVal val="#ppt_y"/>
                                              </p:val>
                                            </p:tav>
                                          </p:tavLst>
                                        </p:anim>
                                      </p:childTnLst>
                                    </p:cTn>
                                  </p:par>
                                  <p:par>
                                    <p:cTn id="57" presetID="2" presetClass="entr" presetSubtype="9" accel="10000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1000" fill="hold"/>
                                            <p:tgtEl>
                                              <p:spTgt spid="18"/>
                                            </p:tgtEl>
                                            <p:attrNameLst>
                                              <p:attrName>ppt_x</p:attrName>
                                            </p:attrNameLst>
                                          </p:cBhvr>
                                          <p:tavLst>
                                            <p:tav tm="0">
                                              <p:val>
                                                <p:strVal val="0-#ppt_w/2"/>
                                              </p:val>
                                            </p:tav>
                                            <p:tav tm="100000">
                                              <p:val>
                                                <p:strVal val="#ppt_x"/>
                                              </p:val>
                                            </p:tav>
                                          </p:tavLst>
                                        </p:anim>
                                        <p:anim calcmode="lin" valueType="num">
                                          <p:cBhvr additive="base">
                                            <p:cTn id="60" dur="1000" fill="hold"/>
                                            <p:tgtEl>
                                              <p:spTgt spid="18"/>
                                            </p:tgtEl>
                                            <p:attrNameLst>
                                              <p:attrName>ppt_y</p:attrName>
                                            </p:attrNameLst>
                                          </p:cBhvr>
                                          <p:tavLst>
                                            <p:tav tm="0">
                                              <p:val>
                                                <p:strVal val="0-#ppt_h/2"/>
                                              </p:val>
                                            </p:tav>
                                            <p:tav tm="100000">
                                              <p:val>
                                                <p:strVal val="#ppt_y"/>
                                              </p:val>
                                            </p:tav>
                                          </p:tavLst>
                                        </p:anim>
                                      </p:childTnLst>
                                    </p:cTn>
                                  </p:par>
                                  <p:par>
                                    <p:cTn id="61" presetID="2" presetClass="entr" presetSubtype="9"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fill="hold"/>
                                            <p:tgtEl>
                                              <p:spTgt spid="3"/>
                                            </p:tgtEl>
                                            <p:attrNameLst>
                                              <p:attrName>ppt_x</p:attrName>
                                            </p:attrNameLst>
                                          </p:cBhvr>
                                          <p:tavLst>
                                            <p:tav tm="0">
                                              <p:val>
                                                <p:strVal val="0-#ppt_w/2"/>
                                              </p:val>
                                            </p:tav>
                                            <p:tav tm="100000">
                                              <p:val>
                                                <p:strVal val="#ppt_x"/>
                                              </p:val>
                                            </p:tav>
                                          </p:tavLst>
                                        </p:anim>
                                        <p:anim calcmode="lin" valueType="num">
                                          <p:cBhvr additive="base">
                                            <p:cTn id="64" dur="500" fill="hold"/>
                                            <p:tgtEl>
                                              <p:spTgt spid="3"/>
                                            </p:tgtEl>
                                            <p:attrNameLst>
                                              <p:attrName>ppt_y</p:attrName>
                                            </p:attrNameLst>
                                          </p:cBhvr>
                                          <p:tavLst>
                                            <p:tav tm="0">
                                              <p:val>
                                                <p:strVal val="0-#ppt_h/2"/>
                                              </p:val>
                                            </p:tav>
                                            <p:tav tm="100000">
                                              <p:val>
                                                <p:strVal val="#ppt_y"/>
                                              </p:val>
                                            </p:tav>
                                          </p:tavLst>
                                        </p:anim>
                                      </p:childTnLst>
                                    </p:cTn>
                                  </p:par>
                                  <p:par>
                                    <p:cTn id="65" presetID="2" presetClass="entr" presetSubtype="9" fill="hold" nodeType="with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fill="hold"/>
                                            <p:tgtEl>
                                              <p:spTgt spid="5"/>
                                            </p:tgtEl>
                                            <p:attrNameLst>
                                              <p:attrName>ppt_x</p:attrName>
                                            </p:attrNameLst>
                                          </p:cBhvr>
                                          <p:tavLst>
                                            <p:tav tm="0">
                                              <p:val>
                                                <p:strVal val="0-#ppt_w/2"/>
                                              </p:val>
                                            </p:tav>
                                            <p:tav tm="100000">
                                              <p:val>
                                                <p:strVal val="#ppt_x"/>
                                              </p:val>
                                            </p:tav>
                                          </p:tavLst>
                                        </p:anim>
                                        <p:anim calcmode="lin" valueType="num">
                                          <p:cBhvr additive="base">
                                            <p:cTn id="68" dur="500" fill="hold"/>
                                            <p:tgtEl>
                                              <p:spTgt spid="5"/>
                                            </p:tgtEl>
                                            <p:attrNameLst>
                                              <p:attrName>ppt_y</p:attrName>
                                            </p:attrNameLst>
                                          </p:cBhvr>
                                          <p:tavLst>
                                            <p:tav tm="0">
                                              <p:val>
                                                <p:strVal val="0-#ppt_h/2"/>
                                              </p:val>
                                            </p:tav>
                                            <p:tav tm="100000">
                                              <p:val>
                                                <p:strVal val="#ppt_y"/>
                                              </p:val>
                                            </p:tav>
                                          </p:tavLst>
                                        </p:anim>
                                      </p:childTnLst>
                                    </p:cTn>
                                  </p:par>
                                  <p:par>
                                    <p:cTn id="69" presetID="2" presetClass="entr" presetSubtype="9" fill="hold" nodeType="with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0-#ppt_w/2"/>
                                              </p:val>
                                            </p:tav>
                                            <p:tav tm="100000">
                                              <p:val>
                                                <p:strVal val="#ppt_x"/>
                                              </p:val>
                                            </p:tav>
                                          </p:tavLst>
                                        </p:anim>
                                        <p:anim calcmode="lin" valueType="num">
                                          <p:cBhvr additive="base">
                                            <p:cTn id="72" dur="500" fill="hold"/>
                                            <p:tgtEl>
                                              <p:spTgt spid="6"/>
                                            </p:tgtEl>
                                            <p:attrNameLst>
                                              <p:attrName>ppt_y</p:attrName>
                                            </p:attrNameLst>
                                          </p:cBhvr>
                                          <p:tavLst>
                                            <p:tav tm="0">
                                              <p:val>
                                                <p:strVal val="0-#ppt_h/2"/>
                                              </p:val>
                                            </p:tav>
                                            <p:tav tm="100000">
                                              <p:val>
                                                <p:strVal val="#ppt_y"/>
                                              </p:val>
                                            </p:tav>
                                          </p:tavLst>
                                        </p:anim>
                                      </p:childTnLst>
                                    </p:cTn>
                                  </p:par>
                                  <p:par>
                                    <p:cTn id="73" presetID="2" presetClass="entr" presetSubtype="9" fill="hold" nodeType="with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additive="base">
                                            <p:cTn id="75" dur="500" fill="hold"/>
                                            <p:tgtEl>
                                              <p:spTgt spid="7"/>
                                            </p:tgtEl>
                                            <p:attrNameLst>
                                              <p:attrName>ppt_x</p:attrName>
                                            </p:attrNameLst>
                                          </p:cBhvr>
                                          <p:tavLst>
                                            <p:tav tm="0">
                                              <p:val>
                                                <p:strVal val="0-#ppt_w/2"/>
                                              </p:val>
                                            </p:tav>
                                            <p:tav tm="100000">
                                              <p:val>
                                                <p:strVal val="#ppt_x"/>
                                              </p:val>
                                            </p:tav>
                                          </p:tavLst>
                                        </p:anim>
                                        <p:anim calcmode="lin" valueType="num">
                                          <p:cBhvr additive="base">
                                            <p:cTn id="76" dur="500" fill="hold"/>
                                            <p:tgtEl>
                                              <p:spTgt spid="7"/>
                                            </p:tgtEl>
                                            <p:attrNameLst>
                                              <p:attrName>ppt_y</p:attrName>
                                            </p:attrNameLst>
                                          </p:cBhvr>
                                          <p:tavLst>
                                            <p:tav tm="0">
                                              <p:val>
                                                <p:strVal val="0-#ppt_h/2"/>
                                              </p:val>
                                            </p:tav>
                                            <p:tav tm="100000">
                                              <p:val>
                                                <p:strVal val="#ppt_y"/>
                                              </p:val>
                                            </p:tav>
                                          </p:tavLst>
                                        </p:anim>
                                      </p:childTnLst>
                                    </p:cTn>
                                  </p:par>
                                  <p:par>
                                    <p:cTn id="77" presetID="2" presetClass="entr" presetSubtype="9" fill="hold" nodeType="with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additive="base">
                                            <p:cTn id="79" dur="500" fill="hold"/>
                                            <p:tgtEl>
                                              <p:spTgt spid="8"/>
                                            </p:tgtEl>
                                            <p:attrNameLst>
                                              <p:attrName>ppt_x</p:attrName>
                                            </p:attrNameLst>
                                          </p:cBhvr>
                                          <p:tavLst>
                                            <p:tav tm="0">
                                              <p:val>
                                                <p:strVal val="0-#ppt_w/2"/>
                                              </p:val>
                                            </p:tav>
                                            <p:tav tm="100000">
                                              <p:val>
                                                <p:strVal val="#ppt_x"/>
                                              </p:val>
                                            </p:tav>
                                          </p:tavLst>
                                        </p:anim>
                                        <p:anim calcmode="lin" valueType="num">
                                          <p:cBhvr additive="base">
                                            <p:cTn id="80" dur="500" fill="hold"/>
                                            <p:tgtEl>
                                              <p:spTgt spid="8"/>
                                            </p:tgtEl>
                                            <p:attrNameLst>
                                              <p:attrName>ppt_y</p:attrName>
                                            </p:attrNameLst>
                                          </p:cBhvr>
                                          <p:tavLst>
                                            <p:tav tm="0">
                                              <p:val>
                                                <p:strVal val="0-#ppt_h/2"/>
                                              </p:val>
                                            </p:tav>
                                            <p:tav tm="100000">
                                              <p:val>
                                                <p:strVal val="#ppt_y"/>
                                              </p:val>
                                            </p:tav>
                                          </p:tavLst>
                                        </p:anim>
                                      </p:childTnLst>
                                    </p:cTn>
                                  </p:par>
                                  <p:par>
                                    <p:cTn id="81" presetID="2" presetClass="entr" presetSubtype="9" fill="hold" nodeType="withEffect">
                                      <p:stCondLst>
                                        <p:cond delay="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500" fill="hold"/>
                                            <p:tgtEl>
                                              <p:spTgt spid="9"/>
                                            </p:tgtEl>
                                            <p:attrNameLst>
                                              <p:attrName>ppt_x</p:attrName>
                                            </p:attrNameLst>
                                          </p:cBhvr>
                                          <p:tavLst>
                                            <p:tav tm="0">
                                              <p:val>
                                                <p:strVal val="0-#ppt_w/2"/>
                                              </p:val>
                                            </p:tav>
                                            <p:tav tm="100000">
                                              <p:val>
                                                <p:strVal val="#ppt_x"/>
                                              </p:val>
                                            </p:tav>
                                          </p:tavLst>
                                        </p:anim>
                                        <p:anim calcmode="lin" valueType="num">
                                          <p:cBhvr additive="base">
                                            <p:cTn id="8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50" grpId="0" animBg="1"/>
          <p:bldP spid="51" grpId="0"/>
          <p:bldP spid="52" grpId="0"/>
          <p:bldP spid="53" grpId="0"/>
          <p:bldP spid="54" grpId="0"/>
          <p:bldP spid="55" grpId="0"/>
          <p:bldP spid="56" grpId="0"/>
          <p:bldP spid="57" grpId="0"/>
          <p:bldP spid="58" grpId="0"/>
          <p:bldP spid="25" grpId="0" animBg="1"/>
          <p:bldP spid="3"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1" y="1502163"/>
            <a:ext cx="12192001" cy="5115947"/>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spcBef>
                <a:spcPct val="0"/>
              </a:spcBef>
            </a:pPr>
            <a:endParaRPr lang="zh-CN" altLang="en-US" sz="2000" smtClean="0">
              <a:solidFill>
                <a:srgbClr val="222B33"/>
              </a:solidFill>
              <a:latin typeface="微软雅黑" panose="020B0503020204020204" pitchFamily="34" charset="-122"/>
              <a:ea typeface="微软雅黑" panose="020B0503020204020204" pitchFamily="34" charset="-122"/>
            </a:endParaRPr>
          </a:p>
        </p:txBody>
      </p:sp>
      <p:sp>
        <p:nvSpPr>
          <p:cNvPr id="30" name="矩形 29"/>
          <p:cNvSpPr/>
          <p:nvPr/>
        </p:nvSpPr>
        <p:spPr>
          <a:xfrm>
            <a:off x="4802599" y="473461"/>
            <a:ext cx="2873846" cy="666849"/>
          </a:xfrm>
          <a:prstGeom prst="rect">
            <a:avLst/>
          </a:prstGeom>
        </p:spPr>
        <p:txBody>
          <a:bodyPr wrap="square">
            <a:spAutoFit/>
          </a:bodyPr>
          <a:lstStyle/>
          <a:p>
            <a:pPr algn="ctr">
              <a:lnSpc>
                <a:spcPct val="120000"/>
              </a:lnSpc>
              <a:spcBef>
                <a:spcPct val="0"/>
              </a:spcBef>
            </a:pPr>
            <a:endParaRPr lang="zh-CN" altLang="en-US" sz="3200" dirty="0">
              <a:solidFill>
                <a:srgbClr val="0270D1"/>
              </a:solidFill>
              <a:latin typeface="微软雅黑" panose="020B0503020204020204" pitchFamily="34" charset="-122"/>
              <a:ea typeface="微软雅黑" panose="020B0503020204020204" pitchFamily="34" charset="-122"/>
            </a:endParaRPr>
          </a:p>
        </p:txBody>
      </p:sp>
      <p:cxnSp>
        <p:nvCxnSpPr>
          <p:cNvPr id="76" name="直接连接符 75"/>
          <p:cNvCxnSpPr/>
          <p:nvPr/>
        </p:nvCxnSpPr>
        <p:spPr>
          <a:xfrm>
            <a:off x="3225038" y="555506"/>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8526930" y="555508"/>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584222" y="225778"/>
            <a:ext cx="5109091" cy="584776"/>
          </a:xfrm>
          <a:prstGeom prst="rect">
            <a:avLst/>
          </a:prstGeom>
          <a:noFill/>
        </p:spPr>
        <p:txBody>
          <a:bodyPr wrap="none" rtlCol="0">
            <a:spAutoFit/>
          </a:bodyPr>
          <a:lstStyle/>
          <a:p>
            <a:r>
              <a:rPr kumimoji="1" lang="zh-CN" altLang="en-US" sz="3200" dirty="0" smtClean="0">
                <a:solidFill>
                  <a:schemeClr val="accent1">
                    <a:lumMod val="75000"/>
                  </a:schemeClr>
                </a:solidFill>
                <a:latin typeface="微软雅黑"/>
                <a:ea typeface="微软雅黑"/>
                <a:cs typeface="微软雅黑"/>
              </a:rPr>
              <a:t>核磁共振图谱方差分析结果</a:t>
            </a:r>
            <a:endParaRPr kumimoji="1" lang="zh-CN" altLang="en-US" sz="3200" dirty="0">
              <a:solidFill>
                <a:schemeClr val="accent1">
                  <a:lumMod val="75000"/>
                </a:schemeClr>
              </a:solidFill>
              <a:latin typeface="微软雅黑"/>
              <a:ea typeface="微软雅黑"/>
              <a:cs typeface="微软雅黑"/>
            </a:endParaRPr>
          </a:p>
        </p:txBody>
      </p:sp>
      <p:pic>
        <p:nvPicPr>
          <p:cNvPr id="7" name="图片 6"/>
          <p:cNvPicPr>
            <a:picLocks noChangeAspect="1"/>
          </p:cNvPicPr>
          <p:nvPr/>
        </p:nvPicPr>
        <p:blipFill>
          <a:blip r:embed="rId4">
            <a:clrChange>
              <a:clrFrom>
                <a:srgbClr val="F2F2F2"/>
              </a:clrFrom>
              <a:clrTo>
                <a:srgbClr val="F2F2F2">
                  <a:alpha val="0"/>
                </a:srgbClr>
              </a:clrTo>
            </a:clrChange>
            <a:duotone>
              <a:prstClr val="black"/>
              <a:srgbClr val="F2F2F2">
                <a:tint val="45000"/>
                <a:satMod val="400000"/>
              </a:srgbClr>
            </a:duotone>
            <a:extLst>
              <a:ext uri="{BEBA8EAE-BF5A-486C-A8C5-ECC9F3942E4B}">
                <a14:imgProps xmlns:a14="http://schemas.microsoft.com/office/drawing/2010/main">
                  <a14:imgLayer r:embed="rId5">
                    <a14:imgEffect>
                      <a14:backgroundRemoval t="9375" b="89063" l="30964" r="69096">
                        <a14:foregroundMark x1="62952" y1="67188" x2="62952" y2="67188"/>
                        <a14:foregroundMark x1="57711" y1="64063" x2="57711" y2="64063"/>
                        <a14:foregroundMark x1="55060" y1="60938" x2="55060" y2="60938"/>
                        <a14:foregroundMark x1="53072" y1="60938" x2="53072" y2="60938"/>
                        <a14:foregroundMark x1="65843" y1="34375" x2="65843" y2="34375"/>
                        <a14:foregroundMark x1="45060" y1="37500" x2="45060" y2="37500"/>
                      </a14:backgroundRemoval>
                    </a14:imgEffect>
                    <a14:imgEffect>
                      <a14:colorTemperature colorTemp="11200"/>
                    </a14:imgEffect>
                    <a14:imgEffect>
                      <a14:saturation sat="400000"/>
                    </a14:imgEffect>
                  </a14:imgLayer>
                </a14:imgProps>
              </a:ext>
            </a:extLst>
          </a:blip>
          <a:stretch>
            <a:fillRect/>
          </a:stretch>
        </p:blipFill>
        <p:spPr>
          <a:xfrm>
            <a:off x="-2994379" y="4272843"/>
            <a:ext cx="12151433" cy="468489"/>
          </a:xfrm>
          <a:prstGeom prst="rect">
            <a:avLst/>
          </a:prstGeom>
        </p:spPr>
      </p:pic>
      <p:sp>
        <p:nvSpPr>
          <p:cNvPr id="5" name="矩形 4"/>
          <p:cNvSpPr/>
          <p:nvPr/>
        </p:nvSpPr>
        <p:spPr>
          <a:xfrm>
            <a:off x="254000" y="1784614"/>
            <a:ext cx="5856111" cy="2369880"/>
          </a:xfrm>
          <a:prstGeom prst="rect">
            <a:avLst/>
          </a:prstGeom>
        </p:spPr>
        <p:txBody>
          <a:bodyPr wrap="square">
            <a:spAutoFit/>
          </a:bodyPr>
          <a:lstStyle/>
          <a:p>
            <a:r>
              <a:rPr lang="zh-CN" altLang="en-US" sz="2800" dirty="0" smtClean="0"/>
              <a:t>    </a:t>
            </a:r>
            <a:r>
              <a:rPr lang="zh-CN" altLang="zh-CN" sz="2400" dirty="0" smtClean="0"/>
              <a:t>为检验</a:t>
            </a:r>
            <a:r>
              <a:rPr lang="zh-CN" altLang="zh-CN" sz="2400" dirty="0"/>
              <a:t>三年份的当归总体关于核磁共振谱的各个化学位移上的积分面积的均值是否在统计学中有明显的差异。采用方差分析检验。经过</a:t>
            </a:r>
            <a:r>
              <a:rPr lang="en-US" altLang="zh-CN" sz="2400" dirty="0"/>
              <a:t>Matlab2013a</a:t>
            </a:r>
            <a:r>
              <a:rPr lang="zh-CN" altLang="zh-CN" sz="2400" dirty="0"/>
              <a:t>编程计算，在显著水平</a:t>
            </a:r>
            <a:r>
              <a:rPr lang="en-US" altLang="zh-CN" sz="2400" dirty="0"/>
              <a:t>a=0.05</a:t>
            </a:r>
            <a:r>
              <a:rPr lang="zh-CN" altLang="zh-CN" sz="2400" dirty="0"/>
              <a:t>，</a:t>
            </a:r>
            <a:r>
              <a:rPr lang="en-US" altLang="zh-CN" sz="2400" dirty="0"/>
              <a:t>F</a:t>
            </a:r>
            <a:r>
              <a:rPr lang="zh-CN" altLang="zh-CN" sz="2400" dirty="0"/>
              <a:t>分部分位表中查得拒绝域为：</a:t>
            </a:r>
          </a:p>
        </p:txBody>
      </p:sp>
      <p:sp>
        <p:nvSpPr>
          <p:cNvPr id="32" name="矩形 31"/>
          <p:cNvSpPr/>
          <p:nvPr/>
        </p:nvSpPr>
        <p:spPr>
          <a:xfrm>
            <a:off x="307624" y="4843903"/>
            <a:ext cx="5856111" cy="1569660"/>
          </a:xfrm>
          <a:prstGeom prst="rect">
            <a:avLst/>
          </a:prstGeom>
        </p:spPr>
        <p:txBody>
          <a:bodyPr wrap="square">
            <a:spAutoFit/>
          </a:bodyPr>
          <a:lstStyle/>
          <a:p>
            <a:r>
              <a:rPr lang="zh-CN" altLang="en-US" sz="2400" dirty="0" smtClean="0"/>
              <a:t>    </a:t>
            </a:r>
            <a:r>
              <a:rPr lang="zh-CN" altLang="zh-CN" sz="2400" dirty="0" smtClean="0"/>
              <a:t>差异化学位移波段一共检验出了</a:t>
            </a:r>
            <a:r>
              <a:rPr lang="en-US" altLang="zh-CN" sz="2400" dirty="0" smtClean="0"/>
              <a:t>103</a:t>
            </a:r>
            <a:r>
              <a:rPr lang="zh-CN" altLang="zh-CN" sz="2400" dirty="0" smtClean="0"/>
              <a:t>个</a:t>
            </a:r>
            <a:r>
              <a:rPr lang="zh-CN" altLang="en-US" sz="2400" dirty="0" smtClean="0"/>
              <a:t>，</a:t>
            </a:r>
            <a:r>
              <a:rPr lang="zh-CN" altLang="zh-CN" sz="2400" dirty="0" smtClean="0"/>
              <a:t>解析</a:t>
            </a:r>
            <a:r>
              <a:rPr lang="zh-CN" altLang="zh-CN" sz="2400" dirty="0"/>
              <a:t>了可能的几个显著差异化合物 </a:t>
            </a:r>
            <a:r>
              <a:rPr lang="zh-CN" altLang="zh-CN" sz="2400" dirty="0" smtClean="0"/>
              <a:t>，</a:t>
            </a:r>
            <a:r>
              <a:rPr lang="zh-CN" altLang="en-US" sz="2400" dirty="0"/>
              <a:t>得</a:t>
            </a:r>
            <a:r>
              <a:rPr lang="zh-CN" altLang="en-US" sz="2400" dirty="0" smtClean="0"/>
              <a:t>到右边表格</a:t>
            </a:r>
            <a:r>
              <a:rPr lang="zh-CN" altLang="zh-CN" sz="2400" dirty="0" smtClean="0"/>
              <a:t>，保留这</a:t>
            </a:r>
            <a:r>
              <a:rPr lang="en-US" altLang="zh-CN" sz="2400" dirty="0" smtClean="0"/>
              <a:t>103</a:t>
            </a:r>
            <a:r>
              <a:rPr lang="zh-CN" altLang="zh-CN" sz="2400" dirty="0" smtClean="0"/>
              <a:t>个</a:t>
            </a:r>
            <a:r>
              <a:rPr lang="zh-CN" altLang="en-US" sz="2400" dirty="0" smtClean="0"/>
              <a:t>化学位移</a:t>
            </a:r>
            <a:r>
              <a:rPr lang="zh-CN" altLang="zh-CN" sz="2400" dirty="0" smtClean="0"/>
              <a:t>，重新构成一个</a:t>
            </a:r>
            <a:r>
              <a:rPr lang="en-US" altLang="zh-CN" sz="2400" dirty="0" smtClean="0"/>
              <a:t>27</a:t>
            </a:r>
            <a:r>
              <a:rPr lang="en-US" altLang="zh-CN" sz="2400" i="1" dirty="0" smtClean="0"/>
              <a:t>×</a:t>
            </a:r>
            <a:r>
              <a:rPr lang="en-US" altLang="zh-CN" sz="2400" dirty="0" smtClean="0"/>
              <a:t>103</a:t>
            </a:r>
            <a:r>
              <a:rPr lang="zh-CN" altLang="zh-CN" sz="2400" dirty="0" smtClean="0"/>
              <a:t>阶矩阵进行下面分析</a:t>
            </a:r>
            <a:r>
              <a:rPr lang="zh-CN" altLang="zh-CN" sz="2400" dirty="0"/>
              <a:t>。</a:t>
            </a:r>
          </a:p>
        </p:txBody>
      </p:sp>
      <p:pic>
        <p:nvPicPr>
          <p:cNvPr id="35" name="图片 34" descr="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36666" y="169334"/>
            <a:ext cx="2222423" cy="650034"/>
          </a:xfrm>
          <a:prstGeom prst="rect">
            <a:avLst/>
          </a:prstGeom>
        </p:spPr>
      </p:pic>
      <p:sp>
        <p:nvSpPr>
          <p:cNvPr id="37" name="Freeform 58"/>
          <p:cNvSpPr>
            <a:spLocks noEditPoints="1"/>
          </p:cNvSpPr>
          <p:nvPr/>
        </p:nvSpPr>
        <p:spPr bwMode="auto">
          <a:xfrm>
            <a:off x="1107353" y="268299"/>
            <a:ext cx="952869" cy="874701"/>
          </a:xfrm>
          <a:custGeom>
            <a:avLst/>
            <a:gdLst/>
            <a:ahLst/>
            <a:cxnLst>
              <a:cxn ang="0">
                <a:pos x="51" y="58"/>
              </a:cxn>
              <a:cxn ang="0">
                <a:pos x="7" y="58"/>
              </a:cxn>
              <a:cxn ang="0">
                <a:pos x="3" y="50"/>
              </a:cxn>
              <a:cxn ang="0">
                <a:pos x="22" y="20"/>
              </a:cxn>
              <a:cxn ang="0">
                <a:pos x="22" y="4"/>
              </a:cxn>
              <a:cxn ang="0">
                <a:pos x="19" y="4"/>
              </a:cxn>
              <a:cxn ang="0">
                <a:pos x="17" y="2"/>
              </a:cxn>
              <a:cxn ang="0">
                <a:pos x="19" y="0"/>
              </a:cxn>
              <a:cxn ang="0">
                <a:pos x="39" y="0"/>
              </a:cxn>
              <a:cxn ang="0">
                <a:pos x="41" y="2"/>
              </a:cxn>
              <a:cxn ang="0">
                <a:pos x="39" y="4"/>
              </a:cxn>
              <a:cxn ang="0">
                <a:pos x="36" y="4"/>
              </a:cxn>
              <a:cxn ang="0">
                <a:pos x="36" y="20"/>
              </a:cxn>
              <a:cxn ang="0">
                <a:pos x="55" y="50"/>
              </a:cxn>
              <a:cxn ang="0">
                <a:pos x="51" y="58"/>
              </a:cxn>
              <a:cxn ang="0">
                <a:pos x="16" y="38"/>
              </a:cxn>
              <a:cxn ang="0">
                <a:pos x="43" y="38"/>
              </a:cxn>
              <a:cxn ang="0">
                <a:pos x="32" y="22"/>
              </a:cxn>
              <a:cxn ang="0">
                <a:pos x="31" y="21"/>
              </a:cxn>
              <a:cxn ang="0">
                <a:pos x="31" y="20"/>
              </a:cxn>
              <a:cxn ang="0">
                <a:pos x="31" y="4"/>
              </a:cxn>
              <a:cxn ang="0">
                <a:pos x="27" y="4"/>
              </a:cxn>
              <a:cxn ang="0">
                <a:pos x="27" y="20"/>
              </a:cxn>
              <a:cxn ang="0">
                <a:pos x="27" y="21"/>
              </a:cxn>
              <a:cxn ang="0">
                <a:pos x="26" y="22"/>
              </a:cxn>
              <a:cxn ang="0">
                <a:pos x="16" y="38"/>
              </a:cxn>
            </a:cxnLst>
            <a:rect l="0" t="0" r="r" b="b"/>
            <a:pathLst>
              <a:path w="58" h="58">
                <a:moveTo>
                  <a:pt x="51" y="58"/>
                </a:moveTo>
                <a:cubicBezTo>
                  <a:pt x="7" y="58"/>
                  <a:pt x="7" y="58"/>
                  <a:pt x="7" y="58"/>
                </a:cubicBezTo>
                <a:cubicBezTo>
                  <a:pt x="2" y="58"/>
                  <a:pt x="0" y="54"/>
                  <a:pt x="3" y="50"/>
                </a:cubicBezTo>
                <a:cubicBezTo>
                  <a:pt x="22" y="20"/>
                  <a:pt x="22" y="20"/>
                  <a:pt x="22" y="20"/>
                </a:cubicBezTo>
                <a:cubicBezTo>
                  <a:pt x="22" y="4"/>
                  <a:pt x="22" y="4"/>
                  <a:pt x="22" y="4"/>
                </a:cubicBezTo>
                <a:cubicBezTo>
                  <a:pt x="19" y="4"/>
                  <a:pt x="19" y="4"/>
                  <a:pt x="19" y="4"/>
                </a:cubicBezTo>
                <a:cubicBezTo>
                  <a:pt x="18" y="4"/>
                  <a:pt x="17" y="3"/>
                  <a:pt x="17" y="2"/>
                </a:cubicBezTo>
                <a:cubicBezTo>
                  <a:pt x="17" y="1"/>
                  <a:pt x="18" y="0"/>
                  <a:pt x="19" y="0"/>
                </a:cubicBezTo>
                <a:cubicBezTo>
                  <a:pt x="39" y="0"/>
                  <a:pt x="39" y="0"/>
                  <a:pt x="39" y="0"/>
                </a:cubicBezTo>
                <a:cubicBezTo>
                  <a:pt x="40" y="0"/>
                  <a:pt x="41" y="1"/>
                  <a:pt x="41" y="2"/>
                </a:cubicBezTo>
                <a:cubicBezTo>
                  <a:pt x="41" y="3"/>
                  <a:pt x="40" y="4"/>
                  <a:pt x="39" y="4"/>
                </a:cubicBezTo>
                <a:cubicBezTo>
                  <a:pt x="36" y="4"/>
                  <a:pt x="36" y="4"/>
                  <a:pt x="36" y="4"/>
                </a:cubicBezTo>
                <a:cubicBezTo>
                  <a:pt x="36" y="20"/>
                  <a:pt x="36" y="20"/>
                  <a:pt x="36" y="20"/>
                </a:cubicBezTo>
                <a:cubicBezTo>
                  <a:pt x="55" y="50"/>
                  <a:pt x="55" y="50"/>
                  <a:pt x="55" y="50"/>
                </a:cubicBezTo>
                <a:cubicBezTo>
                  <a:pt x="58" y="54"/>
                  <a:pt x="56" y="58"/>
                  <a:pt x="51" y="58"/>
                </a:cubicBezTo>
                <a:close/>
                <a:moveTo>
                  <a:pt x="16" y="38"/>
                </a:moveTo>
                <a:cubicBezTo>
                  <a:pt x="43" y="38"/>
                  <a:pt x="43" y="38"/>
                  <a:pt x="43" y="38"/>
                </a:cubicBezTo>
                <a:cubicBezTo>
                  <a:pt x="32" y="22"/>
                  <a:pt x="32" y="22"/>
                  <a:pt x="32" y="22"/>
                </a:cubicBezTo>
                <a:cubicBezTo>
                  <a:pt x="31" y="21"/>
                  <a:pt x="31" y="21"/>
                  <a:pt x="31" y="21"/>
                </a:cubicBezTo>
                <a:cubicBezTo>
                  <a:pt x="31" y="20"/>
                  <a:pt x="31" y="20"/>
                  <a:pt x="31" y="20"/>
                </a:cubicBezTo>
                <a:cubicBezTo>
                  <a:pt x="31" y="4"/>
                  <a:pt x="31" y="4"/>
                  <a:pt x="31" y="4"/>
                </a:cubicBezTo>
                <a:cubicBezTo>
                  <a:pt x="27" y="4"/>
                  <a:pt x="27" y="4"/>
                  <a:pt x="27" y="4"/>
                </a:cubicBezTo>
                <a:cubicBezTo>
                  <a:pt x="27" y="20"/>
                  <a:pt x="27" y="20"/>
                  <a:pt x="27" y="20"/>
                </a:cubicBezTo>
                <a:cubicBezTo>
                  <a:pt x="27" y="21"/>
                  <a:pt x="27" y="21"/>
                  <a:pt x="27" y="21"/>
                </a:cubicBezTo>
                <a:cubicBezTo>
                  <a:pt x="26" y="22"/>
                  <a:pt x="26" y="22"/>
                  <a:pt x="26" y="22"/>
                </a:cubicBezTo>
                <a:lnTo>
                  <a:pt x="16" y="38"/>
                </a:lnTo>
                <a:close/>
              </a:path>
            </a:pathLst>
          </a:custGeom>
          <a:solidFill>
            <a:srgbClr val="0270D1"/>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矩形 39"/>
          <p:cNvSpPr/>
          <p:nvPr/>
        </p:nvSpPr>
        <p:spPr>
          <a:xfrm>
            <a:off x="6477001" y="1495778"/>
            <a:ext cx="5715000" cy="5079999"/>
          </a:xfrm>
          <a:prstGeom prst="rect">
            <a:avLst/>
          </a:prstGeom>
          <a:gradFill>
            <a:gsLst>
              <a:gs pos="0">
                <a:srgbClr val="0270D1">
                  <a:alpha val="85000"/>
                </a:srgbClr>
              </a:gs>
              <a:gs pos="94000">
                <a:srgbClr val="0270D1"/>
              </a:gs>
            </a:gsLst>
            <a:lin ang="5400000" scaled="1"/>
          </a:gra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3565659162"/>
              </p:ext>
            </p:extLst>
          </p:nvPr>
        </p:nvGraphicFramePr>
        <p:xfrm>
          <a:off x="6115452" y="1528213"/>
          <a:ext cx="6406445" cy="5329787"/>
        </p:xfrm>
        <a:graphic>
          <a:graphicData uri="http://schemas.openxmlformats.org/presentationml/2006/ole">
            <mc:AlternateContent xmlns:mc="http://schemas.openxmlformats.org/markup-compatibility/2006">
              <mc:Choice xmlns:v="urn:schemas-microsoft-com:vml" Requires="v">
                <p:oleObj spid="_x0000_s8286" name="文档" r:id="rId7" imgW="5918200" imgH="2336800" progId="Word.Document.12">
                  <p:embed/>
                </p:oleObj>
              </mc:Choice>
              <mc:Fallback>
                <p:oleObj name="文档" r:id="rId7" imgW="5918200" imgH="2336800" progId="Word.Document.12">
                  <p:embed/>
                  <p:pic>
                    <p:nvPicPr>
                      <p:cNvPr id="0" name=""/>
                      <p:cNvPicPr/>
                      <p:nvPr/>
                    </p:nvPicPr>
                    <p:blipFill>
                      <a:blip r:embed="rId8"/>
                      <a:stretch>
                        <a:fillRect/>
                      </a:stretch>
                    </p:blipFill>
                    <p:spPr>
                      <a:xfrm>
                        <a:off x="6115452" y="1528213"/>
                        <a:ext cx="6406445" cy="5329787"/>
                      </a:xfrm>
                      <a:prstGeom prst="rect">
                        <a:avLst/>
                      </a:prstGeom>
                    </p:spPr>
                  </p:pic>
                </p:oleObj>
              </mc:Fallback>
            </mc:AlternateContent>
          </a:graphicData>
        </a:graphic>
      </p:graphicFrame>
    </p:spTree>
    <p:extLst>
      <p:ext uri="{BB962C8B-B14F-4D97-AF65-F5344CB8AC3E}">
        <p14:creationId xmlns:p14="http://schemas.microsoft.com/office/powerpoint/2010/main" val="311042774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accel="100000" fill="hold" grpId="0" nodeType="withEffect" p14:presetBounceEnd="40000">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14:bounceEnd="40000">
                                          <p:cBhvr additive="base">
                                            <p:cTn id="7" dur="1000" fill="hold"/>
                                            <p:tgtEl>
                                              <p:spTgt spid="75"/>
                                            </p:tgtEl>
                                            <p:attrNameLst>
                                              <p:attrName>ppt_x</p:attrName>
                                            </p:attrNameLst>
                                          </p:cBhvr>
                                          <p:tavLst>
                                            <p:tav tm="0">
                                              <p:val>
                                                <p:strVal val="1+#ppt_w/2"/>
                                              </p:val>
                                            </p:tav>
                                            <p:tav tm="100000">
                                              <p:val>
                                                <p:strVal val="#ppt_x"/>
                                              </p:val>
                                            </p:tav>
                                          </p:tavLst>
                                        </p:anim>
                                        <p:anim calcmode="lin" valueType="num" p14:bounceEnd="40000">
                                          <p:cBhvr additive="base">
                                            <p:cTn id="8" dur="1000" fill="hold"/>
                                            <p:tgtEl>
                                              <p:spTgt spid="75"/>
                                            </p:tgtEl>
                                            <p:attrNameLst>
                                              <p:attrName>ppt_y</p:attrName>
                                            </p:attrNameLst>
                                          </p:cBhvr>
                                          <p:tavLst>
                                            <p:tav tm="0">
                                              <p:val>
                                                <p:strVal val="0-#ppt_h/2"/>
                                              </p:val>
                                            </p:tav>
                                            <p:tav tm="100000">
                                              <p:val>
                                                <p:strVal val="#ppt_y"/>
                                              </p:val>
                                            </p:tav>
                                          </p:tavLst>
                                        </p:anim>
                                      </p:childTnLst>
                                    </p:cTn>
                                  </p:par>
                                  <p:par>
                                    <p:cTn id="9" presetID="2" presetClass="entr" presetSubtype="3" accel="100000" fill="hold" grpId="0" nodeType="withEffect" nodePh="1" p14:presetBounceEnd="40000">
                                      <p:stCondLst>
                                        <p:cond delay="0"/>
                                      </p:stCondLst>
                                      <p:endCondLst>
                                        <p:cond evt="begin" delay="0">
                                          <p:tn val="9"/>
                                        </p:cond>
                                      </p:endCondLst>
                                      <p:childTnLst>
                                        <p:set>
                                          <p:cBhvr>
                                            <p:cTn id="10" dur="1" fill="hold">
                                              <p:stCondLst>
                                                <p:cond delay="0"/>
                                              </p:stCondLst>
                                            </p:cTn>
                                            <p:tgtEl>
                                              <p:spTgt spid="30"/>
                                            </p:tgtEl>
                                            <p:attrNameLst>
                                              <p:attrName>style.visibility</p:attrName>
                                            </p:attrNameLst>
                                          </p:cBhvr>
                                          <p:to>
                                            <p:strVal val="visible"/>
                                          </p:to>
                                        </p:set>
                                        <p:anim calcmode="lin" valueType="num" p14:bounceEnd="40000">
                                          <p:cBhvr additive="base">
                                            <p:cTn id="11" dur="1000" fill="hold"/>
                                            <p:tgtEl>
                                              <p:spTgt spid="30"/>
                                            </p:tgtEl>
                                            <p:attrNameLst>
                                              <p:attrName>ppt_x</p:attrName>
                                            </p:attrNameLst>
                                          </p:cBhvr>
                                          <p:tavLst>
                                            <p:tav tm="0">
                                              <p:val>
                                                <p:strVal val="1+#ppt_w/2"/>
                                              </p:val>
                                            </p:tav>
                                            <p:tav tm="100000">
                                              <p:val>
                                                <p:strVal val="#ppt_x"/>
                                              </p:val>
                                            </p:tav>
                                          </p:tavLst>
                                        </p:anim>
                                        <p:anim calcmode="lin" valueType="num" p14:bounceEnd="40000">
                                          <p:cBhvr additive="base">
                                            <p:cTn id="12" dur="10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accel="100000" fill="hold" nodeType="withEffect" p14:presetBounceEnd="40000">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14:bounceEnd="40000">
                                          <p:cBhvr additive="base">
                                            <p:cTn id="15" dur="1000" fill="hold"/>
                                            <p:tgtEl>
                                              <p:spTgt spid="76"/>
                                            </p:tgtEl>
                                            <p:attrNameLst>
                                              <p:attrName>ppt_x</p:attrName>
                                            </p:attrNameLst>
                                          </p:cBhvr>
                                          <p:tavLst>
                                            <p:tav tm="0">
                                              <p:val>
                                                <p:strVal val="1+#ppt_w/2"/>
                                              </p:val>
                                            </p:tav>
                                            <p:tav tm="100000">
                                              <p:val>
                                                <p:strVal val="#ppt_x"/>
                                              </p:val>
                                            </p:tav>
                                          </p:tavLst>
                                        </p:anim>
                                        <p:anim calcmode="lin" valueType="num" p14:bounceEnd="40000">
                                          <p:cBhvr additive="base">
                                            <p:cTn id="16" dur="1000" fill="hold"/>
                                            <p:tgtEl>
                                              <p:spTgt spid="76"/>
                                            </p:tgtEl>
                                            <p:attrNameLst>
                                              <p:attrName>ppt_y</p:attrName>
                                            </p:attrNameLst>
                                          </p:cBhvr>
                                          <p:tavLst>
                                            <p:tav tm="0">
                                              <p:val>
                                                <p:strVal val="0-#ppt_h/2"/>
                                              </p:val>
                                            </p:tav>
                                            <p:tav tm="100000">
                                              <p:val>
                                                <p:strVal val="#ppt_y"/>
                                              </p:val>
                                            </p:tav>
                                          </p:tavLst>
                                        </p:anim>
                                      </p:childTnLst>
                                    </p:cTn>
                                  </p:par>
                                  <p:par>
                                    <p:cTn id="17" presetID="2" presetClass="entr" presetSubtype="3" accel="100000" fill="hold" nodeType="withEffect" p14:presetBounceEnd="40000">
                                      <p:stCondLst>
                                        <p:cond delay="0"/>
                                      </p:stCondLst>
                                      <p:childTnLst>
                                        <p:set>
                                          <p:cBhvr>
                                            <p:cTn id="18" dur="1" fill="hold">
                                              <p:stCondLst>
                                                <p:cond delay="0"/>
                                              </p:stCondLst>
                                            </p:cTn>
                                            <p:tgtEl>
                                              <p:spTgt spid="77"/>
                                            </p:tgtEl>
                                            <p:attrNameLst>
                                              <p:attrName>style.visibility</p:attrName>
                                            </p:attrNameLst>
                                          </p:cBhvr>
                                          <p:to>
                                            <p:strVal val="visible"/>
                                          </p:to>
                                        </p:set>
                                        <p:anim calcmode="lin" valueType="num" p14:bounceEnd="40000">
                                          <p:cBhvr additive="base">
                                            <p:cTn id="19" dur="1000" fill="hold"/>
                                            <p:tgtEl>
                                              <p:spTgt spid="77"/>
                                            </p:tgtEl>
                                            <p:attrNameLst>
                                              <p:attrName>ppt_x</p:attrName>
                                            </p:attrNameLst>
                                          </p:cBhvr>
                                          <p:tavLst>
                                            <p:tav tm="0">
                                              <p:val>
                                                <p:strVal val="1+#ppt_w/2"/>
                                              </p:val>
                                            </p:tav>
                                            <p:tav tm="100000">
                                              <p:val>
                                                <p:strVal val="#ppt_x"/>
                                              </p:val>
                                            </p:tav>
                                          </p:tavLst>
                                        </p:anim>
                                        <p:anim calcmode="lin" valueType="num" p14:bounceEnd="40000">
                                          <p:cBhvr additive="base">
                                            <p:cTn id="20" dur="1000" fill="hold"/>
                                            <p:tgtEl>
                                              <p:spTgt spid="77"/>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1+#ppt_w/2"/>
                                              </p:val>
                                            </p:tav>
                                            <p:tav tm="100000">
                                              <p:val>
                                                <p:strVal val="#ppt_x"/>
                                              </p:val>
                                            </p:tav>
                                          </p:tavLst>
                                        </p:anim>
                                        <p:anim calcmode="lin" valueType="num">
                                          <p:cBhvr additive="base">
                                            <p:cTn id="24" dur="500" fill="hold"/>
                                            <p:tgtEl>
                                              <p:spTgt spid="37"/>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1+#ppt_w/2"/>
                                              </p:val>
                                            </p:tav>
                                            <p:tav tm="100000">
                                              <p:val>
                                                <p:strVal val="#ppt_x"/>
                                              </p:val>
                                            </p:tav>
                                          </p:tavLst>
                                        </p:anim>
                                        <p:anim calcmode="lin" valueType="num">
                                          <p:cBhvr additive="base">
                                            <p:cTn id="28" dur="500" fill="hold"/>
                                            <p:tgtEl>
                                              <p:spTgt spid="3"/>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1+#ppt_w/2"/>
                                              </p:val>
                                            </p:tav>
                                            <p:tav tm="100000">
                                              <p:val>
                                                <p:strVal val="#ppt_x"/>
                                              </p:val>
                                            </p:tav>
                                          </p:tavLst>
                                        </p:anim>
                                        <p:anim calcmode="lin" valueType="num">
                                          <p:cBhvr additive="base">
                                            <p:cTn id="32" dur="500" fill="hold"/>
                                            <p:tgtEl>
                                              <p:spTgt spid="5"/>
                                            </p:tgtEl>
                                            <p:attrNameLst>
                                              <p:attrName>ppt_y</p:attrName>
                                            </p:attrNameLst>
                                          </p:cBhvr>
                                          <p:tavLst>
                                            <p:tav tm="0">
                                              <p:val>
                                                <p:strVal val="0-#ppt_h/2"/>
                                              </p:val>
                                            </p:tav>
                                            <p:tav tm="100000">
                                              <p:val>
                                                <p:strVal val="#ppt_y"/>
                                              </p:val>
                                            </p:tav>
                                          </p:tavLst>
                                        </p:anim>
                                      </p:childTnLst>
                                    </p:cTn>
                                  </p:par>
                                  <p:par>
                                    <p:cTn id="33" presetID="2" presetClass="entr" presetSubtype="3"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1+#ppt_w/2"/>
                                              </p:val>
                                            </p:tav>
                                            <p:tav tm="100000">
                                              <p:val>
                                                <p:strVal val="#ppt_x"/>
                                              </p:val>
                                            </p:tav>
                                          </p:tavLst>
                                        </p:anim>
                                        <p:anim calcmode="lin" valueType="num">
                                          <p:cBhvr additive="base">
                                            <p:cTn id="36" dur="500" fill="hold"/>
                                            <p:tgtEl>
                                              <p:spTgt spid="7"/>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1+#ppt_w/2"/>
                                              </p:val>
                                            </p:tav>
                                            <p:tav tm="100000">
                                              <p:val>
                                                <p:strVal val="#ppt_x"/>
                                              </p:val>
                                            </p:tav>
                                          </p:tavLst>
                                        </p:anim>
                                        <p:anim calcmode="lin" valueType="num">
                                          <p:cBhvr additive="base">
                                            <p:cTn id="40" dur="500" fill="hold"/>
                                            <p:tgtEl>
                                              <p:spTgt spid="32"/>
                                            </p:tgtEl>
                                            <p:attrNameLst>
                                              <p:attrName>ppt_y</p:attrName>
                                            </p:attrNameLst>
                                          </p:cBhvr>
                                          <p:tavLst>
                                            <p:tav tm="0">
                                              <p:val>
                                                <p:strVal val="0-#ppt_h/2"/>
                                              </p:val>
                                            </p:tav>
                                            <p:tav tm="100000">
                                              <p:val>
                                                <p:strVal val="#ppt_y"/>
                                              </p:val>
                                            </p:tav>
                                          </p:tavLst>
                                        </p:anim>
                                      </p:childTnLst>
                                    </p:cTn>
                                  </p:par>
                                  <p:par>
                                    <p:cTn id="41" presetID="2" presetClass="entr" presetSubtype="3"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1+#ppt_w/2"/>
                                              </p:val>
                                            </p:tav>
                                            <p:tav tm="100000">
                                              <p:val>
                                                <p:strVal val="#ppt_x"/>
                                              </p:val>
                                            </p:tav>
                                          </p:tavLst>
                                        </p:anim>
                                        <p:anim calcmode="lin" valueType="num">
                                          <p:cBhvr additive="base">
                                            <p:cTn id="44" dur="500" fill="hold"/>
                                            <p:tgtEl>
                                              <p:spTgt spid="9"/>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1+#ppt_w/2"/>
                                              </p:val>
                                            </p:tav>
                                            <p:tav tm="100000">
                                              <p:val>
                                                <p:strVal val="#ppt_x"/>
                                              </p:val>
                                            </p:tav>
                                          </p:tavLst>
                                        </p:anim>
                                        <p:anim calcmode="lin" valueType="num">
                                          <p:cBhvr additive="base">
                                            <p:cTn id="48" dur="500" fill="hold"/>
                                            <p:tgtEl>
                                              <p:spTgt spid="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30" grpId="0"/>
          <p:bldP spid="3" grpId="0"/>
          <p:bldP spid="5" grpId="0"/>
          <p:bldP spid="32" grpId="0"/>
          <p:bldP spid="37" grpId="0" animBg="1"/>
          <p:bldP spid="40" grpId="0" animBg="1"/>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accel="10000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1000" fill="hold"/>
                                            <p:tgtEl>
                                              <p:spTgt spid="75"/>
                                            </p:tgtEl>
                                            <p:attrNameLst>
                                              <p:attrName>ppt_x</p:attrName>
                                            </p:attrNameLst>
                                          </p:cBhvr>
                                          <p:tavLst>
                                            <p:tav tm="0">
                                              <p:val>
                                                <p:strVal val="1+#ppt_w/2"/>
                                              </p:val>
                                            </p:tav>
                                            <p:tav tm="100000">
                                              <p:val>
                                                <p:strVal val="#ppt_x"/>
                                              </p:val>
                                            </p:tav>
                                          </p:tavLst>
                                        </p:anim>
                                        <p:anim calcmode="lin" valueType="num">
                                          <p:cBhvr additive="base">
                                            <p:cTn id="8" dur="1000" fill="hold"/>
                                            <p:tgtEl>
                                              <p:spTgt spid="75"/>
                                            </p:tgtEl>
                                            <p:attrNameLst>
                                              <p:attrName>ppt_y</p:attrName>
                                            </p:attrNameLst>
                                          </p:cBhvr>
                                          <p:tavLst>
                                            <p:tav tm="0">
                                              <p:val>
                                                <p:strVal val="0-#ppt_h/2"/>
                                              </p:val>
                                            </p:tav>
                                            <p:tav tm="100000">
                                              <p:val>
                                                <p:strVal val="#ppt_y"/>
                                              </p:val>
                                            </p:tav>
                                          </p:tavLst>
                                        </p:anim>
                                      </p:childTnLst>
                                    </p:cTn>
                                  </p:par>
                                  <p:par>
                                    <p:cTn id="9" presetID="2" presetClass="entr" presetSubtype="3" accel="100000" fill="hold" grpId="0" nodeType="withEffect" nodePh="1">
                                      <p:stCondLst>
                                        <p:cond delay="0"/>
                                      </p:stCondLst>
                                      <p:endCondLst>
                                        <p:cond evt="begin" delay="0">
                                          <p:tn val="9"/>
                                        </p:cond>
                                      </p:end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accel="100000" fill="hold"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1000" fill="hold"/>
                                            <p:tgtEl>
                                              <p:spTgt spid="76"/>
                                            </p:tgtEl>
                                            <p:attrNameLst>
                                              <p:attrName>ppt_x</p:attrName>
                                            </p:attrNameLst>
                                          </p:cBhvr>
                                          <p:tavLst>
                                            <p:tav tm="0">
                                              <p:val>
                                                <p:strVal val="1+#ppt_w/2"/>
                                              </p:val>
                                            </p:tav>
                                            <p:tav tm="100000">
                                              <p:val>
                                                <p:strVal val="#ppt_x"/>
                                              </p:val>
                                            </p:tav>
                                          </p:tavLst>
                                        </p:anim>
                                        <p:anim calcmode="lin" valueType="num">
                                          <p:cBhvr additive="base">
                                            <p:cTn id="16" dur="1000" fill="hold"/>
                                            <p:tgtEl>
                                              <p:spTgt spid="76"/>
                                            </p:tgtEl>
                                            <p:attrNameLst>
                                              <p:attrName>ppt_y</p:attrName>
                                            </p:attrNameLst>
                                          </p:cBhvr>
                                          <p:tavLst>
                                            <p:tav tm="0">
                                              <p:val>
                                                <p:strVal val="0-#ppt_h/2"/>
                                              </p:val>
                                            </p:tav>
                                            <p:tav tm="100000">
                                              <p:val>
                                                <p:strVal val="#ppt_y"/>
                                              </p:val>
                                            </p:tav>
                                          </p:tavLst>
                                        </p:anim>
                                      </p:childTnLst>
                                    </p:cTn>
                                  </p:par>
                                  <p:par>
                                    <p:cTn id="17" presetID="2" presetClass="entr" presetSubtype="3" accel="10000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anim calcmode="lin" valueType="num">
                                          <p:cBhvr additive="base">
                                            <p:cTn id="19" dur="1000" fill="hold"/>
                                            <p:tgtEl>
                                              <p:spTgt spid="77"/>
                                            </p:tgtEl>
                                            <p:attrNameLst>
                                              <p:attrName>ppt_x</p:attrName>
                                            </p:attrNameLst>
                                          </p:cBhvr>
                                          <p:tavLst>
                                            <p:tav tm="0">
                                              <p:val>
                                                <p:strVal val="1+#ppt_w/2"/>
                                              </p:val>
                                            </p:tav>
                                            <p:tav tm="100000">
                                              <p:val>
                                                <p:strVal val="#ppt_x"/>
                                              </p:val>
                                            </p:tav>
                                          </p:tavLst>
                                        </p:anim>
                                        <p:anim calcmode="lin" valueType="num">
                                          <p:cBhvr additive="base">
                                            <p:cTn id="20" dur="1000" fill="hold"/>
                                            <p:tgtEl>
                                              <p:spTgt spid="77"/>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1+#ppt_w/2"/>
                                              </p:val>
                                            </p:tav>
                                            <p:tav tm="100000">
                                              <p:val>
                                                <p:strVal val="#ppt_x"/>
                                              </p:val>
                                            </p:tav>
                                          </p:tavLst>
                                        </p:anim>
                                        <p:anim calcmode="lin" valueType="num">
                                          <p:cBhvr additive="base">
                                            <p:cTn id="24" dur="500" fill="hold"/>
                                            <p:tgtEl>
                                              <p:spTgt spid="37"/>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1+#ppt_w/2"/>
                                              </p:val>
                                            </p:tav>
                                            <p:tav tm="100000">
                                              <p:val>
                                                <p:strVal val="#ppt_x"/>
                                              </p:val>
                                            </p:tav>
                                          </p:tavLst>
                                        </p:anim>
                                        <p:anim calcmode="lin" valueType="num">
                                          <p:cBhvr additive="base">
                                            <p:cTn id="28" dur="500" fill="hold"/>
                                            <p:tgtEl>
                                              <p:spTgt spid="3"/>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1+#ppt_w/2"/>
                                              </p:val>
                                            </p:tav>
                                            <p:tav tm="100000">
                                              <p:val>
                                                <p:strVal val="#ppt_x"/>
                                              </p:val>
                                            </p:tav>
                                          </p:tavLst>
                                        </p:anim>
                                        <p:anim calcmode="lin" valueType="num">
                                          <p:cBhvr additive="base">
                                            <p:cTn id="32" dur="500" fill="hold"/>
                                            <p:tgtEl>
                                              <p:spTgt spid="5"/>
                                            </p:tgtEl>
                                            <p:attrNameLst>
                                              <p:attrName>ppt_y</p:attrName>
                                            </p:attrNameLst>
                                          </p:cBhvr>
                                          <p:tavLst>
                                            <p:tav tm="0">
                                              <p:val>
                                                <p:strVal val="0-#ppt_h/2"/>
                                              </p:val>
                                            </p:tav>
                                            <p:tav tm="100000">
                                              <p:val>
                                                <p:strVal val="#ppt_y"/>
                                              </p:val>
                                            </p:tav>
                                          </p:tavLst>
                                        </p:anim>
                                      </p:childTnLst>
                                    </p:cTn>
                                  </p:par>
                                  <p:par>
                                    <p:cTn id="33" presetID="2" presetClass="entr" presetSubtype="3"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1+#ppt_w/2"/>
                                              </p:val>
                                            </p:tav>
                                            <p:tav tm="100000">
                                              <p:val>
                                                <p:strVal val="#ppt_x"/>
                                              </p:val>
                                            </p:tav>
                                          </p:tavLst>
                                        </p:anim>
                                        <p:anim calcmode="lin" valueType="num">
                                          <p:cBhvr additive="base">
                                            <p:cTn id="36" dur="500" fill="hold"/>
                                            <p:tgtEl>
                                              <p:spTgt spid="7"/>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1+#ppt_w/2"/>
                                              </p:val>
                                            </p:tav>
                                            <p:tav tm="100000">
                                              <p:val>
                                                <p:strVal val="#ppt_x"/>
                                              </p:val>
                                            </p:tav>
                                          </p:tavLst>
                                        </p:anim>
                                        <p:anim calcmode="lin" valueType="num">
                                          <p:cBhvr additive="base">
                                            <p:cTn id="40" dur="500" fill="hold"/>
                                            <p:tgtEl>
                                              <p:spTgt spid="32"/>
                                            </p:tgtEl>
                                            <p:attrNameLst>
                                              <p:attrName>ppt_y</p:attrName>
                                            </p:attrNameLst>
                                          </p:cBhvr>
                                          <p:tavLst>
                                            <p:tav tm="0">
                                              <p:val>
                                                <p:strVal val="0-#ppt_h/2"/>
                                              </p:val>
                                            </p:tav>
                                            <p:tav tm="100000">
                                              <p:val>
                                                <p:strVal val="#ppt_y"/>
                                              </p:val>
                                            </p:tav>
                                          </p:tavLst>
                                        </p:anim>
                                      </p:childTnLst>
                                    </p:cTn>
                                  </p:par>
                                  <p:par>
                                    <p:cTn id="41" presetID="2" presetClass="entr" presetSubtype="3"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1+#ppt_w/2"/>
                                              </p:val>
                                            </p:tav>
                                            <p:tav tm="100000">
                                              <p:val>
                                                <p:strVal val="#ppt_x"/>
                                              </p:val>
                                            </p:tav>
                                          </p:tavLst>
                                        </p:anim>
                                        <p:anim calcmode="lin" valueType="num">
                                          <p:cBhvr additive="base">
                                            <p:cTn id="44" dur="500" fill="hold"/>
                                            <p:tgtEl>
                                              <p:spTgt spid="9"/>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1+#ppt_w/2"/>
                                              </p:val>
                                            </p:tav>
                                            <p:tav tm="100000">
                                              <p:val>
                                                <p:strVal val="#ppt_x"/>
                                              </p:val>
                                            </p:tav>
                                          </p:tavLst>
                                        </p:anim>
                                        <p:anim calcmode="lin" valueType="num">
                                          <p:cBhvr additive="base">
                                            <p:cTn id="48" dur="500" fill="hold"/>
                                            <p:tgtEl>
                                              <p:spTgt spid="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30" grpId="0"/>
          <p:bldP spid="3" grpId="0"/>
          <p:bldP spid="5" grpId="0"/>
          <p:bldP spid="32" grpId="0"/>
          <p:bldP spid="37" grpId="0" animBg="1"/>
          <p:bldP spid="40"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1" y="1502163"/>
            <a:ext cx="12192001" cy="5115947"/>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spcBef>
                <a:spcPct val="0"/>
              </a:spcBef>
            </a:pPr>
            <a:endParaRPr lang="zh-CN" altLang="en-US" sz="2000" smtClean="0">
              <a:solidFill>
                <a:srgbClr val="222B33"/>
              </a:solidFill>
              <a:latin typeface="微软雅黑" panose="020B0503020204020204" pitchFamily="34" charset="-122"/>
              <a:ea typeface="微软雅黑" panose="020B0503020204020204" pitchFamily="34" charset="-122"/>
            </a:endParaRPr>
          </a:p>
        </p:txBody>
      </p:sp>
      <p:sp>
        <p:nvSpPr>
          <p:cNvPr id="30" name="矩形 29"/>
          <p:cNvSpPr/>
          <p:nvPr/>
        </p:nvSpPr>
        <p:spPr>
          <a:xfrm>
            <a:off x="4802599" y="473461"/>
            <a:ext cx="2873846" cy="666849"/>
          </a:xfrm>
          <a:prstGeom prst="rect">
            <a:avLst/>
          </a:prstGeom>
        </p:spPr>
        <p:txBody>
          <a:bodyPr wrap="square">
            <a:spAutoFit/>
          </a:bodyPr>
          <a:lstStyle/>
          <a:p>
            <a:pPr algn="ctr">
              <a:lnSpc>
                <a:spcPct val="120000"/>
              </a:lnSpc>
              <a:spcBef>
                <a:spcPct val="0"/>
              </a:spcBef>
            </a:pPr>
            <a:endParaRPr lang="zh-CN" altLang="en-US" sz="3200" dirty="0">
              <a:solidFill>
                <a:srgbClr val="0270D1"/>
              </a:solidFill>
              <a:latin typeface="微软雅黑" panose="020B0503020204020204" pitchFamily="34" charset="-122"/>
              <a:ea typeface="微软雅黑" panose="020B0503020204020204" pitchFamily="34" charset="-122"/>
            </a:endParaRPr>
          </a:p>
        </p:txBody>
      </p:sp>
      <p:cxnSp>
        <p:nvCxnSpPr>
          <p:cNvPr id="76" name="直接连接符 75"/>
          <p:cNvCxnSpPr/>
          <p:nvPr/>
        </p:nvCxnSpPr>
        <p:spPr>
          <a:xfrm>
            <a:off x="3225038" y="555506"/>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8611597" y="555508"/>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584222" y="225778"/>
            <a:ext cx="5109091" cy="584776"/>
          </a:xfrm>
          <a:prstGeom prst="rect">
            <a:avLst/>
          </a:prstGeom>
          <a:noFill/>
        </p:spPr>
        <p:txBody>
          <a:bodyPr wrap="none" rtlCol="0">
            <a:spAutoFit/>
          </a:bodyPr>
          <a:lstStyle/>
          <a:p>
            <a:r>
              <a:rPr kumimoji="1" lang="en-US" altLang="en-US" sz="3200" dirty="0" smtClean="0">
                <a:solidFill>
                  <a:schemeClr val="accent1">
                    <a:lumMod val="75000"/>
                  </a:schemeClr>
                </a:solidFill>
                <a:latin typeface="微软雅黑"/>
                <a:ea typeface="微软雅黑"/>
                <a:cs typeface="微软雅黑"/>
              </a:rPr>
              <a:t>气质联用</a:t>
            </a:r>
            <a:r>
              <a:rPr kumimoji="1" lang="zh-CN" altLang="en-US" sz="3200" dirty="0" smtClean="0">
                <a:solidFill>
                  <a:schemeClr val="accent1">
                    <a:lumMod val="75000"/>
                  </a:schemeClr>
                </a:solidFill>
                <a:latin typeface="微软雅黑"/>
                <a:ea typeface="微软雅黑"/>
                <a:cs typeface="微软雅黑"/>
              </a:rPr>
              <a:t>图谱方差分析结果</a:t>
            </a:r>
            <a:endParaRPr kumimoji="1" lang="zh-CN" altLang="en-US" sz="3200" dirty="0">
              <a:solidFill>
                <a:schemeClr val="accent1">
                  <a:lumMod val="75000"/>
                </a:schemeClr>
              </a:solidFill>
              <a:latin typeface="微软雅黑"/>
              <a:ea typeface="微软雅黑"/>
              <a:cs typeface="微软雅黑"/>
            </a:endParaRPr>
          </a:p>
        </p:txBody>
      </p:sp>
      <p:pic>
        <p:nvPicPr>
          <p:cNvPr id="7" name="图片 6"/>
          <p:cNvPicPr>
            <a:picLocks noChangeAspect="1"/>
          </p:cNvPicPr>
          <p:nvPr/>
        </p:nvPicPr>
        <p:blipFill>
          <a:blip r:embed="rId4">
            <a:clrChange>
              <a:clrFrom>
                <a:srgbClr val="F2F2F2"/>
              </a:clrFrom>
              <a:clrTo>
                <a:srgbClr val="F2F2F2">
                  <a:alpha val="0"/>
                </a:srgbClr>
              </a:clrTo>
            </a:clrChange>
            <a:duotone>
              <a:prstClr val="black"/>
              <a:srgbClr val="F2F2F2">
                <a:tint val="45000"/>
                <a:satMod val="400000"/>
              </a:srgbClr>
            </a:duotone>
            <a:extLst>
              <a:ext uri="{BEBA8EAE-BF5A-486C-A8C5-ECC9F3942E4B}">
                <a14:imgProps xmlns:a14="http://schemas.microsoft.com/office/drawing/2010/main">
                  <a14:imgLayer r:embed="rId5">
                    <a14:imgEffect>
                      <a14:backgroundRemoval t="9375" b="89063" l="30964" r="69096">
                        <a14:foregroundMark x1="62952" y1="67188" x2="62952" y2="67188"/>
                        <a14:foregroundMark x1="57711" y1="64063" x2="57711" y2="64063"/>
                        <a14:foregroundMark x1="55060" y1="60938" x2="55060" y2="60938"/>
                        <a14:foregroundMark x1="53072" y1="60938" x2="53072" y2="60938"/>
                        <a14:foregroundMark x1="65843" y1="34375" x2="65843" y2="34375"/>
                        <a14:foregroundMark x1="45060" y1="37500" x2="45060" y2="37500"/>
                      </a14:backgroundRemoval>
                    </a14:imgEffect>
                    <a14:imgEffect>
                      <a14:colorTemperature colorTemp="11200"/>
                    </a14:imgEffect>
                    <a14:imgEffect>
                      <a14:saturation sat="400000"/>
                    </a14:imgEffect>
                  </a14:imgLayer>
                </a14:imgProps>
              </a:ext>
            </a:extLst>
          </a:blip>
          <a:stretch>
            <a:fillRect/>
          </a:stretch>
        </p:blipFill>
        <p:spPr>
          <a:xfrm>
            <a:off x="-2909713" y="4089399"/>
            <a:ext cx="12151433" cy="468489"/>
          </a:xfrm>
          <a:prstGeom prst="rect">
            <a:avLst/>
          </a:prstGeom>
        </p:spPr>
      </p:pic>
      <p:sp>
        <p:nvSpPr>
          <p:cNvPr id="5" name="矩形 4"/>
          <p:cNvSpPr/>
          <p:nvPr/>
        </p:nvSpPr>
        <p:spPr>
          <a:xfrm>
            <a:off x="254000" y="1784614"/>
            <a:ext cx="5856111" cy="2369880"/>
          </a:xfrm>
          <a:prstGeom prst="rect">
            <a:avLst/>
          </a:prstGeom>
        </p:spPr>
        <p:txBody>
          <a:bodyPr wrap="square">
            <a:spAutoFit/>
          </a:bodyPr>
          <a:lstStyle/>
          <a:p>
            <a:r>
              <a:rPr lang="zh-CN" altLang="en-US" sz="2800" dirty="0" smtClean="0"/>
              <a:t>   </a:t>
            </a:r>
            <a:r>
              <a:rPr lang="zh-CN" altLang="zh-CN" sz="2400" dirty="0" smtClean="0"/>
              <a:t>为检验</a:t>
            </a:r>
            <a:r>
              <a:rPr lang="zh-CN" altLang="zh-CN" sz="2400" dirty="0"/>
              <a:t>三年份</a:t>
            </a:r>
            <a:r>
              <a:rPr lang="zh-CN" altLang="zh-CN" sz="2400" dirty="0" smtClean="0"/>
              <a:t>的当归总体关于</a:t>
            </a:r>
            <a:r>
              <a:rPr lang="zh-CN" altLang="en-US" sz="2400" dirty="0" smtClean="0"/>
              <a:t>气质联用色谱</a:t>
            </a:r>
            <a:r>
              <a:rPr lang="zh-CN" altLang="zh-CN" sz="2400" dirty="0" smtClean="0"/>
              <a:t>的各个</a:t>
            </a:r>
            <a:r>
              <a:rPr lang="zh-CN" altLang="en-US" sz="2400" dirty="0" smtClean="0"/>
              <a:t>保留时间</a:t>
            </a:r>
            <a:r>
              <a:rPr lang="zh-CN" altLang="zh-CN" sz="2400" dirty="0" smtClean="0"/>
              <a:t>上的</a:t>
            </a:r>
            <a:r>
              <a:rPr lang="zh-CN" altLang="en-US" sz="2400" dirty="0" smtClean="0"/>
              <a:t>强度</a:t>
            </a:r>
            <a:r>
              <a:rPr lang="zh-CN" altLang="zh-CN" sz="2400" dirty="0" smtClean="0"/>
              <a:t>的均值</a:t>
            </a:r>
            <a:r>
              <a:rPr lang="zh-CN" altLang="zh-CN" sz="2400" dirty="0"/>
              <a:t>是否在统计学中有明显的差异。采用方差分析检验。经过</a:t>
            </a:r>
            <a:r>
              <a:rPr lang="en-US" altLang="zh-CN" sz="2400" dirty="0"/>
              <a:t>Matlab2013a</a:t>
            </a:r>
            <a:r>
              <a:rPr lang="zh-CN" altLang="zh-CN" sz="2400" dirty="0"/>
              <a:t>编程计算，在显著水平</a:t>
            </a:r>
            <a:r>
              <a:rPr lang="en-US" altLang="zh-CN" sz="2400" dirty="0"/>
              <a:t>a=0.05</a:t>
            </a:r>
            <a:r>
              <a:rPr lang="zh-CN" altLang="zh-CN" sz="2400" dirty="0"/>
              <a:t>，</a:t>
            </a:r>
            <a:r>
              <a:rPr lang="en-US" altLang="zh-CN" sz="2400" dirty="0"/>
              <a:t>F</a:t>
            </a:r>
            <a:r>
              <a:rPr lang="zh-CN" altLang="zh-CN" sz="2400" dirty="0"/>
              <a:t>分部分位表中查得拒绝域为：</a:t>
            </a:r>
          </a:p>
        </p:txBody>
      </p:sp>
      <p:sp>
        <p:nvSpPr>
          <p:cNvPr id="32" name="矩形 31"/>
          <p:cNvSpPr/>
          <p:nvPr/>
        </p:nvSpPr>
        <p:spPr>
          <a:xfrm>
            <a:off x="282221" y="4488120"/>
            <a:ext cx="5729112" cy="2369880"/>
          </a:xfrm>
          <a:prstGeom prst="rect">
            <a:avLst/>
          </a:prstGeom>
        </p:spPr>
        <p:txBody>
          <a:bodyPr wrap="square">
            <a:spAutoFit/>
          </a:bodyPr>
          <a:lstStyle/>
          <a:p>
            <a:r>
              <a:rPr lang="zh-CN" altLang="en-US" sz="2800" dirty="0" smtClean="0"/>
              <a:t>   </a:t>
            </a:r>
            <a:r>
              <a:rPr lang="zh-CN" altLang="en-US" sz="2400" dirty="0" smtClean="0"/>
              <a:t>得到右边表格（显示重要化合物的方差分析结果），</a:t>
            </a:r>
            <a:r>
              <a:rPr lang="zh-CN" altLang="zh-CN" sz="2400" dirty="0"/>
              <a:t>经过方差分析验证后在三个年份</a:t>
            </a:r>
            <a:r>
              <a:rPr lang="zh-CN" altLang="zh-CN" sz="2400" dirty="0" smtClean="0"/>
              <a:t>的当归总体中</a:t>
            </a:r>
            <a:r>
              <a:rPr lang="zh-CN" altLang="en-US" sz="2400" dirty="0" smtClean="0"/>
              <a:t>在</a:t>
            </a:r>
            <a:r>
              <a:rPr lang="en-US" altLang="zh-CN" sz="2400" dirty="0" smtClean="0"/>
              <a:t>4812</a:t>
            </a:r>
            <a:r>
              <a:rPr lang="zh-CN" altLang="zh-CN" sz="2400" dirty="0" smtClean="0"/>
              <a:t>个化学离子保留时间</a:t>
            </a:r>
            <a:r>
              <a:rPr lang="zh-CN" altLang="zh-CN" sz="2400" dirty="0"/>
              <a:t>存在差异</a:t>
            </a:r>
            <a:r>
              <a:rPr lang="zh-CN" altLang="zh-CN" sz="2400" dirty="0" smtClean="0"/>
              <a:t>，</a:t>
            </a:r>
            <a:r>
              <a:rPr lang="zh-CN" altLang="zh-CN" sz="2400" dirty="0"/>
              <a:t>总体构成一个</a:t>
            </a:r>
            <a:r>
              <a:rPr lang="en-US" altLang="zh-CN" sz="2400" dirty="0"/>
              <a:t>27×4812</a:t>
            </a:r>
            <a:r>
              <a:rPr lang="zh-CN" altLang="zh-CN" sz="2400" dirty="0"/>
              <a:t>阶的数据矩阵。</a:t>
            </a:r>
          </a:p>
          <a:p>
            <a:endParaRPr lang="zh-CN" altLang="zh-CN" sz="2400" dirty="0"/>
          </a:p>
        </p:txBody>
      </p:sp>
      <p:pic>
        <p:nvPicPr>
          <p:cNvPr id="35" name="图片 34" descr="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36666" y="169334"/>
            <a:ext cx="2222423" cy="650034"/>
          </a:xfrm>
          <a:prstGeom prst="rect">
            <a:avLst/>
          </a:prstGeom>
        </p:spPr>
      </p:pic>
      <p:sp>
        <p:nvSpPr>
          <p:cNvPr id="37" name="Freeform 58"/>
          <p:cNvSpPr>
            <a:spLocks noEditPoints="1"/>
          </p:cNvSpPr>
          <p:nvPr/>
        </p:nvSpPr>
        <p:spPr bwMode="auto">
          <a:xfrm>
            <a:off x="1107353" y="268299"/>
            <a:ext cx="952869" cy="874701"/>
          </a:xfrm>
          <a:custGeom>
            <a:avLst/>
            <a:gdLst/>
            <a:ahLst/>
            <a:cxnLst>
              <a:cxn ang="0">
                <a:pos x="51" y="58"/>
              </a:cxn>
              <a:cxn ang="0">
                <a:pos x="7" y="58"/>
              </a:cxn>
              <a:cxn ang="0">
                <a:pos x="3" y="50"/>
              </a:cxn>
              <a:cxn ang="0">
                <a:pos x="22" y="20"/>
              </a:cxn>
              <a:cxn ang="0">
                <a:pos x="22" y="4"/>
              </a:cxn>
              <a:cxn ang="0">
                <a:pos x="19" y="4"/>
              </a:cxn>
              <a:cxn ang="0">
                <a:pos x="17" y="2"/>
              </a:cxn>
              <a:cxn ang="0">
                <a:pos x="19" y="0"/>
              </a:cxn>
              <a:cxn ang="0">
                <a:pos x="39" y="0"/>
              </a:cxn>
              <a:cxn ang="0">
                <a:pos x="41" y="2"/>
              </a:cxn>
              <a:cxn ang="0">
                <a:pos x="39" y="4"/>
              </a:cxn>
              <a:cxn ang="0">
                <a:pos x="36" y="4"/>
              </a:cxn>
              <a:cxn ang="0">
                <a:pos x="36" y="20"/>
              </a:cxn>
              <a:cxn ang="0">
                <a:pos x="55" y="50"/>
              </a:cxn>
              <a:cxn ang="0">
                <a:pos x="51" y="58"/>
              </a:cxn>
              <a:cxn ang="0">
                <a:pos x="16" y="38"/>
              </a:cxn>
              <a:cxn ang="0">
                <a:pos x="43" y="38"/>
              </a:cxn>
              <a:cxn ang="0">
                <a:pos x="32" y="22"/>
              </a:cxn>
              <a:cxn ang="0">
                <a:pos x="31" y="21"/>
              </a:cxn>
              <a:cxn ang="0">
                <a:pos x="31" y="20"/>
              </a:cxn>
              <a:cxn ang="0">
                <a:pos x="31" y="4"/>
              </a:cxn>
              <a:cxn ang="0">
                <a:pos x="27" y="4"/>
              </a:cxn>
              <a:cxn ang="0">
                <a:pos x="27" y="20"/>
              </a:cxn>
              <a:cxn ang="0">
                <a:pos x="27" y="21"/>
              </a:cxn>
              <a:cxn ang="0">
                <a:pos x="26" y="22"/>
              </a:cxn>
              <a:cxn ang="0">
                <a:pos x="16" y="38"/>
              </a:cxn>
            </a:cxnLst>
            <a:rect l="0" t="0" r="r" b="b"/>
            <a:pathLst>
              <a:path w="58" h="58">
                <a:moveTo>
                  <a:pt x="51" y="58"/>
                </a:moveTo>
                <a:cubicBezTo>
                  <a:pt x="7" y="58"/>
                  <a:pt x="7" y="58"/>
                  <a:pt x="7" y="58"/>
                </a:cubicBezTo>
                <a:cubicBezTo>
                  <a:pt x="2" y="58"/>
                  <a:pt x="0" y="54"/>
                  <a:pt x="3" y="50"/>
                </a:cubicBezTo>
                <a:cubicBezTo>
                  <a:pt x="22" y="20"/>
                  <a:pt x="22" y="20"/>
                  <a:pt x="22" y="20"/>
                </a:cubicBezTo>
                <a:cubicBezTo>
                  <a:pt x="22" y="4"/>
                  <a:pt x="22" y="4"/>
                  <a:pt x="22" y="4"/>
                </a:cubicBezTo>
                <a:cubicBezTo>
                  <a:pt x="19" y="4"/>
                  <a:pt x="19" y="4"/>
                  <a:pt x="19" y="4"/>
                </a:cubicBezTo>
                <a:cubicBezTo>
                  <a:pt x="18" y="4"/>
                  <a:pt x="17" y="3"/>
                  <a:pt x="17" y="2"/>
                </a:cubicBezTo>
                <a:cubicBezTo>
                  <a:pt x="17" y="1"/>
                  <a:pt x="18" y="0"/>
                  <a:pt x="19" y="0"/>
                </a:cubicBezTo>
                <a:cubicBezTo>
                  <a:pt x="39" y="0"/>
                  <a:pt x="39" y="0"/>
                  <a:pt x="39" y="0"/>
                </a:cubicBezTo>
                <a:cubicBezTo>
                  <a:pt x="40" y="0"/>
                  <a:pt x="41" y="1"/>
                  <a:pt x="41" y="2"/>
                </a:cubicBezTo>
                <a:cubicBezTo>
                  <a:pt x="41" y="3"/>
                  <a:pt x="40" y="4"/>
                  <a:pt x="39" y="4"/>
                </a:cubicBezTo>
                <a:cubicBezTo>
                  <a:pt x="36" y="4"/>
                  <a:pt x="36" y="4"/>
                  <a:pt x="36" y="4"/>
                </a:cubicBezTo>
                <a:cubicBezTo>
                  <a:pt x="36" y="20"/>
                  <a:pt x="36" y="20"/>
                  <a:pt x="36" y="20"/>
                </a:cubicBezTo>
                <a:cubicBezTo>
                  <a:pt x="55" y="50"/>
                  <a:pt x="55" y="50"/>
                  <a:pt x="55" y="50"/>
                </a:cubicBezTo>
                <a:cubicBezTo>
                  <a:pt x="58" y="54"/>
                  <a:pt x="56" y="58"/>
                  <a:pt x="51" y="58"/>
                </a:cubicBezTo>
                <a:close/>
                <a:moveTo>
                  <a:pt x="16" y="38"/>
                </a:moveTo>
                <a:cubicBezTo>
                  <a:pt x="43" y="38"/>
                  <a:pt x="43" y="38"/>
                  <a:pt x="43" y="38"/>
                </a:cubicBezTo>
                <a:cubicBezTo>
                  <a:pt x="32" y="22"/>
                  <a:pt x="32" y="22"/>
                  <a:pt x="32" y="22"/>
                </a:cubicBezTo>
                <a:cubicBezTo>
                  <a:pt x="31" y="21"/>
                  <a:pt x="31" y="21"/>
                  <a:pt x="31" y="21"/>
                </a:cubicBezTo>
                <a:cubicBezTo>
                  <a:pt x="31" y="20"/>
                  <a:pt x="31" y="20"/>
                  <a:pt x="31" y="20"/>
                </a:cubicBezTo>
                <a:cubicBezTo>
                  <a:pt x="31" y="4"/>
                  <a:pt x="31" y="4"/>
                  <a:pt x="31" y="4"/>
                </a:cubicBezTo>
                <a:cubicBezTo>
                  <a:pt x="27" y="4"/>
                  <a:pt x="27" y="4"/>
                  <a:pt x="27" y="4"/>
                </a:cubicBezTo>
                <a:cubicBezTo>
                  <a:pt x="27" y="20"/>
                  <a:pt x="27" y="20"/>
                  <a:pt x="27" y="20"/>
                </a:cubicBezTo>
                <a:cubicBezTo>
                  <a:pt x="27" y="21"/>
                  <a:pt x="27" y="21"/>
                  <a:pt x="27" y="21"/>
                </a:cubicBezTo>
                <a:cubicBezTo>
                  <a:pt x="26" y="22"/>
                  <a:pt x="26" y="22"/>
                  <a:pt x="26" y="22"/>
                </a:cubicBezTo>
                <a:lnTo>
                  <a:pt x="16" y="38"/>
                </a:lnTo>
                <a:close/>
              </a:path>
            </a:pathLst>
          </a:custGeom>
          <a:solidFill>
            <a:srgbClr val="0270D1"/>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矩形 39"/>
          <p:cNvSpPr/>
          <p:nvPr/>
        </p:nvSpPr>
        <p:spPr>
          <a:xfrm>
            <a:off x="6477001" y="1495778"/>
            <a:ext cx="5715000" cy="5079999"/>
          </a:xfrm>
          <a:prstGeom prst="rect">
            <a:avLst/>
          </a:prstGeom>
          <a:gradFill>
            <a:gsLst>
              <a:gs pos="0">
                <a:srgbClr val="0270D1">
                  <a:alpha val="85000"/>
                </a:srgbClr>
              </a:gs>
              <a:gs pos="94000">
                <a:srgbClr val="0270D1"/>
              </a:gs>
            </a:gsLst>
            <a:lin ang="5400000" scaled="1"/>
          </a:gra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828150250"/>
              </p:ext>
            </p:extLst>
          </p:nvPr>
        </p:nvGraphicFramePr>
        <p:xfrm>
          <a:off x="6298462" y="1596484"/>
          <a:ext cx="6101644" cy="5033784"/>
        </p:xfrm>
        <a:graphic>
          <a:graphicData uri="http://schemas.openxmlformats.org/presentationml/2006/ole">
            <mc:AlternateContent xmlns:mc="http://schemas.openxmlformats.org/markup-compatibility/2006">
              <mc:Choice xmlns:v="urn:schemas-microsoft-com:vml" Requires="v">
                <p:oleObj spid="_x0000_s11356" name="文档" r:id="rId7" imgW="5918200" imgH="3517900" progId="Word.Document.12">
                  <p:embed/>
                </p:oleObj>
              </mc:Choice>
              <mc:Fallback>
                <p:oleObj name="文档" r:id="rId7" imgW="5918200" imgH="3517900" progId="Word.Document.12">
                  <p:embed/>
                  <p:pic>
                    <p:nvPicPr>
                      <p:cNvPr id="0" name=""/>
                      <p:cNvPicPr/>
                      <p:nvPr/>
                    </p:nvPicPr>
                    <p:blipFill>
                      <a:blip r:embed="rId8"/>
                      <a:stretch>
                        <a:fillRect/>
                      </a:stretch>
                    </p:blipFill>
                    <p:spPr>
                      <a:xfrm>
                        <a:off x="6298462" y="1596484"/>
                        <a:ext cx="6101644" cy="5033784"/>
                      </a:xfrm>
                      <a:prstGeom prst="rect">
                        <a:avLst/>
                      </a:prstGeom>
                    </p:spPr>
                  </p:pic>
                </p:oleObj>
              </mc:Fallback>
            </mc:AlternateContent>
          </a:graphicData>
        </a:graphic>
      </p:graphicFrame>
    </p:spTree>
    <p:extLst>
      <p:ext uri="{BB962C8B-B14F-4D97-AF65-F5344CB8AC3E}">
        <p14:creationId xmlns:p14="http://schemas.microsoft.com/office/powerpoint/2010/main" val="135814646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accel="100000" fill="hold" grpId="0" nodeType="withEffect" p14:presetBounceEnd="40000">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14:bounceEnd="40000">
                                          <p:cBhvr additive="base">
                                            <p:cTn id="7" dur="1000" fill="hold"/>
                                            <p:tgtEl>
                                              <p:spTgt spid="75"/>
                                            </p:tgtEl>
                                            <p:attrNameLst>
                                              <p:attrName>ppt_x</p:attrName>
                                            </p:attrNameLst>
                                          </p:cBhvr>
                                          <p:tavLst>
                                            <p:tav tm="0">
                                              <p:val>
                                                <p:strVal val="1+#ppt_w/2"/>
                                              </p:val>
                                            </p:tav>
                                            <p:tav tm="100000">
                                              <p:val>
                                                <p:strVal val="#ppt_x"/>
                                              </p:val>
                                            </p:tav>
                                          </p:tavLst>
                                        </p:anim>
                                        <p:anim calcmode="lin" valueType="num" p14:bounceEnd="40000">
                                          <p:cBhvr additive="base">
                                            <p:cTn id="8" dur="1000" fill="hold"/>
                                            <p:tgtEl>
                                              <p:spTgt spid="75"/>
                                            </p:tgtEl>
                                            <p:attrNameLst>
                                              <p:attrName>ppt_y</p:attrName>
                                            </p:attrNameLst>
                                          </p:cBhvr>
                                          <p:tavLst>
                                            <p:tav tm="0">
                                              <p:val>
                                                <p:strVal val="0-#ppt_h/2"/>
                                              </p:val>
                                            </p:tav>
                                            <p:tav tm="100000">
                                              <p:val>
                                                <p:strVal val="#ppt_y"/>
                                              </p:val>
                                            </p:tav>
                                          </p:tavLst>
                                        </p:anim>
                                      </p:childTnLst>
                                    </p:cTn>
                                  </p:par>
                                  <p:par>
                                    <p:cTn id="9" presetID="2" presetClass="entr" presetSubtype="3" accel="100000" fill="hold" grpId="0" nodeType="withEffect" nodePh="1" p14:presetBounceEnd="40000">
                                      <p:stCondLst>
                                        <p:cond delay="0"/>
                                      </p:stCondLst>
                                      <p:endCondLst>
                                        <p:cond evt="begin" delay="0">
                                          <p:tn val="9"/>
                                        </p:cond>
                                      </p:endCondLst>
                                      <p:childTnLst>
                                        <p:set>
                                          <p:cBhvr>
                                            <p:cTn id="10" dur="1" fill="hold">
                                              <p:stCondLst>
                                                <p:cond delay="0"/>
                                              </p:stCondLst>
                                            </p:cTn>
                                            <p:tgtEl>
                                              <p:spTgt spid="30"/>
                                            </p:tgtEl>
                                            <p:attrNameLst>
                                              <p:attrName>style.visibility</p:attrName>
                                            </p:attrNameLst>
                                          </p:cBhvr>
                                          <p:to>
                                            <p:strVal val="visible"/>
                                          </p:to>
                                        </p:set>
                                        <p:anim calcmode="lin" valueType="num" p14:bounceEnd="40000">
                                          <p:cBhvr additive="base">
                                            <p:cTn id="11" dur="1000" fill="hold"/>
                                            <p:tgtEl>
                                              <p:spTgt spid="30"/>
                                            </p:tgtEl>
                                            <p:attrNameLst>
                                              <p:attrName>ppt_x</p:attrName>
                                            </p:attrNameLst>
                                          </p:cBhvr>
                                          <p:tavLst>
                                            <p:tav tm="0">
                                              <p:val>
                                                <p:strVal val="1+#ppt_w/2"/>
                                              </p:val>
                                            </p:tav>
                                            <p:tav tm="100000">
                                              <p:val>
                                                <p:strVal val="#ppt_x"/>
                                              </p:val>
                                            </p:tav>
                                          </p:tavLst>
                                        </p:anim>
                                        <p:anim calcmode="lin" valueType="num" p14:bounceEnd="40000">
                                          <p:cBhvr additive="base">
                                            <p:cTn id="12" dur="10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accel="100000" fill="hold" nodeType="withEffect" p14:presetBounceEnd="40000">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14:bounceEnd="40000">
                                          <p:cBhvr additive="base">
                                            <p:cTn id="15" dur="1000" fill="hold"/>
                                            <p:tgtEl>
                                              <p:spTgt spid="76"/>
                                            </p:tgtEl>
                                            <p:attrNameLst>
                                              <p:attrName>ppt_x</p:attrName>
                                            </p:attrNameLst>
                                          </p:cBhvr>
                                          <p:tavLst>
                                            <p:tav tm="0">
                                              <p:val>
                                                <p:strVal val="1+#ppt_w/2"/>
                                              </p:val>
                                            </p:tav>
                                            <p:tav tm="100000">
                                              <p:val>
                                                <p:strVal val="#ppt_x"/>
                                              </p:val>
                                            </p:tav>
                                          </p:tavLst>
                                        </p:anim>
                                        <p:anim calcmode="lin" valueType="num" p14:bounceEnd="40000">
                                          <p:cBhvr additive="base">
                                            <p:cTn id="16" dur="1000" fill="hold"/>
                                            <p:tgtEl>
                                              <p:spTgt spid="76"/>
                                            </p:tgtEl>
                                            <p:attrNameLst>
                                              <p:attrName>ppt_y</p:attrName>
                                            </p:attrNameLst>
                                          </p:cBhvr>
                                          <p:tavLst>
                                            <p:tav tm="0">
                                              <p:val>
                                                <p:strVal val="0-#ppt_h/2"/>
                                              </p:val>
                                            </p:tav>
                                            <p:tav tm="100000">
                                              <p:val>
                                                <p:strVal val="#ppt_y"/>
                                              </p:val>
                                            </p:tav>
                                          </p:tavLst>
                                        </p:anim>
                                      </p:childTnLst>
                                    </p:cTn>
                                  </p:par>
                                  <p:par>
                                    <p:cTn id="17" presetID="2" presetClass="entr" presetSubtype="3" accel="100000" fill="hold" nodeType="withEffect" p14:presetBounceEnd="40000">
                                      <p:stCondLst>
                                        <p:cond delay="0"/>
                                      </p:stCondLst>
                                      <p:childTnLst>
                                        <p:set>
                                          <p:cBhvr>
                                            <p:cTn id="18" dur="1" fill="hold">
                                              <p:stCondLst>
                                                <p:cond delay="0"/>
                                              </p:stCondLst>
                                            </p:cTn>
                                            <p:tgtEl>
                                              <p:spTgt spid="77"/>
                                            </p:tgtEl>
                                            <p:attrNameLst>
                                              <p:attrName>style.visibility</p:attrName>
                                            </p:attrNameLst>
                                          </p:cBhvr>
                                          <p:to>
                                            <p:strVal val="visible"/>
                                          </p:to>
                                        </p:set>
                                        <p:anim calcmode="lin" valueType="num" p14:bounceEnd="40000">
                                          <p:cBhvr additive="base">
                                            <p:cTn id="19" dur="1000" fill="hold"/>
                                            <p:tgtEl>
                                              <p:spTgt spid="77"/>
                                            </p:tgtEl>
                                            <p:attrNameLst>
                                              <p:attrName>ppt_x</p:attrName>
                                            </p:attrNameLst>
                                          </p:cBhvr>
                                          <p:tavLst>
                                            <p:tav tm="0">
                                              <p:val>
                                                <p:strVal val="1+#ppt_w/2"/>
                                              </p:val>
                                            </p:tav>
                                            <p:tav tm="100000">
                                              <p:val>
                                                <p:strVal val="#ppt_x"/>
                                              </p:val>
                                            </p:tav>
                                          </p:tavLst>
                                        </p:anim>
                                        <p:anim calcmode="lin" valueType="num" p14:bounceEnd="40000">
                                          <p:cBhvr additive="base">
                                            <p:cTn id="20" dur="1000" fill="hold"/>
                                            <p:tgtEl>
                                              <p:spTgt spid="77"/>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1+#ppt_w/2"/>
                                              </p:val>
                                            </p:tav>
                                            <p:tav tm="100000">
                                              <p:val>
                                                <p:strVal val="#ppt_x"/>
                                              </p:val>
                                            </p:tav>
                                          </p:tavLst>
                                        </p:anim>
                                        <p:anim calcmode="lin" valueType="num">
                                          <p:cBhvr additive="base">
                                            <p:cTn id="28" dur="500" fill="hold"/>
                                            <p:tgtEl>
                                              <p:spTgt spid="37"/>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1+#ppt_w/2"/>
                                              </p:val>
                                            </p:tav>
                                            <p:tav tm="100000">
                                              <p:val>
                                                <p:strVal val="#ppt_x"/>
                                              </p:val>
                                            </p:tav>
                                          </p:tavLst>
                                        </p:anim>
                                        <p:anim calcmode="lin" valueType="num">
                                          <p:cBhvr additive="base">
                                            <p:cTn id="32" dur="500" fill="hold"/>
                                            <p:tgtEl>
                                              <p:spTgt spid="5"/>
                                            </p:tgtEl>
                                            <p:attrNameLst>
                                              <p:attrName>ppt_y</p:attrName>
                                            </p:attrNameLst>
                                          </p:cBhvr>
                                          <p:tavLst>
                                            <p:tav tm="0">
                                              <p:val>
                                                <p:strVal val="0-#ppt_h/2"/>
                                              </p:val>
                                            </p:tav>
                                            <p:tav tm="100000">
                                              <p:val>
                                                <p:strVal val="#ppt_y"/>
                                              </p:val>
                                            </p:tav>
                                          </p:tavLst>
                                        </p:anim>
                                      </p:childTnLst>
                                    </p:cTn>
                                  </p:par>
                                  <p:par>
                                    <p:cTn id="33" presetID="2" presetClass="entr" presetSubtype="3"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1+#ppt_w/2"/>
                                              </p:val>
                                            </p:tav>
                                            <p:tav tm="100000">
                                              <p:val>
                                                <p:strVal val="#ppt_x"/>
                                              </p:val>
                                            </p:tav>
                                          </p:tavLst>
                                        </p:anim>
                                        <p:anim calcmode="lin" valueType="num">
                                          <p:cBhvr additive="base">
                                            <p:cTn id="36" dur="500" fill="hold"/>
                                            <p:tgtEl>
                                              <p:spTgt spid="7"/>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1+#ppt_w/2"/>
                                              </p:val>
                                            </p:tav>
                                            <p:tav tm="100000">
                                              <p:val>
                                                <p:strVal val="#ppt_x"/>
                                              </p:val>
                                            </p:tav>
                                          </p:tavLst>
                                        </p:anim>
                                        <p:anim calcmode="lin" valueType="num">
                                          <p:cBhvr additive="base">
                                            <p:cTn id="40" dur="500" fill="hold"/>
                                            <p:tgtEl>
                                              <p:spTgt spid="32"/>
                                            </p:tgtEl>
                                            <p:attrNameLst>
                                              <p:attrName>ppt_y</p:attrName>
                                            </p:attrNameLst>
                                          </p:cBhvr>
                                          <p:tavLst>
                                            <p:tav tm="0">
                                              <p:val>
                                                <p:strVal val="0-#ppt_h/2"/>
                                              </p:val>
                                            </p:tav>
                                            <p:tav tm="100000">
                                              <p:val>
                                                <p:strVal val="#ppt_y"/>
                                              </p:val>
                                            </p:tav>
                                          </p:tavLst>
                                        </p:anim>
                                      </p:childTnLst>
                                    </p:cTn>
                                  </p:par>
                                  <p:par>
                                    <p:cTn id="41" presetID="2" presetClass="entr" presetSubtype="3"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1+#ppt_w/2"/>
                                              </p:val>
                                            </p:tav>
                                            <p:tav tm="100000">
                                              <p:val>
                                                <p:strVal val="#ppt_x"/>
                                              </p:val>
                                            </p:tav>
                                          </p:tavLst>
                                        </p:anim>
                                        <p:anim calcmode="lin" valueType="num">
                                          <p:cBhvr additive="base">
                                            <p:cTn id="44" dur="500" fill="hold"/>
                                            <p:tgtEl>
                                              <p:spTgt spid="2"/>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1+#ppt_w/2"/>
                                              </p:val>
                                            </p:tav>
                                            <p:tav tm="100000">
                                              <p:val>
                                                <p:strVal val="#ppt_x"/>
                                              </p:val>
                                            </p:tav>
                                          </p:tavLst>
                                        </p:anim>
                                        <p:anim calcmode="lin" valueType="num">
                                          <p:cBhvr additive="base">
                                            <p:cTn id="48" dur="500" fill="hold"/>
                                            <p:tgtEl>
                                              <p:spTgt spid="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30" grpId="0"/>
          <p:bldP spid="3" grpId="0"/>
          <p:bldP spid="5" grpId="0"/>
          <p:bldP spid="32" grpId="0"/>
          <p:bldP spid="37" grpId="0" animBg="1"/>
          <p:bldP spid="40" grpId="0" animBg="1"/>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accel="10000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1000" fill="hold"/>
                                            <p:tgtEl>
                                              <p:spTgt spid="75"/>
                                            </p:tgtEl>
                                            <p:attrNameLst>
                                              <p:attrName>ppt_x</p:attrName>
                                            </p:attrNameLst>
                                          </p:cBhvr>
                                          <p:tavLst>
                                            <p:tav tm="0">
                                              <p:val>
                                                <p:strVal val="1+#ppt_w/2"/>
                                              </p:val>
                                            </p:tav>
                                            <p:tav tm="100000">
                                              <p:val>
                                                <p:strVal val="#ppt_x"/>
                                              </p:val>
                                            </p:tav>
                                          </p:tavLst>
                                        </p:anim>
                                        <p:anim calcmode="lin" valueType="num">
                                          <p:cBhvr additive="base">
                                            <p:cTn id="8" dur="1000" fill="hold"/>
                                            <p:tgtEl>
                                              <p:spTgt spid="75"/>
                                            </p:tgtEl>
                                            <p:attrNameLst>
                                              <p:attrName>ppt_y</p:attrName>
                                            </p:attrNameLst>
                                          </p:cBhvr>
                                          <p:tavLst>
                                            <p:tav tm="0">
                                              <p:val>
                                                <p:strVal val="0-#ppt_h/2"/>
                                              </p:val>
                                            </p:tav>
                                            <p:tav tm="100000">
                                              <p:val>
                                                <p:strVal val="#ppt_y"/>
                                              </p:val>
                                            </p:tav>
                                          </p:tavLst>
                                        </p:anim>
                                      </p:childTnLst>
                                    </p:cTn>
                                  </p:par>
                                  <p:par>
                                    <p:cTn id="9" presetID="2" presetClass="entr" presetSubtype="3" accel="100000" fill="hold" grpId="0" nodeType="withEffect" nodePh="1">
                                      <p:stCondLst>
                                        <p:cond delay="0"/>
                                      </p:stCondLst>
                                      <p:endCondLst>
                                        <p:cond evt="begin" delay="0">
                                          <p:tn val="9"/>
                                        </p:cond>
                                      </p:end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accel="100000" fill="hold"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1000" fill="hold"/>
                                            <p:tgtEl>
                                              <p:spTgt spid="76"/>
                                            </p:tgtEl>
                                            <p:attrNameLst>
                                              <p:attrName>ppt_x</p:attrName>
                                            </p:attrNameLst>
                                          </p:cBhvr>
                                          <p:tavLst>
                                            <p:tav tm="0">
                                              <p:val>
                                                <p:strVal val="1+#ppt_w/2"/>
                                              </p:val>
                                            </p:tav>
                                            <p:tav tm="100000">
                                              <p:val>
                                                <p:strVal val="#ppt_x"/>
                                              </p:val>
                                            </p:tav>
                                          </p:tavLst>
                                        </p:anim>
                                        <p:anim calcmode="lin" valueType="num">
                                          <p:cBhvr additive="base">
                                            <p:cTn id="16" dur="1000" fill="hold"/>
                                            <p:tgtEl>
                                              <p:spTgt spid="76"/>
                                            </p:tgtEl>
                                            <p:attrNameLst>
                                              <p:attrName>ppt_y</p:attrName>
                                            </p:attrNameLst>
                                          </p:cBhvr>
                                          <p:tavLst>
                                            <p:tav tm="0">
                                              <p:val>
                                                <p:strVal val="0-#ppt_h/2"/>
                                              </p:val>
                                            </p:tav>
                                            <p:tav tm="100000">
                                              <p:val>
                                                <p:strVal val="#ppt_y"/>
                                              </p:val>
                                            </p:tav>
                                          </p:tavLst>
                                        </p:anim>
                                      </p:childTnLst>
                                    </p:cTn>
                                  </p:par>
                                  <p:par>
                                    <p:cTn id="17" presetID="2" presetClass="entr" presetSubtype="3" accel="10000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anim calcmode="lin" valueType="num">
                                          <p:cBhvr additive="base">
                                            <p:cTn id="19" dur="1000" fill="hold"/>
                                            <p:tgtEl>
                                              <p:spTgt spid="77"/>
                                            </p:tgtEl>
                                            <p:attrNameLst>
                                              <p:attrName>ppt_x</p:attrName>
                                            </p:attrNameLst>
                                          </p:cBhvr>
                                          <p:tavLst>
                                            <p:tav tm="0">
                                              <p:val>
                                                <p:strVal val="1+#ppt_w/2"/>
                                              </p:val>
                                            </p:tav>
                                            <p:tav tm="100000">
                                              <p:val>
                                                <p:strVal val="#ppt_x"/>
                                              </p:val>
                                            </p:tav>
                                          </p:tavLst>
                                        </p:anim>
                                        <p:anim calcmode="lin" valueType="num">
                                          <p:cBhvr additive="base">
                                            <p:cTn id="20" dur="1000" fill="hold"/>
                                            <p:tgtEl>
                                              <p:spTgt spid="77"/>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1+#ppt_w/2"/>
                                              </p:val>
                                            </p:tav>
                                            <p:tav tm="100000">
                                              <p:val>
                                                <p:strVal val="#ppt_x"/>
                                              </p:val>
                                            </p:tav>
                                          </p:tavLst>
                                        </p:anim>
                                        <p:anim calcmode="lin" valueType="num">
                                          <p:cBhvr additive="base">
                                            <p:cTn id="28" dur="500" fill="hold"/>
                                            <p:tgtEl>
                                              <p:spTgt spid="37"/>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1+#ppt_w/2"/>
                                              </p:val>
                                            </p:tav>
                                            <p:tav tm="100000">
                                              <p:val>
                                                <p:strVal val="#ppt_x"/>
                                              </p:val>
                                            </p:tav>
                                          </p:tavLst>
                                        </p:anim>
                                        <p:anim calcmode="lin" valueType="num">
                                          <p:cBhvr additive="base">
                                            <p:cTn id="32" dur="500" fill="hold"/>
                                            <p:tgtEl>
                                              <p:spTgt spid="5"/>
                                            </p:tgtEl>
                                            <p:attrNameLst>
                                              <p:attrName>ppt_y</p:attrName>
                                            </p:attrNameLst>
                                          </p:cBhvr>
                                          <p:tavLst>
                                            <p:tav tm="0">
                                              <p:val>
                                                <p:strVal val="0-#ppt_h/2"/>
                                              </p:val>
                                            </p:tav>
                                            <p:tav tm="100000">
                                              <p:val>
                                                <p:strVal val="#ppt_y"/>
                                              </p:val>
                                            </p:tav>
                                          </p:tavLst>
                                        </p:anim>
                                      </p:childTnLst>
                                    </p:cTn>
                                  </p:par>
                                  <p:par>
                                    <p:cTn id="33" presetID="2" presetClass="entr" presetSubtype="3"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1+#ppt_w/2"/>
                                              </p:val>
                                            </p:tav>
                                            <p:tav tm="100000">
                                              <p:val>
                                                <p:strVal val="#ppt_x"/>
                                              </p:val>
                                            </p:tav>
                                          </p:tavLst>
                                        </p:anim>
                                        <p:anim calcmode="lin" valueType="num">
                                          <p:cBhvr additive="base">
                                            <p:cTn id="36" dur="500" fill="hold"/>
                                            <p:tgtEl>
                                              <p:spTgt spid="7"/>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1+#ppt_w/2"/>
                                              </p:val>
                                            </p:tav>
                                            <p:tav tm="100000">
                                              <p:val>
                                                <p:strVal val="#ppt_x"/>
                                              </p:val>
                                            </p:tav>
                                          </p:tavLst>
                                        </p:anim>
                                        <p:anim calcmode="lin" valueType="num">
                                          <p:cBhvr additive="base">
                                            <p:cTn id="40" dur="500" fill="hold"/>
                                            <p:tgtEl>
                                              <p:spTgt spid="32"/>
                                            </p:tgtEl>
                                            <p:attrNameLst>
                                              <p:attrName>ppt_y</p:attrName>
                                            </p:attrNameLst>
                                          </p:cBhvr>
                                          <p:tavLst>
                                            <p:tav tm="0">
                                              <p:val>
                                                <p:strVal val="0-#ppt_h/2"/>
                                              </p:val>
                                            </p:tav>
                                            <p:tav tm="100000">
                                              <p:val>
                                                <p:strVal val="#ppt_y"/>
                                              </p:val>
                                            </p:tav>
                                          </p:tavLst>
                                        </p:anim>
                                      </p:childTnLst>
                                    </p:cTn>
                                  </p:par>
                                  <p:par>
                                    <p:cTn id="41" presetID="2" presetClass="entr" presetSubtype="3"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1+#ppt_w/2"/>
                                              </p:val>
                                            </p:tav>
                                            <p:tav tm="100000">
                                              <p:val>
                                                <p:strVal val="#ppt_x"/>
                                              </p:val>
                                            </p:tav>
                                          </p:tavLst>
                                        </p:anim>
                                        <p:anim calcmode="lin" valueType="num">
                                          <p:cBhvr additive="base">
                                            <p:cTn id="44" dur="500" fill="hold"/>
                                            <p:tgtEl>
                                              <p:spTgt spid="2"/>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1+#ppt_w/2"/>
                                              </p:val>
                                            </p:tav>
                                            <p:tav tm="100000">
                                              <p:val>
                                                <p:strVal val="#ppt_x"/>
                                              </p:val>
                                            </p:tav>
                                          </p:tavLst>
                                        </p:anim>
                                        <p:anim calcmode="lin" valueType="num">
                                          <p:cBhvr additive="base">
                                            <p:cTn id="48" dur="500" fill="hold"/>
                                            <p:tgtEl>
                                              <p:spTgt spid="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30" grpId="0"/>
          <p:bldP spid="3" grpId="0"/>
          <p:bldP spid="5" grpId="0"/>
          <p:bldP spid="32" grpId="0"/>
          <p:bldP spid="37" grpId="0" animBg="1"/>
          <p:bldP spid="40"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extLst>
              <a:ext uri="{28A0092B-C50C-407E-A947-70E740481C1C}">
                <a14:useLocalDpi xmlns:a14="http://schemas.microsoft.com/office/drawing/2010/main" val="0"/>
              </a:ext>
            </a:extLst>
          </a:blip>
          <a:srcRect t="15804"/>
          <a:stretch/>
        </p:blipFill>
        <p:spPr>
          <a:xfrm>
            <a:off x="0" y="14514"/>
            <a:ext cx="12192000" cy="6843486"/>
          </a:xfrm>
          <a:prstGeom prst="rect">
            <a:avLst/>
          </a:prstGeom>
        </p:spPr>
      </p:pic>
      <p:sp>
        <p:nvSpPr>
          <p:cNvPr id="29" name="矩形 28"/>
          <p:cNvSpPr/>
          <p:nvPr/>
        </p:nvSpPr>
        <p:spPr>
          <a:xfrm>
            <a:off x="0" y="0"/>
            <a:ext cx="12192000" cy="6858000"/>
          </a:xfrm>
          <a:prstGeom prst="rect">
            <a:avLst/>
          </a:prstGeom>
          <a:gradFill>
            <a:gsLst>
              <a:gs pos="0">
                <a:srgbClr val="0270D1">
                  <a:alpha val="85000"/>
                </a:srgbClr>
              </a:gs>
              <a:gs pos="94000">
                <a:srgbClr val="0270D1"/>
              </a:gs>
            </a:gsLst>
            <a:lin ang="5400000" scaled="1"/>
          </a:gra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1" y="0"/>
            <a:ext cx="6096000" cy="6872514"/>
          </a:xfrm>
          <a:prstGeom prst="roundRect">
            <a:avLst>
              <a:gd name="adj" fmla="val 0"/>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endParaRPr>
          </a:p>
        </p:txBody>
      </p:sp>
      <p:sp>
        <p:nvSpPr>
          <p:cNvPr id="31" name="Freeform 245"/>
          <p:cNvSpPr>
            <a:spLocks/>
          </p:cNvSpPr>
          <p:nvPr/>
        </p:nvSpPr>
        <p:spPr bwMode="auto">
          <a:xfrm>
            <a:off x="2484247" y="2450750"/>
            <a:ext cx="1333850" cy="133385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0270D1"/>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32" name="TextBox 64"/>
          <p:cNvSpPr txBox="1"/>
          <p:nvPr/>
        </p:nvSpPr>
        <p:spPr>
          <a:xfrm>
            <a:off x="6258707" y="735421"/>
            <a:ext cx="5827236" cy="769441"/>
          </a:xfrm>
          <a:prstGeom prst="rect">
            <a:avLst/>
          </a:prstGeom>
          <a:noFill/>
        </p:spPr>
        <p:txBody>
          <a:bodyPr wrap="none" rtlCol="0">
            <a:spAutoFit/>
          </a:bodyPr>
          <a:lstStyle/>
          <a:p>
            <a:r>
              <a:rPr lang="en-US" altLang="en-US" sz="4400" b="1" dirty="0">
                <a:solidFill>
                  <a:srgbClr val="FFFFFF"/>
                </a:solidFill>
                <a:latin typeface="微软雅黑" panose="020B0503020204020204" pitchFamily="34" charset="-122"/>
                <a:ea typeface="微软雅黑" panose="020B0503020204020204" pitchFamily="34" charset="-122"/>
              </a:rPr>
              <a:t>代谢数据的统计</a:t>
            </a:r>
            <a:r>
              <a:rPr lang="zh-CN" altLang="en-US" sz="4400" b="1" dirty="0">
                <a:solidFill>
                  <a:srgbClr val="FFFFFF"/>
                </a:solidFill>
                <a:latin typeface="微软雅黑" panose="020B0503020204020204" pitchFamily="34" charset="-122"/>
                <a:ea typeface="微软雅黑" panose="020B0503020204020204" pitchFamily="34" charset="-122"/>
              </a:rPr>
              <a:t>学</a:t>
            </a:r>
            <a:r>
              <a:rPr lang="en-US" altLang="en-US" sz="4400" b="1" dirty="0" smtClean="0">
                <a:solidFill>
                  <a:srgbClr val="FFFFFF"/>
                </a:solidFill>
                <a:latin typeface="微软雅黑" panose="020B0503020204020204" pitchFamily="34" charset="-122"/>
                <a:ea typeface="微软雅黑" panose="020B0503020204020204" pitchFamily="34" charset="-122"/>
              </a:rPr>
              <a:t>分析</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2" name="矩形 1"/>
          <p:cNvSpPr/>
          <p:nvPr/>
        </p:nvSpPr>
        <p:spPr>
          <a:xfrm>
            <a:off x="1674358" y="4073171"/>
            <a:ext cx="2953629" cy="923330"/>
          </a:xfrm>
          <a:prstGeom prst="rect">
            <a:avLst/>
          </a:prstGeom>
        </p:spPr>
        <p:txBody>
          <a:bodyPr wrap="none">
            <a:spAutoFit/>
          </a:bodyPr>
          <a:lstStyle/>
          <a:p>
            <a:pPr algn="ctr"/>
            <a:r>
              <a:rPr lang="en-US" altLang="zh-CN" sz="5400">
                <a:solidFill>
                  <a:srgbClr val="0270D1"/>
                </a:solidFill>
                <a:latin typeface="微软雅黑 Light" panose="020B0502040204020203" pitchFamily="34" charset="-122"/>
                <a:ea typeface="微软雅黑 Light" panose="020B0502040204020203" pitchFamily="34" charset="-122"/>
              </a:rPr>
              <a:t>PART </a:t>
            </a:r>
            <a:r>
              <a:rPr lang="en-US" altLang="zh-CN" sz="5400" smtClean="0">
                <a:solidFill>
                  <a:srgbClr val="0270D1"/>
                </a:solidFill>
                <a:latin typeface="微软雅黑 Light" panose="020B0502040204020203" pitchFamily="34" charset="-122"/>
                <a:ea typeface="微软雅黑 Light" panose="020B0502040204020203" pitchFamily="34" charset="-122"/>
              </a:rPr>
              <a:t>04 </a:t>
            </a:r>
            <a:endParaRPr lang="zh-CN" altLang="en-US" sz="5400">
              <a:solidFill>
                <a:srgbClr val="0270D1"/>
              </a:solidFill>
              <a:latin typeface="微软雅黑 Light" panose="020B0502040204020203" pitchFamily="34" charset="-122"/>
              <a:ea typeface="微软雅黑 Light" panose="020B0502040204020203" pitchFamily="34" charset="-122"/>
            </a:endParaRPr>
          </a:p>
        </p:txBody>
      </p:sp>
      <p:sp>
        <p:nvSpPr>
          <p:cNvPr id="11" name="TextBox 22"/>
          <p:cNvSpPr txBox="1">
            <a:spLocks noChangeArrowheads="1"/>
          </p:cNvSpPr>
          <p:nvPr/>
        </p:nvSpPr>
        <p:spPr bwMode="auto">
          <a:xfrm>
            <a:off x="6667928" y="1977679"/>
            <a:ext cx="3971850" cy="66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285750" indent="-285750">
              <a:lnSpc>
                <a:spcPct val="120000"/>
              </a:lnSpc>
              <a:spcBef>
                <a:spcPct val="0"/>
              </a:spcBef>
              <a:buFont typeface="Wingdings" panose="05000000000000000000" pitchFamily="2" charset="2"/>
              <a:buChar char="l"/>
              <a:defRPr>
                <a:solidFill>
                  <a:srgbClr val="FCFCFC"/>
                </a:solidFill>
                <a:latin typeface="微软雅黑 Light" panose="020B0502040204020203" pitchFamily="34" charset="-122"/>
                <a:ea typeface="微软雅黑 Light" panose="020B0502040204020203"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r>
              <a:rPr lang="zh-CN" altLang="en-US" sz="3200" dirty="0" smtClean="0"/>
              <a:t>正交偏最小二乘法</a:t>
            </a:r>
            <a:endParaRPr lang="zh-CN" altLang="en-US" sz="3200" dirty="0"/>
          </a:p>
        </p:txBody>
      </p:sp>
      <p:sp>
        <p:nvSpPr>
          <p:cNvPr id="15" name="TextBox 23"/>
          <p:cNvSpPr txBox="1">
            <a:spLocks noChangeArrowheads="1"/>
          </p:cNvSpPr>
          <p:nvPr/>
        </p:nvSpPr>
        <p:spPr bwMode="auto">
          <a:xfrm>
            <a:off x="6667926" y="3439377"/>
            <a:ext cx="5326517" cy="66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285750" indent="-285750">
              <a:lnSpc>
                <a:spcPct val="120000"/>
              </a:lnSpc>
              <a:spcBef>
                <a:spcPct val="0"/>
              </a:spcBef>
              <a:buFont typeface="Wingdings" panose="05000000000000000000" pitchFamily="2" charset="2"/>
              <a:buChar char="l"/>
              <a:defRPr>
                <a:solidFill>
                  <a:srgbClr val="FCFCFC"/>
                </a:solidFill>
                <a:latin typeface="微软雅黑 Light" panose="020B0502040204020203" pitchFamily="34" charset="-122"/>
                <a:ea typeface="微软雅黑 Light" panose="020B0502040204020203"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r>
              <a:rPr lang="en-US" altLang="zh-CN" sz="3200" dirty="0" smtClean="0"/>
              <a:t>HNMR</a:t>
            </a:r>
            <a:r>
              <a:rPr lang="zh-CN" altLang="en-US" sz="3200" dirty="0" smtClean="0"/>
              <a:t>核磁共振分析结果</a:t>
            </a:r>
            <a:endParaRPr lang="zh-CN" altLang="en-US" sz="3200" dirty="0"/>
          </a:p>
        </p:txBody>
      </p:sp>
      <p:sp>
        <p:nvSpPr>
          <p:cNvPr id="16" name="TextBox 24"/>
          <p:cNvSpPr txBox="1">
            <a:spLocks noChangeArrowheads="1"/>
          </p:cNvSpPr>
          <p:nvPr/>
        </p:nvSpPr>
        <p:spPr bwMode="auto">
          <a:xfrm>
            <a:off x="6667927" y="4985742"/>
            <a:ext cx="5128961" cy="66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285750" indent="-285750">
              <a:lnSpc>
                <a:spcPct val="120000"/>
              </a:lnSpc>
              <a:spcBef>
                <a:spcPct val="0"/>
              </a:spcBef>
              <a:buFont typeface="Wingdings" panose="05000000000000000000" pitchFamily="2" charset="2"/>
              <a:buChar char="l"/>
              <a:defRPr>
                <a:solidFill>
                  <a:srgbClr val="FCFCFC"/>
                </a:solidFill>
                <a:latin typeface="微软雅黑 Light" panose="020B0502040204020203" pitchFamily="34" charset="-122"/>
                <a:ea typeface="微软雅黑 Light" panose="020B0502040204020203"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r>
              <a:rPr lang="en-US" altLang="zh-CN" sz="3200" dirty="0"/>
              <a:t>GCMS</a:t>
            </a:r>
            <a:r>
              <a:rPr lang="zh-CN" altLang="en-US" sz="3200" dirty="0"/>
              <a:t>气质联用分析结果</a:t>
            </a:r>
          </a:p>
        </p:txBody>
      </p:sp>
      <p:pic>
        <p:nvPicPr>
          <p:cNvPr id="12" name="图片 11"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44" y="155223"/>
            <a:ext cx="2222423" cy="650034"/>
          </a:xfrm>
          <a:prstGeom prst="rect">
            <a:avLst/>
          </a:prstGeom>
        </p:spPr>
      </p:pic>
    </p:spTree>
    <p:extLst>
      <p:ext uri="{BB962C8B-B14F-4D97-AF65-F5344CB8AC3E}">
        <p14:creationId xmlns:p14="http://schemas.microsoft.com/office/powerpoint/2010/main" val="33871991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4611689" y="1763044"/>
            <a:ext cx="3214175" cy="3253935"/>
          </a:xfrm>
          <a:prstGeom prst="ellipse">
            <a:avLst/>
          </a:prstGeom>
          <a:solidFill>
            <a:srgbClr val="0270D1">
              <a:alpha val="94000"/>
            </a:srgb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spcBef>
                <a:spcPct val="0"/>
              </a:spcBef>
            </a:pPr>
            <a:endParaRPr lang="zh-CN" altLang="en-US" sz="2000" smtClean="0">
              <a:solidFill>
                <a:srgbClr val="222B33"/>
              </a:solidFill>
              <a:latin typeface="微软雅黑" panose="020B0503020204020204" pitchFamily="34" charset="-122"/>
              <a:ea typeface="微软雅黑" panose="020B0503020204020204" pitchFamily="34" charset="-122"/>
            </a:endParaRPr>
          </a:p>
        </p:txBody>
      </p:sp>
      <p:grpSp>
        <p:nvGrpSpPr>
          <p:cNvPr id="21" name="Group 65"/>
          <p:cNvGrpSpPr/>
          <p:nvPr/>
        </p:nvGrpSpPr>
        <p:grpSpPr>
          <a:xfrm>
            <a:off x="8847059" y="1914739"/>
            <a:ext cx="1281128" cy="964950"/>
            <a:chOff x="550780" y="1190415"/>
            <a:chExt cx="3839454" cy="2891900"/>
          </a:xfrm>
          <a:solidFill>
            <a:schemeClr val="bg1"/>
          </a:solidFill>
        </p:grpSpPr>
        <p:sp>
          <p:nvSpPr>
            <p:cNvPr id="22" name="Freeform 14"/>
            <p:cNvSpPr>
              <a:spLocks noEditPoints="1"/>
            </p:cNvSpPr>
            <p:nvPr/>
          </p:nvSpPr>
          <p:spPr bwMode="auto">
            <a:xfrm>
              <a:off x="2425246" y="2977610"/>
              <a:ext cx="149198" cy="239669"/>
            </a:xfrm>
            <a:custGeom>
              <a:avLst/>
              <a:gdLst/>
              <a:ahLst/>
              <a:cxnLst>
                <a:cxn ang="0">
                  <a:pos x="65" y="30"/>
                </a:cxn>
                <a:cxn ang="0">
                  <a:pos x="46" y="17"/>
                </a:cxn>
                <a:cxn ang="0">
                  <a:pos x="0" y="0"/>
                </a:cxn>
                <a:cxn ang="0">
                  <a:pos x="0" y="122"/>
                </a:cxn>
                <a:cxn ang="0">
                  <a:pos x="69" y="86"/>
                </a:cxn>
                <a:cxn ang="0">
                  <a:pos x="74" y="48"/>
                </a:cxn>
                <a:cxn ang="0">
                  <a:pos x="65" y="30"/>
                </a:cxn>
                <a:cxn ang="0">
                  <a:pos x="65" y="30"/>
                </a:cxn>
                <a:cxn ang="0">
                  <a:pos x="65" y="30"/>
                </a:cxn>
              </a:cxnLst>
              <a:rect l="0" t="0" r="r" b="b"/>
              <a:pathLst>
                <a:path w="76" h="122">
                  <a:moveTo>
                    <a:pt x="65" y="30"/>
                  </a:moveTo>
                  <a:cubicBezTo>
                    <a:pt x="59" y="24"/>
                    <a:pt x="53" y="20"/>
                    <a:pt x="46" y="17"/>
                  </a:cubicBezTo>
                  <a:cubicBezTo>
                    <a:pt x="32" y="9"/>
                    <a:pt x="16" y="4"/>
                    <a:pt x="0" y="0"/>
                  </a:cubicBezTo>
                  <a:cubicBezTo>
                    <a:pt x="0" y="122"/>
                    <a:pt x="0" y="122"/>
                    <a:pt x="0" y="122"/>
                  </a:cubicBezTo>
                  <a:cubicBezTo>
                    <a:pt x="26" y="119"/>
                    <a:pt x="55" y="110"/>
                    <a:pt x="69" y="86"/>
                  </a:cubicBezTo>
                  <a:cubicBezTo>
                    <a:pt x="75" y="75"/>
                    <a:pt x="76" y="61"/>
                    <a:pt x="74" y="48"/>
                  </a:cubicBezTo>
                  <a:cubicBezTo>
                    <a:pt x="72" y="41"/>
                    <a:pt x="69" y="35"/>
                    <a:pt x="65" y="30"/>
                  </a:cubicBezTo>
                  <a:close/>
                  <a:moveTo>
                    <a:pt x="65" y="30"/>
                  </a:moveTo>
                  <a:cubicBezTo>
                    <a:pt x="65" y="30"/>
                    <a:pt x="65" y="30"/>
                    <a:pt x="65" y="3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5"/>
            <p:cNvSpPr>
              <a:spLocks noEditPoints="1"/>
            </p:cNvSpPr>
            <p:nvPr/>
          </p:nvSpPr>
          <p:spPr bwMode="auto">
            <a:xfrm>
              <a:off x="2558576" y="3147443"/>
              <a:ext cx="1589" cy="1589"/>
            </a:xfrm>
            <a:custGeom>
              <a:avLst/>
              <a:gdLst/>
              <a:ahLst/>
              <a:cxnLst>
                <a:cxn ang="0">
                  <a:pos x="0" y="0"/>
                </a:cxn>
                <a:cxn ang="0">
                  <a:pos x="1" y="0"/>
                </a:cxn>
                <a:cxn ang="0">
                  <a:pos x="0" y="0"/>
                </a:cxn>
                <a:cxn ang="0">
                  <a:pos x="0" y="0"/>
                </a:cxn>
                <a:cxn ang="0">
                  <a:pos x="0" y="0"/>
                </a:cxn>
              </a:cxnLst>
              <a:rect l="0" t="0" r="r" b="b"/>
              <a:pathLst>
                <a:path w="1">
                  <a:moveTo>
                    <a:pt x="0" y="0"/>
                  </a:moveTo>
                  <a:cubicBezTo>
                    <a:pt x="0" y="0"/>
                    <a:pt x="0" y="0"/>
                    <a:pt x="1" y="0"/>
                  </a:cubicBezTo>
                  <a:cubicBezTo>
                    <a:pt x="0" y="0"/>
                    <a:pt x="0" y="0"/>
                    <a:pt x="0" y="0"/>
                  </a:cubicBezTo>
                  <a:close/>
                  <a:moveTo>
                    <a:pt x="0" y="0"/>
                  </a:moveTo>
                  <a:cubicBezTo>
                    <a:pt x="0" y="0"/>
                    <a:pt x="0" y="0"/>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6"/>
            <p:cNvSpPr>
              <a:spLocks noEditPoints="1"/>
            </p:cNvSpPr>
            <p:nvPr/>
          </p:nvSpPr>
          <p:spPr bwMode="auto">
            <a:xfrm>
              <a:off x="2174468" y="2596680"/>
              <a:ext cx="120626" cy="214274"/>
            </a:xfrm>
            <a:custGeom>
              <a:avLst/>
              <a:gdLst/>
              <a:ahLst/>
              <a:cxnLst>
                <a:cxn ang="0">
                  <a:pos x="9" y="30"/>
                </a:cxn>
                <a:cxn ang="0">
                  <a:pos x="1" y="52"/>
                </a:cxn>
                <a:cxn ang="0">
                  <a:pos x="4" y="75"/>
                </a:cxn>
                <a:cxn ang="0">
                  <a:pos x="18" y="92"/>
                </a:cxn>
                <a:cxn ang="0">
                  <a:pos x="40" y="103"/>
                </a:cxn>
                <a:cxn ang="0">
                  <a:pos x="61" y="110"/>
                </a:cxn>
                <a:cxn ang="0">
                  <a:pos x="61" y="0"/>
                </a:cxn>
                <a:cxn ang="0">
                  <a:pos x="9" y="30"/>
                </a:cxn>
                <a:cxn ang="0">
                  <a:pos x="9" y="30"/>
                </a:cxn>
                <a:cxn ang="0">
                  <a:pos x="9" y="30"/>
                </a:cxn>
              </a:cxnLst>
              <a:rect l="0" t="0" r="r" b="b"/>
              <a:pathLst>
                <a:path w="61" h="110">
                  <a:moveTo>
                    <a:pt x="9" y="30"/>
                  </a:moveTo>
                  <a:cubicBezTo>
                    <a:pt x="4" y="37"/>
                    <a:pt x="2" y="44"/>
                    <a:pt x="1" y="52"/>
                  </a:cubicBezTo>
                  <a:cubicBezTo>
                    <a:pt x="0" y="59"/>
                    <a:pt x="1" y="68"/>
                    <a:pt x="4" y="75"/>
                  </a:cubicBezTo>
                  <a:cubicBezTo>
                    <a:pt x="6" y="82"/>
                    <a:pt x="12" y="87"/>
                    <a:pt x="18" y="92"/>
                  </a:cubicBezTo>
                  <a:cubicBezTo>
                    <a:pt x="25" y="96"/>
                    <a:pt x="33" y="100"/>
                    <a:pt x="40" y="103"/>
                  </a:cubicBezTo>
                  <a:cubicBezTo>
                    <a:pt x="47" y="105"/>
                    <a:pt x="54" y="108"/>
                    <a:pt x="61" y="110"/>
                  </a:cubicBezTo>
                  <a:cubicBezTo>
                    <a:pt x="61" y="0"/>
                    <a:pt x="61" y="0"/>
                    <a:pt x="61" y="0"/>
                  </a:cubicBezTo>
                  <a:cubicBezTo>
                    <a:pt x="42" y="4"/>
                    <a:pt x="21" y="13"/>
                    <a:pt x="9" y="30"/>
                  </a:cubicBezTo>
                  <a:close/>
                  <a:moveTo>
                    <a:pt x="9" y="30"/>
                  </a:moveTo>
                  <a:cubicBezTo>
                    <a:pt x="9" y="30"/>
                    <a:pt x="9" y="30"/>
                    <a:pt x="9" y="3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7"/>
            <p:cNvSpPr>
              <a:spLocks noEditPoints="1"/>
            </p:cNvSpPr>
            <p:nvPr/>
          </p:nvSpPr>
          <p:spPr bwMode="auto">
            <a:xfrm>
              <a:off x="2560158" y="3144265"/>
              <a:ext cx="1589" cy="3171"/>
            </a:xfrm>
            <a:custGeom>
              <a:avLst/>
              <a:gdLst/>
              <a:ahLst/>
              <a:cxnLst>
                <a:cxn ang="0">
                  <a:pos x="0" y="0"/>
                </a:cxn>
                <a:cxn ang="0">
                  <a:pos x="0" y="1"/>
                </a:cxn>
                <a:cxn ang="0">
                  <a:pos x="0" y="0"/>
                </a:cxn>
                <a:cxn ang="0">
                  <a:pos x="0" y="0"/>
                </a:cxn>
                <a:cxn ang="0">
                  <a:pos x="0" y="0"/>
                </a:cxn>
              </a:cxnLst>
              <a:rect l="0" t="0" r="r" b="b"/>
              <a:pathLst>
                <a:path h="1">
                  <a:moveTo>
                    <a:pt x="0" y="0"/>
                  </a:moveTo>
                  <a:cubicBezTo>
                    <a:pt x="0" y="0"/>
                    <a:pt x="0" y="1"/>
                    <a:pt x="0" y="1"/>
                  </a:cubicBezTo>
                  <a:cubicBezTo>
                    <a:pt x="0" y="1"/>
                    <a:pt x="0" y="0"/>
                    <a:pt x="0" y="0"/>
                  </a:cubicBezTo>
                  <a:close/>
                  <a:moveTo>
                    <a:pt x="0" y="0"/>
                  </a:moveTo>
                  <a:cubicBezTo>
                    <a:pt x="0" y="0"/>
                    <a:pt x="0" y="0"/>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noEditPoints="1"/>
            </p:cNvSpPr>
            <p:nvPr/>
          </p:nvSpPr>
          <p:spPr bwMode="auto">
            <a:xfrm>
              <a:off x="550780" y="1190415"/>
              <a:ext cx="3839454" cy="2891900"/>
            </a:xfrm>
            <a:custGeom>
              <a:avLst/>
              <a:gdLst/>
              <a:ahLst/>
              <a:cxnLst>
                <a:cxn ang="0">
                  <a:pos x="1000" y="335"/>
                </a:cxn>
                <a:cxn ang="0">
                  <a:pos x="1130" y="44"/>
                </a:cxn>
                <a:cxn ang="0">
                  <a:pos x="892" y="91"/>
                </a:cxn>
                <a:cxn ang="0">
                  <a:pos x="664" y="57"/>
                </a:cxn>
                <a:cxn ang="0">
                  <a:pos x="807" y="343"/>
                </a:cxn>
                <a:cxn ang="0">
                  <a:pos x="822" y="1394"/>
                </a:cxn>
                <a:cxn ang="0">
                  <a:pos x="1000" y="335"/>
                </a:cxn>
                <a:cxn ang="0">
                  <a:pos x="1098" y="988"/>
                </a:cxn>
                <a:cxn ang="0">
                  <a:pos x="1052" y="1069"/>
                </a:cxn>
                <a:cxn ang="0">
                  <a:pos x="957" y="1102"/>
                </a:cxn>
                <a:cxn ang="0">
                  <a:pos x="957" y="1138"/>
                </a:cxn>
                <a:cxn ang="0">
                  <a:pos x="946" y="1163"/>
                </a:cxn>
                <a:cxn ang="0">
                  <a:pos x="910" y="1168"/>
                </a:cxn>
                <a:cxn ang="0">
                  <a:pos x="890" y="1138"/>
                </a:cxn>
                <a:cxn ang="0">
                  <a:pos x="890" y="1099"/>
                </a:cxn>
                <a:cxn ang="0">
                  <a:pos x="873" y="1095"/>
                </a:cxn>
                <a:cxn ang="0">
                  <a:pos x="792" y="1045"/>
                </a:cxn>
                <a:cxn ang="0">
                  <a:pos x="766" y="1003"/>
                </a:cxn>
                <a:cxn ang="0">
                  <a:pos x="762" y="991"/>
                </a:cxn>
                <a:cxn ang="0">
                  <a:pos x="759" y="979"/>
                </a:cxn>
                <a:cxn ang="0">
                  <a:pos x="763" y="961"/>
                </a:cxn>
                <a:cxn ang="0">
                  <a:pos x="796" y="943"/>
                </a:cxn>
                <a:cxn ang="0">
                  <a:pos x="825" y="966"/>
                </a:cxn>
                <a:cxn ang="0">
                  <a:pos x="828" y="977"/>
                </a:cxn>
                <a:cxn ang="0">
                  <a:pos x="833" y="988"/>
                </a:cxn>
                <a:cxn ang="0">
                  <a:pos x="848" y="1007"/>
                </a:cxn>
                <a:cxn ang="0">
                  <a:pos x="890" y="1030"/>
                </a:cxn>
                <a:cxn ang="0">
                  <a:pos x="890" y="898"/>
                </a:cxn>
                <a:cxn ang="0">
                  <a:pos x="803" y="860"/>
                </a:cxn>
                <a:cxn ang="0">
                  <a:pos x="773" y="824"/>
                </a:cxn>
                <a:cxn ang="0">
                  <a:pos x="763" y="776"/>
                </a:cxn>
                <a:cxn ang="0">
                  <a:pos x="773" y="728"/>
                </a:cxn>
                <a:cxn ang="0">
                  <a:pos x="800" y="690"/>
                </a:cxn>
                <a:cxn ang="0">
                  <a:pos x="890" y="650"/>
                </a:cxn>
                <a:cxn ang="0">
                  <a:pos x="890" y="613"/>
                </a:cxn>
                <a:cxn ang="0">
                  <a:pos x="902" y="588"/>
                </a:cxn>
                <a:cxn ang="0">
                  <a:pos x="938" y="583"/>
                </a:cxn>
                <a:cxn ang="0">
                  <a:pos x="957" y="613"/>
                </a:cxn>
                <a:cxn ang="0">
                  <a:pos x="957" y="650"/>
                </a:cxn>
                <a:cxn ang="0">
                  <a:pos x="970" y="652"/>
                </a:cxn>
                <a:cxn ang="0">
                  <a:pos x="1058" y="694"/>
                </a:cxn>
                <a:cxn ang="0">
                  <a:pos x="1085" y="733"/>
                </a:cxn>
                <a:cxn ang="0">
                  <a:pos x="1089" y="745"/>
                </a:cxn>
                <a:cxn ang="0">
                  <a:pos x="1092" y="757"/>
                </a:cxn>
                <a:cxn ang="0">
                  <a:pos x="1090" y="776"/>
                </a:cxn>
                <a:cxn ang="0">
                  <a:pos x="1058" y="795"/>
                </a:cxn>
                <a:cxn ang="0">
                  <a:pos x="1028" y="774"/>
                </a:cxn>
                <a:cxn ang="0">
                  <a:pos x="1025" y="763"/>
                </a:cxn>
                <a:cxn ang="0">
                  <a:pos x="1019" y="752"/>
                </a:cxn>
                <a:cxn ang="0">
                  <a:pos x="1003" y="736"/>
                </a:cxn>
                <a:cxn ang="0">
                  <a:pos x="957" y="718"/>
                </a:cxn>
                <a:cxn ang="0">
                  <a:pos x="957" y="844"/>
                </a:cxn>
                <a:cxn ang="0">
                  <a:pos x="1015" y="861"/>
                </a:cxn>
                <a:cxn ang="0">
                  <a:pos x="1084" y="916"/>
                </a:cxn>
                <a:cxn ang="0">
                  <a:pos x="1084" y="916"/>
                </a:cxn>
                <a:cxn ang="0">
                  <a:pos x="1084" y="916"/>
                </a:cxn>
                <a:cxn ang="0">
                  <a:pos x="1098" y="988"/>
                </a:cxn>
                <a:cxn ang="0">
                  <a:pos x="1098" y="988"/>
                </a:cxn>
                <a:cxn ang="0">
                  <a:pos x="1098" y="988"/>
                </a:cxn>
              </a:cxnLst>
              <a:rect l="0" t="0" r="r" b="b"/>
              <a:pathLst>
                <a:path w="1960" h="1477">
                  <a:moveTo>
                    <a:pt x="1000" y="335"/>
                  </a:moveTo>
                  <a:cubicBezTo>
                    <a:pt x="1104" y="248"/>
                    <a:pt x="1173" y="53"/>
                    <a:pt x="1130" y="44"/>
                  </a:cubicBezTo>
                  <a:cubicBezTo>
                    <a:pt x="1074" y="33"/>
                    <a:pt x="951" y="83"/>
                    <a:pt x="892" y="91"/>
                  </a:cubicBezTo>
                  <a:cubicBezTo>
                    <a:pt x="808" y="102"/>
                    <a:pt x="716" y="0"/>
                    <a:pt x="664" y="57"/>
                  </a:cubicBezTo>
                  <a:cubicBezTo>
                    <a:pt x="623" y="103"/>
                    <a:pt x="694" y="270"/>
                    <a:pt x="807" y="343"/>
                  </a:cubicBezTo>
                  <a:cubicBezTo>
                    <a:pt x="472" y="507"/>
                    <a:pt x="0" y="1334"/>
                    <a:pt x="822" y="1394"/>
                  </a:cubicBezTo>
                  <a:cubicBezTo>
                    <a:pt x="1960" y="1477"/>
                    <a:pt x="1390" y="496"/>
                    <a:pt x="1000" y="335"/>
                  </a:cubicBezTo>
                  <a:close/>
                  <a:moveTo>
                    <a:pt x="1098" y="988"/>
                  </a:moveTo>
                  <a:cubicBezTo>
                    <a:pt x="1094" y="1020"/>
                    <a:pt x="1077" y="1049"/>
                    <a:pt x="1052" y="1069"/>
                  </a:cubicBezTo>
                  <a:cubicBezTo>
                    <a:pt x="1025" y="1090"/>
                    <a:pt x="991" y="1099"/>
                    <a:pt x="957" y="1102"/>
                  </a:cubicBezTo>
                  <a:cubicBezTo>
                    <a:pt x="957" y="1138"/>
                    <a:pt x="957" y="1138"/>
                    <a:pt x="957" y="1138"/>
                  </a:cubicBezTo>
                  <a:cubicBezTo>
                    <a:pt x="957" y="1147"/>
                    <a:pt x="953" y="1156"/>
                    <a:pt x="946" y="1163"/>
                  </a:cubicBezTo>
                  <a:cubicBezTo>
                    <a:pt x="936" y="1171"/>
                    <a:pt x="922" y="1174"/>
                    <a:pt x="910" y="1168"/>
                  </a:cubicBezTo>
                  <a:cubicBezTo>
                    <a:pt x="898" y="1163"/>
                    <a:pt x="890" y="1151"/>
                    <a:pt x="890" y="1138"/>
                  </a:cubicBezTo>
                  <a:cubicBezTo>
                    <a:pt x="890" y="1099"/>
                    <a:pt x="890" y="1099"/>
                    <a:pt x="890" y="1099"/>
                  </a:cubicBezTo>
                  <a:cubicBezTo>
                    <a:pt x="885" y="1098"/>
                    <a:pt x="879" y="1096"/>
                    <a:pt x="873" y="1095"/>
                  </a:cubicBezTo>
                  <a:cubicBezTo>
                    <a:pt x="842" y="1086"/>
                    <a:pt x="813" y="1069"/>
                    <a:pt x="792" y="1045"/>
                  </a:cubicBezTo>
                  <a:cubicBezTo>
                    <a:pt x="781" y="1032"/>
                    <a:pt x="772" y="1018"/>
                    <a:pt x="766" y="1003"/>
                  </a:cubicBezTo>
                  <a:cubicBezTo>
                    <a:pt x="765" y="999"/>
                    <a:pt x="763" y="995"/>
                    <a:pt x="762" y="991"/>
                  </a:cubicBezTo>
                  <a:cubicBezTo>
                    <a:pt x="761" y="987"/>
                    <a:pt x="760" y="983"/>
                    <a:pt x="759" y="979"/>
                  </a:cubicBezTo>
                  <a:cubicBezTo>
                    <a:pt x="759" y="973"/>
                    <a:pt x="760" y="966"/>
                    <a:pt x="763" y="961"/>
                  </a:cubicBezTo>
                  <a:cubicBezTo>
                    <a:pt x="769" y="949"/>
                    <a:pt x="782" y="942"/>
                    <a:pt x="796" y="943"/>
                  </a:cubicBezTo>
                  <a:cubicBezTo>
                    <a:pt x="809" y="944"/>
                    <a:pt x="820" y="953"/>
                    <a:pt x="825" y="966"/>
                  </a:cubicBezTo>
                  <a:cubicBezTo>
                    <a:pt x="826" y="969"/>
                    <a:pt x="827" y="973"/>
                    <a:pt x="828" y="977"/>
                  </a:cubicBezTo>
                  <a:cubicBezTo>
                    <a:pt x="830" y="981"/>
                    <a:pt x="831" y="985"/>
                    <a:pt x="833" y="988"/>
                  </a:cubicBezTo>
                  <a:cubicBezTo>
                    <a:pt x="837" y="995"/>
                    <a:pt x="842" y="1001"/>
                    <a:pt x="848" y="1007"/>
                  </a:cubicBezTo>
                  <a:cubicBezTo>
                    <a:pt x="860" y="1018"/>
                    <a:pt x="875" y="1026"/>
                    <a:pt x="890" y="1030"/>
                  </a:cubicBezTo>
                  <a:cubicBezTo>
                    <a:pt x="890" y="898"/>
                    <a:pt x="890" y="898"/>
                    <a:pt x="890" y="898"/>
                  </a:cubicBezTo>
                  <a:cubicBezTo>
                    <a:pt x="860" y="890"/>
                    <a:pt x="828" y="880"/>
                    <a:pt x="803" y="860"/>
                  </a:cubicBezTo>
                  <a:cubicBezTo>
                    <a:pt x="790" y="850"/>
                    <a:pt x="780" y="838"/>
                    <a:pt x="773" y="824"/>
                  </a:cubicBezTo>
                  <a:cubicBezTo>
                    <a:pt x="766" y="809"/>
                    <a:pt x="763" y="793"/>
                    <a:pt x="763" y="776"/>
                  </a:cubicBezTo>
                  <a:cubicBezTo>
                    <a:pt x="763" y="760"/>
                    <a:pt x="766" y="743"/>
                    <a:pt x="773" y="728"/>
                  </a:cubicBezTo>
                  <a:cubicBezTo>
                    <a:pt x="779" y="714"/>
                    <a:pt x="789" y="701"/>
                    <a:pt x="800" y="690"/>
                  </a:cubicBezTo>
                  <a:cubicBezTo>
                    <a:pt x="825" y="668"/>
                    <a:pt x="858" y="655"/>
                    <a:pt x="890" y="650"/>
                  </a:cubicBezTo>
                  <a:cubicBezTo>
                    <a:pt x="890" y="613"/>
                    <a:pt x="890" y="613"/>
                    <a:pt x="890" y="613"/>
                  </a:cubicBezTo>
                  <a:cubicBezTo>
                    <a:pt x="890" y="604"/>
                    <a:pt x="895" y="595"/>
                    <a:pt x="902" y="588"/>
                  </a:cubicBezTo>
                  <a:cubicBezTo>
                    <a:pt x="912" y="580"/>
                    <a:pt x="926" y="577"/>
                    <a:pt x="938" y="583"/>
                  </a:cubicBezTo>
                  <a:cubicBezTo>
                    <a:pt x="950" y="588"/>
                    <a:pt x="957" y="600"/>
                    <a:pt x="957" y="613"/>
                  </a:cubicBezTo>
                  <a:cubicBezTo>
                    <a:pt x="957" y="650"/>
                    <a:pt x="957" y="650"/>
                    <a:pt x="957" y="650"/>
                  </a:cubicBezTo>
                  <a:cubicBezTo>
                    <a:pt x="962" y="651"/>
                    <a:pt x="966" y="651"/>
                    <a:pt x="970" y="652"/>
                  </a:cubicBezTo>
                  <a:cubicBezTo>
                    <a:pt x="1003" y="658"/>
                    <a:pt x="1034" y="671"/>
                    <a:pt x="1058" y="694"/>
                  </a:cubicBezTo>
                  <a:cubicBezTo>
                    <a:pt x="1069" y="705"/>
                    <a:pt x="1078" y="719"/>
                    <a:pt x="1085" y="733"/>
                  </a:cubicBezTo>
                  <a:cubicBezTo>
                    <a:pt x="1086" y="737"/>
                    <a:pt x="1088" y="741"/>
                    <a:pt x="1089" y="745"/>
                  </a:cubicBezTo>
                  <a:cubicBezTo>
                    <a:pt x="1091" y="749"/>
                    <a:pt x="1092" y="753"/>
                    <a:pt x="1092" y="757"/>
                  </a:cubicBezTo>
                  <a:cubicBezTo>
                    <a:pt x="1093" y="763"/>
                    <a:pt x="1092" y="770"/>
                    <a:pt x="1090" y="776"/>
                  </a:cubicBezTo>
                  <a:cubicBezTo>
                    <a:pt x="1084" y="788"/>
                    <a:pt x="1071" y="796"/>
                    <a:pt x="1058" y="795"/>
                  </a:cubicBezTo>
                  <a:cubicBezTo>
                    <a:pt x="1045" y="795"/>
                    <a:pt x="1033" y="786"/>
                    <a:pt x="1028" y="774"/>
                  </a:cubicBezTo>
                  <a:cubicBezTo>
                    <a:pt x="1027" y="770"/>
                    <a:pt x="1026" y="766"/>
                    <a:pt x="1025" y="763"/>
                  </a:cubicBezTo>
                  <a:cubicBezTo>
                    <a:pt x="1023" y="759"/>
                    <a:pt x="1021" y="756"/>
                    <a:pt x="1019" y="752"/>
                  </a:cubicBezTo>
                  <a:cubicBezTo>
                    <a:pt x="1015" y="746"/>
                    <a:pt x="1010" y="740"/>
                    <a:pt x="1003" y="736"/>
                  </a:cubicBezTo>
                  <a:cubicBezTo>
                    <a:pt x="990" y="726"/>
                    <a:pt x="974" y="721"/>
                    <a:pt x="957" y="718"/>
                  </a:cubicBezTo>
                  <a:cubicBezTo>
                    <a:pt x="957" y="844"/>
                    <a:pt x="957" y="844"/>
                    <a:pt x="957" y="844"/>
                  </a:cubicBezTo>
                  <a:cubicBezTo>
                    <a:pt x="977" y="849"/>
                    <a:pt x="996" y="854"/>
                    <a:pt x="1015" y="861"/>
                  </a:cubicBezTo>
                  <a:cubicBezTo>
                    <a:pt x="1043" y="872"/>
                    <a:pt x="1069" y="889"/>
                    <a:pt x="1084" y="916"/>
                  </a:cubicBezTo>
                  <a:cubicBezTo>
                    <a:pt x="1082" y="912"/>
                    <a:pt x="1080" y="908"/>
                    <a:pt x="1084" y="916"/>
                  </a:cubicBezTo>
                  <a:cubicBezTo>
                    <a:pt x="1089" y="924"/>
                    <a:pt x="1087" y="920"/>
                    <a:pt x="1084" y="916"/>
                  </a:cubicBezTo>
                  <a:cubicBezTo>
                    <a:pt x="1097" y="938"/>
                    <a:pt x="1101" y="963"/>
                    <a:pt x="1098" y="988"/>
                  </a:cubicBezTo>
                  <a:close/>
                  <a:moveTo>
                    <a:pt x="1098" y="988"/>
                  </a:moveTo>
                  <a:cubicBezTo>
                    <a:pt x="1098" y="988"/>
                    <a:pt x="1098" y="988"/>
                    <a:pt x="1098" y="98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9"/>
            <p:cNvSpPr>
              <a:spLocks noEditPoints="1"/>
            </p:cNvSpPr>
            <p:nvPr/>
          </p:nvSpPr>
          <p:spPr bwMode="auto">
            <a:xfrm>
              <a:off x="2559050" y="3149601"/>
              <a:ext cx="1589" cy="1589"/>
            </a:xfrm>
            <a:custGeom>
              <a:avLst/>
              <a:gdLst/>
              <a:ahLst/>
              <a:cxnLst>
                <a:cxn ang="0">
                  <a:pos x="0" y="0"/>
                </a:cxn>
                <a:cxn ang="0">
                  <a:pos x="0" y="1"/>
                </a:cxn>
                <a:cxn ang="0">
                  <a:pos x="0" y="0"/>
                </a:cxn>
                <a:cxn ang="0">
                  <a:pos x="0" y="0"/>
                </a:cxn>
                <a:cxn ang="0">
                  <a:pos x="0" y="0"/>
                </a:cxn>
              </a:cxnLst>
              <a:rect l="0" t="0" r="r" b="b"/>
              <a:pathLst>
                <a:path h="1">
                  <a:moveTo>
                    <a:pt x="0" y="0"/>
                  </a:moveTo>
                  <a:cubicBezTo>
                    <a:pt x="0" y="0"/>
                    <a:pt x="0" y="1"/>
                    <a:pt x="0" y="1"/>
                  </a:cubicBezTo>
                  <a:cubicBezTo>
                    <a:pt x="0" y="1"/>
                    <a:pt x="0" y="0"/>
                    <a:pt x="0" y="0"/>
                  </a:cubicBezTo>
                  <a:close/>
                  <a:moveTo>
                    <a:pt x="0" y="0"/>
                  </a:moveTo>
                  <a:cubicBezTo>
                    <a:pt x="0" y="0"/>
                    <a:pt x="0" y="0"/>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0" name="矩形 29"/>
          <p:cNvSpPr/>
          <p:nvPr/>
        </p:nvSpPr>
        <p:spPr>
          <a:xfrm>
            <a:off x="4069731" y="119475"/>
            <a:ext cx="3903048" cy="810478"/>
          </a:xfrm>
          <a:prstGeom prst="rect">
            <a:avLst/>
          </a:prstGeom>
        </p:spPr>
        <p:txBody>
          <a:bodyPr wrap="square">
            <a:spAutoFit/>
          </a:bodyPr>
          <a:lstStyle/>
          <a:p>
            <a:pPr algn="ctr">
              <a:lnSpc>
                <a:spcPct val="120000"/>
              </a:lnSpc>
              <a:spcBef>
                <a:spcPct val="0"/>
              </a:spcBef>
            </a:pPr>
            <a:r>
              <a:rPr lang="zh-CN" altLang="en-US" sz="4000" dirty="0">
                <a:solidFill>
                  <a:srgbClr val="0270D1"/>
                </a:solidFill>
                <a:latin typeface="微软雅黑" panose="020B0503020204020204" pitchFamily="34" charset="-122"/>
                <a:ea typeface="微软雅黑" panose="020B0503020204020204" pitchFamily="34" charset="-122"/>
              </a:rPr>
              <a:t>正交偏最小二乘</a:t>
            </a:r>
          </a:p>
        </p:txBody>
      </p:sp>
      <p:sp>
        <p:nvSpPr>
          <p:cNvPr id="58" name="矩形 57"/>
          <p:cNvSpPr/>
          <p:nvPr/>
        </p:nvSpPr>
        <p:spPr>
          <a:xfrm>
            <a:off x="5576711" y="2926384"/>
            <a:ext cx="1402548" cy="523220"/>
          </a:xfrm>
          <a:prstGeom prst="rect">
            <a:avLst/>
          </a:prstGeom>
        </p:spPr>
        <p:txBody>
          <a:bodyPr wrap="square">
            <a:spAutoFit/>
          </a:bodyPr>
          <a:lstStyle/>
          <a:p>
            <a:pPr algn="ctr">
              <a:lnSpc>
                <a:spcPct val="120000"/>
              </a:lnSpc>
              <a:spcBef>
                <a:spcPct val="0"/>
              </a:spcBef>
            </a:pPr>
            <a:r>
              <a:rPr lang="zh-CN" altLang="en-US" sz="2400" dirty="0" smtClean="0">
                <a:solidFill>
                  <a:srgbClr val="FFFFFF"/>
                </a:solidFill>
                <a:latin typeface="微软雅黑" panose="020B0503020204020204" pitchFamily="34" charset="-122"/>
                <a:ea typeface="微软雅黑" panose="020B0503020204020204" pitchFamily="34" charset="-122"/>
              </a:rPr>
              <a:t>基本理论</a:t>
            </a:r>
            <a:endParaRPr lang="zh-CN" altLang="en-US" sz="2400" dirty="0">
              <a:solidFill>
                <a:srgbClr val="FFFFFF"/>
              </a:solidFill>
              <a:latin typeface="微软雅黑" panose="020B0503020204020204" pitchFamily="34" charset="-122"/>
              <a:ea typeface="微软雅黑" panose="020B0503020204020204" pitchFamily="34" charset="-122"/>
            </a:endParaRPr>
          </a:p>
        </p:txBody>
      </p:sp>
      <p:sp>
        <p:nvSpPr>
          <p:cNvPr id="60" name="PA_矩形 75"/>
          <p:cNvSpPr/>
          <p:nvPr>
            <p:custDataLst>
              <p:tags r:id="rId2"/>
            </p:custDataLst>
          </p:nvPr>
        </p:nvSpPr>
        <p:spPr>
          <a:xfrm>
            <a:off x="4690556" y="3408696"/>
            <a:ext cx="2991483" cy="120186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altLang="zh-CN" sz="1400" dirty="0">
                <a:solidFill>
                  <a:srgbClr val="FFFFFF"/>
                </a:solidFill>
                <a:latin typeface="微软雅黑" panose="020B0503020204020204" pitchFamily="34" charset="-122"/>
                <a:ea typeface="微软雅黑" panose="020B0503020204020204" pitchFamily="34" charset="-122"/>
              </a:rPr>
              <a:t>OPLS</a:t>
            </a:r>
            <a:r>
              <a:rPr lang="zh-CN" altLang="zh-CN" sz="1400" dirty="0">
                <a:solidFill>
                  <a:srgbClr val="FFFFFF"/>
                </a:solidFill>
                <a:latin typeface="微软雅黑" panose="020B0503020204020204" pitchFamily="34" charset="-122"/>
                <a:ea typeface="微软雅黑" panose="020B0503020204020204" pitchFamily="34" charset="-122"/>
              </a:rPr>
              <a:t>是多因变量对多自变量的有监督的建模方法，其最大优势是可以剔除掉自变量</a:t>
            </a:r>
            <a:r>
              <a:rPr lang="en-US" altLang="zh-CN" sz="1400" dirty="0">
                <a:solidFill>
                  <a:srgbClr val="FFFFFF"/>
                </a:solidFill>
                <a:latin typeface="微软雅黑" panose="020B0503020204020204" pitchFamily="34" charset="-122"/>
                <a:ea typeface="微软雅黑" panose="020B0503020204020204" pitchFamily="34" charset="-122"/>
              </a:rPr>
              <a:t>X</a:t>
            </a:r>
            <a:r>
              <a:rPr lang="zh-CN" altLang="zh-CN" sz="1400" dirty="0">
                <a:solidFill>
                  <a:srgbClr val="FFFFFF"/>
                </a:solidFill>
                <a:latin typeface="微软雅黑" panose="020B0503020204020204" pitchFamily="34" charset="-122"/>
                <a:ea typeface="微软雅黑" panose="020B0503020204020204" pitchFamily="34" charset="-122"/>
              </a:rPr>
              <a:t>包含的与分类变量</a:t>
            </a:r>
            <a:r>
              <a:rPr lang="en-US" altLang="zh-CN" sz="1400" dirty="0">
                <a:solidFill>
                  <a:srgbClr val="FFFFFF"/>
                </a:solidFill>
                <a:latin typeface="微软雅黑" panose="020B0503020204020204" pitchFamily="34" charset="-122"/>
                <a:ea typeface="微软雅黑" panose="020B0503020204020204" pitchFamily="34" charset="-122"/>
              </a:rPr>
              <a:t>Y</a:t>
            </a:r>
            <a:r>
              <a:rPr lang="zh-CN" altLang="zh-CN" sz="1400" dirty="0">
                <a:solidFill>
                  <a:srgbClr val="FFFFFF"/>
                </a:solidFill>
                <a:latin typeface="微软雅黑" panose="020B0503020204020204" pitchFamily="34" charset="-122"/>
                <a:ea typeface="微软雅黑" panose="020B0503020204020204" pitchFamily="34" charset="-122"/>
              </a:rPr>
              <a:t>正交无关</a:t>
            </a:r>
            <a:r>
              <a:rPr lang="zh-CN" altLang="zh-CN" sz="1400" dirty="0" smtClean="0">
                <a:solidFill>
                  <a:srgbClr val="FFFFFF"/>
                </a:solidFill>
                <a:latin typeface="微软雅黑" panose="020B0503020204020204" pitchFamily="34" charset="-122"/>
                <a:ea typeface="微软雅黑" panose="020B0503020204020204" pitchFamily="34" charset="-122"/>
              </a:rPr>
              <a:t>的数据变异</a:t>
            </a:r>
            <a:endParaRPr lang="zh-CN" altLang="en-US" sz="1400" dirty="0">
              <a:solidFill>
                <a:srgbClr val="FFFFFF"/>
              </a:solidFill>
              <a:latin typeface="微软雅黑" panose="020B0503020204020204" pitchFamily="34" charset="-122"/>
              <a:ea typeface="微软雅黑" panose="020B0503020204020204" pitchFamily="34" charset="-122"/>
            </a:endParaRPr>
          </a:p>
        </p:txBody>
      </p:sp>
      <p:sp>
        <p:nvSpPr>
          <p:cNvPr id="61" name="矩形 60"/>
          <p:cNvSpPr/>
          <p:nvPr/>
        </p:nvSpPr>
        <p:spPr>
          <a:xfrm>
            <a:off x="805065" y="5968955"/>
            <a:ext cx="1821379" cy="595035"/>
          </a:xfrm>
          <a:prstGeom prst="rect">
            <a:avLst/>
          </a:prstGeom>
        </p:spPr>
        <p:txBody>
          <a:bodyPr wrap="square">
            <a:spAutoFit/>
          </a:bodyPr>
          <a:lstStyle/>
          <a:p>
            <a:pPr algn="ctr">
              <a:lnSpc>
                <a:spcPct val="120000"/>
              </a:lnSpc>
              <a:spcBef>
                <a:spcPct val="0"/>
              </a:spcBef>
            </a:pPr>
            <a:r>
              <a:rPr lang="zh-CN" altLang="en-US" sz="2800" dirty="0" smtClean="0">
                <a:solidFill>
                  <a:srgbClr val="424242"/>
                </a:solidFill>
                <a:latin typeface="微软雅黑" panose="020B0503020204020204" pitchFamily="34" charset="-122"/>
                <a:ea typeface="微软雅黑" panose="020B0503020204020204" pitchFamily="34" charset="-122"/>
              </a:rPr>
              <a:t>基本思想</a:t>
            </a:r>
            <a:endParaRPr lang="zh-CN" altLang="en-US" sz="2800" dirty="0">
              <a:solidFill>
                <a:srgbClr val="424242"/>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a:off x="3846326" y="605122"/>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7889192" y="591010"/>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9157027" y="5977024"/>
            <a:ext cx="2668134" cy="595035"/>
          </a:xfrm>
          <a:prstGeom prst="rect">
            <a:avLst/>
          </a:prstGeom>
        </p:spPr>
        <p:txBody>
          <a:bodyPr wrap="square">
            <a:spAutoFit/>
          </a:bodyPr>
          <a:lstStyle/>
          <a:p>
            <a:pPr>
              <a:lnSpc>
                <a:spcPct val="120000"/>
              </a:lnSpc>
              <a:spcBef>
                <a:spcPct val="0"/>
              </a:spcBef>
            </a:pPr>
            <a:r>
              <a:rPr lang="en-US" altLang="en-US" sz="2800" dirty="0" smtClean="0">
                <a:solidFill>
                  <a:srgbClr val="424242"/>
                </a:solidFill>
                <a:latin typeface="微软雅黑" panose="020B0503020204020204" pitchFamily="34" charset="-122"/>
                <a:ea typeface="微软雅黑" panose="020B0503020204020204" pitchFamily="34" charset="-122"/>
              </a:rPr>
              <a:t>正交成分</a:t>
            </a:r>
            <a:r>
              <a:rPr lang="zh-CN" altLang="en-US" sz="2800" dirty="0" smtClean="0">
                <a:solidFill>
                  <a:srgbClr val="424242"/>
                </a:solidFill>
                <a:latin typeface="微软雅黑" panose="020B0503020204020204" pitchFamily="34" charset="-122"/>
                <a:ea typeface="微软雅黑" panose="020B0503020204020204" pitchFamily="34" charset="-122"/>
              </a:rPr>
              <a:t>确定</a:t>
            </a:r>
            <a:endParaRPr lang="zh-CN" altLang="en-US" sz="2800" dirty="0">
              <a:solidFill>
                <a:srgbClr val="424242"/>
              </a:solidFill>
              <a:latin typeface="微软雅黑" panose="020B0503020204020204" pitchFamily="34" charset="-122"/>
              <a:ea typeface="微软雅黑" panose="020B0503020204020204" pitchFamily="34" charset="-122"/>
            </a:endParaRPr>
          </a:p>
        </p:txBody>
      </p:sp>
      <p:cxnSp>
        <p:nvCxnSpPr>
          <p:cNvPr id="51" name="直接连接符 50"/>
          <p:cNvCxnSpPr/>
          <p:nvPr/>
        </p:nvCxnSpPr>
        <p:spPr>
          <a:xfrm flipV="1">
            <a:off x="1428994" y="6571351"/>
            <a:ext cx="667228" cy="9606"/>
          </a:xfrm>
          <a:prstGeom prst="line">
            <a:avLst/>
          </a:prstGeom>
          <a:ln w="28575">
            <a:solidFill>
              <a:srgbClr val="0270D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9913898" y="6559022"/>
            <a:ext cx="823809" cy="708"/>
          </a:xfrm>
          <a:prstGeom prst="line">
            <a:avLst/>
          </a:prstGeom>
          <a:ln w="28575">
            <a:solidFill>
              <a:srgbClr val="0270D1"/>
            </a:solidFill>
          </a:ln>
        </p:spPr>
        <p:style>
          <a:lnRef idx="1">
            <a:schemeClr val="accent1"/>
          </a:lnRef>
          <a:fillRef idx="0">
            <a:schemeClr val="accent1"/>
          </a:fillRef>
          <a:effectRef idx="0">
            <a:schemeClr val="accent1"/>
          </a:effectRef>
          <a:fontRef idx="minor">
            <a:schemeClr val="tx1"/>
          </a:fontRef>
        </p:style>
      </p:cxnSp>
      <p:sp>
        <p:nvSpPr>
          <p:cNvPr id="33" name="Freeform 82"/>
          <p:cNvSpPr>
            <a:spLocks noEditPoints="1"/>
          </p:cNvSpPr>
          <p:nvPr/>
        </p:nvSpPr>
        <p:spPr bwMode="auto">
          <a:xfrm>
            <a:off x="6012717" y="2108565"/>
            <a:ext cx="605828" cy="715976"/>
          </a:xfrm>
          <a:custGeom>
            <a:avLst/>
            <a:gdLst/>
            <a:ahLst/>
            <a:cxnLst>
              <a:cxn ang="0">
                <a:pos x="61" y="26"/>
              </a:cxn>
              <a:cxn ang="0">
                <a:pos x="61" y="68"/>
              </a:cxn>
              <a:cxn ang="0">
                <a:pos x="58" y="72"/>
              </a:cxn>
              <a:cxn ang="0">
                <a:pos x="4" y="72"/>
              </a:cxn>
              <a:cxn ang="0">
                <a:pos x="0" y="68"/>
              </a:cxn>
              <a:cxn ang="0">
                <a:pos x="0" y="4"/>
              </a:cxn>
              <a:cxn ang="0">
                <a:pos x="4" y="0"/>
              </a:cxn>
              <a:cxn ang="0">
                <a:pos x="36" y="0"/>
              </a:cxn>
              <a:cxn ang="0">
                <a:pos x="36" y="22"/>
              </a:cxn>
              <a:cxn ang="0">
                <a:pos x="40" y="26"/>
              </a:cxn>
              <a:cxn ang="0">
                <a:pos x="61" y="26"/>
              </a:cxn>
              <a:cxn ang="0">
                <a:pos x="46" y="32"/>
              </a:cxn>
              <a:cxn ang="0">
                <a:pos x="45" y="31"/>
              </a:cxn>
              <a:cxn ang="0">
                <a:pos x="16" y="31"/>
              </a:cxn>
              <a:cxn ang="0">
                <a:pos x="15" y="32"/>
              </a:cxn>
              <a:cxn ang="0">
                <a:pos x="15" y="35"/>
              </a:cxn>
              <a:cxn ang="0">
                <a:pos x="16" y="36"/>
              </a:cxn>
              <a:cxn ang="0">
                <a:pos x="45" y="36"/>
              </a:cxn>
              <a:cxn ang="0">
                <a:pos x="46" y="35"/>
              </a:cxn>
              <a:cxn ang="0">
                <a:pos x="46" y="32"/>
              </a:cxn>
              <a:cxn ang="0">
                <a:pos x="46" y="43"/>
              </a:cxn>
              <a:cxn ang="0">
                <a:pos x="45" y="41"/>
              </a:cxn>
              <a:cxn ang="0">
                <a:pos x="16" y="41"/>
              </a:cxn>
              <a:cxn ang="0">
                <a:pos x="15" y="43"/>
              </a:cxn>
              <a:cxn ang="0">
                <a:pos x="15" y="45"/>
              </a:cxn>
              <a:cxn ang="0">
                <a:pos x="16" y="47"/>
              </a:cxn>
              <a:cxn ang="0">
                <a:pos x="45" y="47"/>
              </a:cxn>
              <a:cxn ang="0">
                <a:pos x="46" y="45"/>
              </a:cxn>
              <a:cxn ang="0">
                <a:pos x="46" y="43"/>
              </a:cxn>
              <a:cxn ang="0">
                <a:pos x="46" y="53"/>
              </a:cxn>
              <a:cxn ang="0">
                <a:pos x="45" y="52"/>
              </a:cxn>
              <a:cxn ang="0">
                <a:pos x="16" y="52"/>
              </a:cxn>
              <a:cxn ang="0">
                <a:pos x="15" y="53"/>
              </a:cxn>
              <a:cxn ang="0">
                <a:pos x="15" y="56"/>
              </a:cxn>
              <a:cxn ang="0">
                <a:pos x="16" y="57"/>
              </a:cxn>
              <a:cxn ang="0">
                <a:pos x="45" y="57"/>
              </a:cxn>
              <a:cxn ang="0">
                <a:pos x="46" y="56"/>
              </a:cxn>
              <a:cxn ang="0">
                <a:pos x="46" y="53"/>
              </a:cxn>
              <a:cxn ang="0">
                <a:pos x="60" y="21"/>
              </a:cxn>
              <a:cxn ang="0">
                <a:pos x="41" y="21"/>
              </a:cxn>
              <a:cxn ang="0">
                <a:pos x="41" y="2"/>
              </a:cxn>
              <a:cxn ang="0">
                <a:pos x="42" y="3"/>
              </a:cxn>
              <a:cxn ang="0">
                <a:pos x="59" y="19"/>
              </a:cxn>
              <a:cxn ang="0">
                <a:pos x="60" y="21"/>
              </a:cxn>
            </a:cxnLst>
            <a:rect l="0" t="0" r="r" b="b"/>
            <a:pathLst>
              <a:path w="61" h="72">
                <a:moveTo>
                  <a:pt x="61" y="26"/>
                </a:moveTo>
                <a:cubicBezTo>
                  <a:pt x="61" y="68"/>
                  <a:pt x="61" y="68"/>
                  <a:pt x="61" y="68"/>
                </a:cubicBezTo>
                <a:cubicBezTo>
                  <a:pt x="61" y="71"/>
                  <a:pt x="60" y="72"/>
                  <a:pt x="58" y="72"/>
                </a:cubicBezTo>
                <a:cubicBezTo>
                  <a:pt x="4" y="72"/>
                  <a:pt x="4" y="72"/>
                  <a:pt x="4" y="72"/>
                </a:cubicBezTo>
                <a:cubicBezTo>
                  <a:pt x="1" y="72"/>
                  <a:pt x="0" y="71"/>
                  <a:pt x="0" y="68"/>
                </a:cubicBezTo>
                <a:cubicBezTo>
                  <a:pt x="0" y="4"/>
                  <a:pt x="0" y="4"/>
                  <a:pt x="0" y="4"/>
                </a:cubicBezTo>
                <a:cubicBezTo>
                  <a:pt x="0" y="2"/>
                  <a:pt x="1" y="0"/>
                  <a:pt x="4" y="0"/>
                </a:cubicBezTo>
                <a:cubicBezTo>
                  <a:pt x="36" y="0"/>
                  <a:pt x="36" y="0"/>
                  <a:pt x="36" y="0"/>
                </a:cubicBezTo>
                <a:cubicBezTo>
                  <a:pt x="36" y="22"/>
                  <a:pt x="36" y="22"/>
                  <a:pt x="36" y="22"/>
                </a:cubicBezTo>
                <a:cubicBezTo>
                  <a:pt x="36" y="24"/>
                  <a:pt x="37" y="26"/>
                  <a:pt x="40" y="26"/>
                </a:cubicBezTo>
                <a:lnTo>
                  <a:pt x="61" y="26"/>
                </a:lnTo>
                <a:close/>
                <a:moveTo>
                  <a:pt x="46" y="32"/>
                </a:moveTo>
                <a:cubicBezTo>
                  <a:pt x="46" y="32"/>
                  <a:pt x="45" y="31"/>
                  <a:pt x="45" y="31"/>
                </a:cubicBezTo>
                <a:cubicBezTo>
                  <a:pt x="16" y="31"/>
                  <a:pt x="16" y="31"/>
                  <a:pt x="16" y="31"/>
                </a:cubicBezTo>
                <a:cubicBezTo>
                  <a:pt x="16" y="31"/>
                  <a:pt x="15" y="32"/>
                  <a:pt x="15" y="32"/>
                </a:cubicBezTo>
                <a:cubicBezTo>
                  <a:pt x="15" y="35"/>
                  <a:pt x="15" y="35"/>
                  <a:pt x="15" y="35"/>
                </a:cubicBezTo>
                <a:cubicBezTo>
                  <a:pt x="15" y="36"/>
                  <a:pt x="16" y="36"/>
                  <a:pt x="16" y="36"/>
                </a:cubicBezTo>
                <a:cubicBezTo>
                  <a:pt x="45" y="36"/>
                  <a:pt x="45" y="36"/>
                  <a:pt x="45" y="36"/>
                </a:cubicBezTo>
                <a:cubicBezTo>
                  <a:pt x="45" y="36"/>
                  <a:pt x="46" y="36"/>
                  <a:pt x="46" y="35"/>
                </a:cubicBezTo>
                <a:lnTo>
                  <a:pt x="46" y="32"/>
                </a:lnTo>
                <a:close/>
                <a:moveTo>
                  <a:pt x="46" y="43"/>
                </a:moveTo>
                <a:cubicBezTo>
                  <a:pt x="46" y="42"/>
                  <a:pt x="45" y="41"/>
                  <a:pt x="45" y="41"/>
                </a:cubicBezTo>
                <a:cubicBezTo>
                  <a:pt x="16" y="41"/>
                  <a:pt x="16" y="41"/>
                  <a:pt x="16" y="41"/>
                </a:cubicBezTo>
                <a:cubicBezTo>
                  <a:pt x="16" y="41"/>
                  <a:pt x="15" y="42"/>
                  <a:pt x="15" y="43"/>
                </a:cubicBezTo>
                <a:cubicBezTo>
                  <a:pt x="15" y="45"/>
                  <a:pt x="15" y="45"/>
                  <a:pt x="15" y="45"/>
                </a:cubicBezTo>
                <a:cubicBezTo>
                  <a:pt x="15" y="46"/>
                  <a:pt x="16" y="47"/>
                  <a:pt x="16" y="47"/>
                </a:cubicBezTo>
                <a:cubicBezTo>
                  <a:pt x="45" y="47"/>
                  <a:pt x="45" y="47"/>
                  <a:pt x="45" y="47"/>
                </a:cubicBezTo>
                <a:cubicBezTo>
                  <a:pt x="45" y="47"/>
                  <a:pt x="46" y="46"/>
                  <a:pt x="46" y="45"/>
                </a:cubicBezTo>
                <a:lnTo>
                  <a:pt x="46" y="43"/>
                </a:lnTo>
                <a:close/>
                <a:moveTo>
                  <a:pt x="46" y="53"/>
                </a:moveTo>
                <a:cubicBezTo>
                  <a:pt x="46" y="52"/>
                  <a:pt x="45" y="52"/>
                  <a:pt x="45" y="52"/>
                </a:cubicBezTo>
                <a:cubicBezTo>
                  <a:pt x="16" y="52"/>
                  <a:pt x="16" y="52"/>
                  <a:pt x="16" y="52"/>
                </a:cubicBezTo>
                <a:cubicBezTo>
                  <a:pt x="16" y="52"/>
                  <a:pt x="15" y="52"/>
                  <a:pt x="15" y="53"/>
                </a:cubicBezTo>
                <a:cubicBezTo>
                  <a:pt x="15" y="56"/>
                  <a:pt x="15" y="56"/>
                  <a:pt x="15" y="56"/>
                </a:cubicBezTo>
                <a:cubicBezTo>
                  <a:pt x="15" y="56"/>
                  <a:pt x="16" y="57"/>
                  <a:pt x="16" y="57"/>
                </a:cubicBezTo>
                <a:cubicBezTo>
                  <a:pt x="45" y="57"/>
                  <a:pt x="45" y="57"/>
                  <a:pt x="45" y="57"/>
                </a:cubicBezTo>
                <a:cubicBezTo>
                  <a:pt x="45" y="57"/>
                  <a:pt x="46" y="56"/>
                  <a:pt x="46" y="56"/>
                </a:cubicBezTo>
                <a:lnTo>
                  <a:pt x="46" y="53"/>
                </a:lnTo>
                <a:close/>
                <a:moveTo>
                  <a:pt x="60" y="21"/>
                </a:moveTo>
                <a:cubicBezTo>
                  <a:pt x="41" y="21"/>
                  <a:pt x="41" y="21"/>
                  <a:pt x="41" y="21"/>
                </a:cubicBezTo>
                <a:cubicBezTo>
                  <a:pt x="41" y="2"/>
                  <a:pt x="41" y="2"/>
                  <a:pt x="41" y="2"/>
                </a:cubicBezTo>
                <a:cubicBezTo>
                  <a:pt x="41" y="2"/>
                  <a:pt x="42" y="3"/>
                  <a:pt x="42" y="3"/>
                </a:cubicBezTo>
                <a:cubicBezTo>
                  <a:pt x="59" y="19"/>
                  <a:pt x="59" y="19"/>
                  <a:pt x="59" y="19"/>
                </a:cubicBezTo>
                <a:cubicBezTo>
                  <a:pt x="59" y="20"/>
                  <a:pt x="59" y="20"/>
                  <a:pt x="60" y="2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1" name="对象 10"/>
          <p:cNvGraphicFramePr>
            <a:graphicFrameLocks noChangeAspect="1"/>
          </p:cNvGraphicFramePr>
          <p:nvPr>
            <p:extLst>
              <p:ext uri="{D42A27DB-BD31-4B8C-83A1-F6EECF244321}">
                <p14:modId xmlns:p14="http://schemas.microsoft.com/office/powerpoint/2010/main" val="1043927750"/>
              </p:ext>
            </p:extLst>
          </p:nvPr>
        </p:nvGraphicFramePr>
        <p:xfrm>
          <a:off x="271463" y="1060293"/>
          <a:ext cx="4155266" cy="4882279"/>
        </p:xfrm>
        <a:graphic>
          <a:graphicData uri="http://schemas.openxmlformats.org/presentationml/2006/ole">
            <mc:AlternateContent xmlns:mc="http://schemas.openxmlformats.org/markup-compatibility/2006">
              <mc:Choice xmlns:v="urn:schemas-microsoft-com:vml" Requires="v">
                <p:oleObj spid="_x0000_s13479" name="文档" r:id="rId5" imgW="5270500" imgH="5549900" progId="Word.Document.12">
                  <p:embed/>
                </p:oleObj>
              </mc:Choice>
              <mc:Fallback>
                <p:oleObj name="文档" r:id="rId5" imgW="5270500" imgH="5549900" progId="Word.Document.12">
                  <p:embed/>
                  <p:pic>
                    <p:nvPicPr>
                      <p:cNvPr id="0" name=""/>
                      <p:cNvPicPr/>
                      <p:nvPr/>
                    </p:nvPicPr>
                    <p:blipFill>
                      <a:blip r:embed="rId6"/>
                      <a:stretch>
                        <a:fillRect/>
                      </a:stretch>
                    </p:blipFill>
                    <p:spPr>
                      <a:xfrm>
                        <a:off x="271463" y="1060293"/>
                        <a:ext cx="4155266" cy="4882279"/>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927428952"/>
              </p:ext>
            </p:extLst>
          </p:nvPr>
        </p:nvGraphicFramePr>
        <p:xfrm>
          <a:off x="8027988" y="1065213"/>
          <a:ext cx="3994150" cy="4619625"/>
        </p:xfrm>
        <a:graphic>
          <a:graphicData uri="http://schemas.openxmlformats.org/presentationml/2006/ole">
            <mc:AlternateContent xmlns:mc="http://schemas.openxmlformats.org/markup-compatibility/2006">
              <mc:Choice xmlns:v="urn:schemas-microsoft-com:vml" Requires="v">
                <p:oleObj spid="_x0000_s13480" name="文档" r:id="rId7" imgW="5270500" imgH="3568700" progId="Word.Document.12">
                  <p:embed/>
                </p:oleObj>
              </mc:Choice>
              <mc:Fallback>
                <p:oleObj name="文档" r:id="rId7" imgW="5270500" imgH="3568700" progId="Word.Document.12">
                  <p:embed/>
                  <p:pic>
                    <p:nvPicPr>
                      <p:cNvPr id="0" name=""/>
                      <p:cNvPicPr/>
                      <p:nvPr/>
                    </p:nvPicPr>
                    <p:blipFill>
                      <a:blip r:embed="rId8"/>
                      <a:stretch>
                        <a:fillRect/>
                      </a:stretch>
                    </p:blipFill>
                    <p:spPr>
                      <a:xfrm>
                        <a:off x="8027988" y="1065213"/>
                        <a:ext cx="3994150" cy="4619625"/>
                      </a:xfrm>
                      <a:prstGeom prst="rect">
                        <a:avLst/>
                      </a:prstGeom>
                    </p:spPr>
                  </p:pic>
                </p:oleObj>
              </mc:Fallback>
            </mc:AlternateContent>
          </a:graphicData>
        </a:graphic>
      </p:graphicFrame>
      <p:pic>
        <p:nvPicPr>
          <p:cNvPr id="38" name="图片 37" descr="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78099" y="241526"/>
            <a:ext cx="2222423" cy="650034"/>
          </a:xfrm>
          <a:prstGeom prst="rect">
            <a:avLst/>
          </a:prstGeom>
        </p:spPr>
      </p:pic>
    </p:spTree>
    <p:extLst>
      <p:ext uri="{BB962C8B-B14F-4D97-AF65-F5344CB8AC3E}">
        <p14:creationId xmlns:p14="http://schemas.microsoft.com/office/powerpoint/2010/main" val="17955914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100000" fill="hold" grpId="0" nodeType="withEffect" p14:presetBounceEnd="4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40000">
                                          <p:cBhvr additive="base">
                                            <p:cTn id="7" dur="1000" fill="hold"/>
                                            <p:tgtEl>
                                              <p:spTgt spid="9"/>
                                            </p:tgtEl>
                                            <p:attrNameLst>
                                              <p:attrName>ppt_x</p:attrName>
                                            </p:attrNameLst>
                                          </p:cBhvr>
                                          <p:tavLst>
                                            <p:tav tm="0">
                                              <p:val>
                                                <p:strVal val="1+#ppt_w/2"/>
                                              </p:val>
                                            </p:tav>
                                            <p:tav tm="100000">
                                              <p:val>
                                                <p:strVal val="#ppt_x"/>
                                              </p:val>
                                            </p:tav>
                                          </p:tavLst>
                                        </p:anim>
                                        <p:anim calcmode="lin" valueType="num" p14:bounceEnd="40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accel="100000" fill="hold" nodeType="withEffect" p14:presetBounceEnd="40000">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14:bounceEnd="40000">
                                          <p:cBhvr additive="base">
                                            <p:cTn id="11" dur="1000" fill="hold"/>
                                            <p:tgtEl>
                                              <p:spTgt spid="21"/>
                                            </p:tgtEl>
                                            <p:attrNameLst>
                                              <p:attrName>ppt_x</p:attrName>
                                            </p:attrNameLst>
                                          </p:cBhvr>
                                          <p:tavLst>
                                            <p:tav tm="0">
                                              <p:val>
                                                <p:strVal val="1+#ppt_w/2"/>
                                              </p:val>
                                            </p:tav>
                                            <p:tav tm="100000">
                                              <p:val>
                                                <p:strVal val="#ppt_x"/>
                                              </p:val>
                                            </p:tav>
                                          </p:tavLst>
                                        </p:anim>
                                        <p:anim calcmode="lin" valueType="num" p14:bounceEnd="40000">
                                          <p:cBhvr additive="base">
                                            <p:cTn id="12" dur="10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accel="100000" fill="hold" grpId="0" nodeType="withEffect" p14:presetBounceEnd="40000">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14:bounceEnd="40000">
                                          <p:cBhvr additive="base">
                                            <p:cTn id="15" dur="1000" fill="hold"/>
                                            <p:tgtEl>
                                              <p:spTgt spid="30"/>
                                            </p:tgtEl>
                                            <p:attrNameLst>
                                              <p:attrName>ppt_x</p:attrName>
                                            </p:attrNameLst>
                                          </p:cBhvr>
                                          <p:tavLst>
                                            <p:tav tm="0">
                                              <p:val>
                                                <p:strVal val="1+#ppt_w/2"/>
                                              </p:val>
                                            </p:tav>
                                            <p:tav tm="100000">
                                              <p:val>
                                                <p:strVal val="#ppt_x"/>
                                              </p:val>
                                            </p:tav>
                                          </p:tavLst>
                                        </p:anim>
                                        <p:anim calcmode="lin" valueType="num" p14:bounceEnd="40000">
                                          <p:cBhvr additive="base">
                                            <p:cTn id="16" dur="1000" fill="hold"/>
                                            <p:tgtEl>
                                              <p:spTgt spid="30"/>
                                            </p:tgtEl>
                                            <p:attrNameLst>
                                              <p:attrName>ppt_y</p:attrName>
                                            </p:attrNameLst>
                                          </p:cBhvr>
                                          <p:tavLst>
                                            <p:tav tm="0">
                                              <p:val>
                                                <p:strVal val="#ppt_y"/>
                                              </p:val>
                                            </p:tav>
                                            <p:tav tm="100000">
                                              <p:val>
                                                <p:strVal val="#ppt_y"/>
                                              </p:val>
                                            </p:tav>
                                          </p:tavLst>
                                        </p:anim>
                                      </p:childTnLst>
                                    </p:cTn>
                                  </p:par>
                                  <p:par>
                                    <p:cTn id="17" presetID="2" presetClass="entr" presetSubtype="2" accel="100000" fill="hold" grpId="0" nodeType="withEffect" p14:presetBounceEnd="40000">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14:bounceEnd="40000">
                                          <p:cBhvr additive="base">
                                            <p:cTn id="19" dur="1000" fill="hold"/>
                                            <p:tgtEl>
                                              <p:spTgt spid="58"/>
                                            </p:tgtEl>
                                            <p:attrNameLst>
                                              <p:attrName>ppt_x</p:attrName>
                                            </p:attrNameLst>
                                          </p:cBhvr>
                                          <p:tavLst>
                                            <p:tav tm="0">
                                              <p:val>
                                                <p:strVal val="1+#ppt_w/2"/>
                                              </p:val>
                                            </p:tav>
                                            <p:tav tm="100000">
                                              <p:val>
                                                <p:strVal val="#ppt_x"/>
                                              </p:val>
                                            </p:tav>
                                          </p:tavLst>
                                        </p:anim>
                                        <p:anim calcmode="lin" valueType="num" p14:bounceEnd="40000">
                                          <p:cBhvr additive="base">
                                            <p:cTn id="20" dur="1000" fill="hold"/>
                                            <p:tgtEl>
                                              <p:spTgt spid="58"/>
                                            </p:tgtEl>
                                            <p:attrNameLst>
                                              <p:attrName>ppt_y</p:attrName>
                                            </p:attrNameLst>
                                          </p:cBhvr>
                                          <p:tavLst>
                                            <p:tav tm="0">
                                              <p:val>
                                                <p:strVal val="#ppt_y"/>
                                              </p:val>
                                            </p:tav>
                                            <p:tav tm="100000">
                                              <p:val>
                                                <p:strVal val="#ppt_y"/>
                                              </p:val>
                                            </p:tav>
                                          </p:tavLst>
                                        </p:anim>
                                      </p:childTnLst>
                                    </p:cTn>
                                  </p:par>
                                  <p:par>
                                    <p:cTn id="21" presetID="2" presetClass="entr" presetSubtype="2" accel="100000" fill="hold" grpId="0" nodeType="withEffect" p14:presetBounceEnd="40000">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14:bounceEnd="40000">
                                          <p:cBhvr additive="base">
                                            <p:cTn id="23" dur="1000" fill="hold"/>
                                            <p:tgtEl>
                                              <p:spTgt spid="60"/>
                                            </p:tgtEl>
                                            <p:attrNameLst>
                                              <p:attrName>ppt_x</p:attrName>
                                            </p:attrNameLst>
                                          </p:cBhvr>
                                          <p:tavLst>
                                            <p:tav tm="0">
                                              <p:val>
                                                <p:strVal val="1+#ppt_w/2"/>
                                              </p:val>
                                            </p:tav>
                                            <p:tav tm="100000">
                                              <p:val>
                                                <p:strVal val="#ppt_x"/>
                                              </p:val>
                                            </p:tav>
                                          </p:tavLst>
                                        </p:anim>
                                        <p:anim calcmode="lin" valueType="num" p14:bounceEnd="40000">
                                          <p:cBhvr additive="base">
                                            <p:cTn id="24" dur="1000" fill="hold"/>
                                            <p:tgtEl>
                                              <p:spTgt spid="60"/>
                                            </p:tgtEl>
                                            <p:attrNameLst>
                                              <p:attrName>ppt_y</p:attrName>
                                            </p:attrNameLst>
                                          </p:cBhvr>
                                          <p:tavLst>
                                            <p:tav tm="0">
                                              <p:val>
                                                <p:strVal val="#ppt_y"/>
                                              </p:val>
                                            </p:tav>
                                            <p:tav tm="100000">
                                              <p:val>
                                                <p:strVal val="#ppt_y"/>
                                              </p:val>
                                            </p:tav>
                                          </p:tavLst>
                                        </p:anim>
                                      </p:childTnLst>
                                    </p:cTn>
                                  </p:par>
                                  <p:par>
                                    <p:cTn id="25" presetID="2" presetClass="entr" presetSubtype="2" accel="100000" fill="hold" grpId="0" nodeType="withEffect" p14:presetBounceEnd="40000">
                                      <p:stCondLst>
                                        <p:cond delay="0"/>
                                      </p:stCondLst>
                                      <p:childTnLst>
                                        <p:set>
                                          <p:cBhvr>
                                            <p:cTn id="26" dur="1" fill="hold">
                                              <p:stCondLst>
                                                <p:cond delay="0"/>
                                              </p:stCondLst>
                                            </p:cTn>
                                            <p:tgtEl>
                                              <p:spTgt spid="61"/>
                                            </p:tgtEl>
                                            <p:attrNameLst>
                                              <p:attrName>style.visibility</p:attrName>
                                            </p:attrNameLst>
                                          </p:cBhvr>
                                          <p:to>
                                            <p:strVal val="visible"/>
                                          </p:to>
                                        </p:set>
                                        <p:anim calcmode="lin" valueType="num" p14:bounceEnd="40000">
                                          <p:cBhvr additive="base">
                                            <p:cTn id="27" dur="1000" fill="hold"/>
                                            <p:tgtEl>
                                              <p:spTgt spid="61"/>
                                            </p:tgtEl>
                                            <p:attrNameLst>
                                              <p:attrName>ppt_x</p:attrName>
                                            </p:attrNameLst>
                                          </p:cBhvr>
                                          <p:tavLst>
                                            <p:tav tm="0">
                                              <p:val>
                                                <p:strVal val="1+#ppt_w/2"/>
                                              </p:val>
                                            </p:tav>
                                            <p:tav tm="100000">
                                              <p:val>
                                                <p:strVal val="#ppt_x"/>
                                              </p:val>
                                            </p:tav>
                                          </p:tavLst>
                                        </p:anim>
                                        <p:anim calcmode="lin" valueType="num" p14:bounceEnd="40000">
                                          <p:cBhvr additive="base">
                                            <p:cTn id="28" dur="1000" fill="hold"/>
                                            <p:tgtEl>
                                              <p:spTgt spid="61"/>
                                            </p:tgtEl>
                                            <p:attrNameLst>
                                              <p:attrName>ppt_y</p:attrName>
                                            </p:attrNameLst>
                                          </p:cBhvr>
                                          <p:tavLst>
                                            <p:tav tm="0">
                                              <p:val>
                                                <p:strVal val="#ppt_y"/>
                                              </p:val>
                                            </p:tav>
                                            <p:tav tm="100000">
                                              <p:val>
                                                <p:strVal val="#ppt_y"/>
                                              </p:val>
                                            </p:tav>
                                          </p:tavLst>
                                        </p:anim>
                                      </p:childTnLst>
                                    </p:cTn>
                                  </p:par>
                                  <p:par>
                                    <p:cTn id="29" presetID="2" presetClass="entr" presetSubtype="2" accel="100000" fill="hold" nodeType="withEffect" p14:presetBounceEnd="40000">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14:bounceEnd="40000">
                                          <p:cBhvr additive="base">
                                            <p:cTn id="31" dur="1000" fill="hold"/>
                                            <p:tgtEl>
                                              <p:spTgt spid="46"/>
                                            </p:tgtEl>
                                            <p:attrNameLst>
                                              <p:attrName>ppt_x</p:attrName>
                                            </p:attrNameLst>
                                          </p:cBhvr>
                                          <p:tavLst>
                                            <p:tav tm="0">
                                              <p:val>
                                                <p:strVal val="1+#ppt_w/2"/>
                                              </p:val>
                                            </p:tav>
                                            <p:tav tm="100000">
                                              <p:val>
                                                <p:strVal val="#ppt_x"/>
                                              </p:val>
                                            </p:tav>
                                          </p:tavLst>
                                        </p:anim>
                                        <p:anim calcmode="lin" valueType="num" p14:bounceEnd="40000">
                                          <p:cBhvr additive="base">
                                            <p:cTn id="32" dur="1000" fill="hold"/>
                                            <p:tgtEl>
                                              <p:spTgt spid="46"/>
                                            </p:tgtEl>
                                            <p:attrNameLst>
                                              <p:attrName>ppt_y</p:attrName>
                                            </p:attrNameLst>
                                          </p:cBhvr>
                                          <p:tavLst>
                                            <p:tav tm="0">
                                              <p:val>
                                                <p:strVal val="#ppt_y"/>
                                              </p:val>
                                            </p:tav>
                                            <p:tav tm="100000">
                                              <p:val>
                                                <p:strVal val="#ppt_y"/>
                                              </p:val>
                                            </p:tav>
                                          </p:tavLst>
                                        </p:anim>
                                      </p:childTnLst>
                                    </p:cTn>
                                  </p:par>
                                  <p:par>
                                    <p:cTn id="33" presetID="2" presetClass="entr" presetSubtype="2" accel="100000" fill="hold" nodeType="withEffect" p14:presetBounceEnd="40000">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14:bounceEnd="40000">
                                          <p:cBhvr additive="base">
                                            <p:cTn id="35" dur="1000" fill="hold"/>
                                            <p:tgtEl>
                                              <p:spTgt spid="47"/>
                                            </p:tgtEl>
                                            <p:attrNameLst>
                                              <p:attrName>ppt_x</p:attrName>
                                            </p:attrNameLst>
                                          </p:cBhvr>
                                          <p:tavLst>
                                            <p:tav tm="0">
                                              <p:val>
                                                <p:strVal val="1+#ppt_w/2"/>
                                              </p:val>
                                            </p:tav>
                                            <p:tav tm="100000">
                                              <p:val>
                                                <p:strVal val="#ppt_x"/>
                                              </p:val>
                                            </p:tav>
                                          </p:tavLst>
                                        </p:anim>
                                        <p:anim calcmode="lin" valueType="num" p14:bounceEnd="40000">
                                          <p:cBhvr additive="base">
                                            <p:cTn id="36" dur="1000" fill="hold"/>
                                            <p:tgtEl>
                                              <p:spTgt spid="47"/>
                                            </p:tgtEl>
                                            <p:attrNameLst>
                                              <p:attrName>ppt_y</p:attrName>
                                            </p:attrNameLst>
                                          </p:cBhvr>
                                          <p:tavLst>
                                            <p:tav tm="0">
                                              <p:val>
                                                <p:strVal val="#ppt_y"/>
                                              </p:val>
                                            </p:tav>
                                            <p:tav tm="100000">
                                              <p:val>
                                                <p:strVal val="#ppt_y"/>
                                              </p:val>
                                            </p:tav>
                                          </p:tavLst>
                                        </p:anim>
                                      </p:childTnLst>
                                    </p:cTn>
                                  </p:par>
                                  <p:par>
                                    <p:cTn id="37" presetID="2" presetClass="entr" presetSubtype="2" accel="100000" fill="hold" grpId="0" nodeType="withEffect" p14:presetBounceEnd="40000">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14:bounceEnd="40000">
                                          <p:cBhvr additive="base">
                                            <p:cTn id="39" dur="1000" fill="hold"/>
                                            <p:tgtEl>
                                              <p:spTgt spid="48"/>
                                            </p:tgtEl>
                                            <p:attrNameLst>
                                              <p:attrName>ppt_x</p:attrName>
                                            </p:attrNameLst>
                                          </p:cBhvr>
                                          <p:tavLst>
                                            <p:tav tm="0">
                                              <p:val>
                                                <p:strVal val="1+#ppt_w/2"/>
                                              </p:val>
                                            </p:tav>
                                            <p:tav tm="100000">
                                              <p:val>
                                                <p:strVal val="#ppt_x"/>
                                              </p:val>
                                            </p:tav>
                                          </p:tavLst>
                                        </p:anim>
                                        <p:anim calcmode="lin" valueType="num" p14:bounceEnd="40000">
                                          <p:cBhvr additive="base">
                                            <p:cTn id="40" dur="1000" fill="hold"/>
                                            <p:tgtEl>
                                              <p:spTgt spid="48"/>
                                            </p:tgtEl>
                                            <p:attrNameLst>
                                              <p:attrName>ppt_y</p:attrName>
                                            </p:attrNameLst>
                                          </p:cBhvr>
                                          <p:tavLst>
                                            <p:tav tm="0">
                                              <p:val>
                                                <p:strVal val="#ppt_y"/>
                                              </p:val>
                                            </p:tav>
                                            <p:tav tm="100000">
                                              <p:val>
                                                <p:strVal val="#ppt_y"/>
                                              </p:val>
                                            </p:tav>
                                          </p:tavLst>
                                        </p:anim>
                                      </p:childTnLst>
                                    </p:cTn>
                                  </p:par>
                                  <p:par>
                                    <p:cTn id="41" presetID="2" presetClass="entr" presetSubtype="2" accel="100000" fill="hold" nodeType="withEffect" p14:presetBounceEnd="40000">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14:bounceEnd="40000">
                                          <p:cBhvr additive="base">
                                            <p:cTn id="43" dur="1000" fill="hold"/>
                                            <p:tgtEl>
                                              <p:spTgt spid="51"/>
                                            </p:tgtEl>
                                            <p:attrNameLst>
                                              <p:attrName>ppt_x</p:attrName>
                                            </p:attrNameLst>
                                          </p:cBhvr>
                                          <p:tavLst>
                                            <p:tav tm="0">
                                              <p:val>
                                                <p:strVal val="1+#ppt_w/2"/>
                                              </p:val>
                                            </p:tav>
                                            <p:tav tm="100000">
                                              <p:val>
                                                <p:strVal val="#ppt_x"/>
                                              </p:val>
                                            </p:tav>
                                          </p:tavLst>
                                        </p:anim>
                                        <p:anim calcmode="lin" valueType="num" p14:bounceEnd="40000">
                                          <p:cBhvr additive="base">
                                            <p:cTn id="44" dur="1000" fill="hold"/>
                                            <p:tgtEl>
                                              <p:spTgt spid="51"/>
                                            </p:tgtEl>
                                            <p:attrNameLst>
                                              <p:attrName>ppt_y</p:attrName>
                                            </p:attrNameLst>
                                          </p:cBhvr>
                                          <p:tavLst>
                                            <p:tav tm="0">
                                              <p:val>
                                                <p:strVal val="#ppt_y"/>
                                              </p:val>
                                            </p:tav>
                                            <p:tav tm="100000">
                                              <p:val>
                                                <p:strVal val="#ppt_y"/>
                                              </p:val>
                                            </p:tav>
                                          </p:tavLst>
                                        </p:anim>
                                      </p:childTnLst>
                                    </p:cTn>
                                  </p:par>
                                  <p:par>
                                    <p:cTn id="45" presetID="2" presetClass="entr" presetSubtype="2" accel="100000" fill="hold" nodeType="withEffect" p14:presetBounceEnd="40000">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14:bounceEnd="40000">
                                          <p:cBhvr additive="base">
                                            <p:cTn id="47" dur="1000" fill="hold"/>
                                            <p:tgtEl>
                                              <p:spTgt spid="52"/>
                                            </p:tgtEl>
                                            <p:attrNameLst>
                                              <p:attrName>ppt_x</p:attrName>
                                            </p:attrNameLst>
                                          </p:cBhvr>
                                          <p:tavLst>
                                            <p:tav tm="0">
                                              <p:val>
                                                <p:strVal val="1+#ppt_w/2"/>
                                              </p:val>
                                            </p:tav>
                                            <p:tav tm="100000">
                                              <p:val>
                                                <p:strVal val="#ppt_x"/>
                                              </p:val>
                                            </p:tav>
                                          </p:tavLst>
                                        </p:anim>
                                        <p:anim calcmode="lin" valueType="num" p14:bounceEnd="40000">
                                          <p:cBhvr additive="base">
                                            <p:cTn id="48" dur="1000" fill="hold"/>
                                            <p:tgtEl>
                                              <p:spTgt spid="52"/>
                                            </p:tgtEl>
                                            <p:attrNameLst>
                                              <p:attrName>ppt_y</p:attrName>
                                            </p:attrNameLst>
                                          </p:cBhvr>
                                          <p:tavLst>
                                            <p:tav tm="0">
                                              <p:val>
                                                <p:strVal val="#ppt_y"/>
                                              </p:val>
                                            </p:tav>
                                            <p:tav tm="100000">
                                              <p:val>
                                                <p:strVal val="#ppt_y"/>
                                              </p:val>
                                            </p:tav>
                                          </p:tavLst>
                                        </p:anim>
                                      </p:childTnLst>
                                    </p:cTn>
                                  </p:par>
                                  <p:par>
                                    <p:cTn id="49" presetID="2" presetClass="entr" presetSubtype="4" accel="100000" fill="hold" grpId="0" nodeType="withEffect" p14:presetBounceEnd="40000">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14:bounceEnd="40000">
                                          <p:cBhvr additive="base">
                                            <p:cTn id="51" dur="1000" fill="hold"/>
                                            <p:tgtEl>
                                              <p:spTgt spid="33"/>
                                            </p:tgtEl>
                                            <p:attrNameLst>
                                              <p:attrName>ppt_x</p:attrName>
                                            </p:attrNameLst>
                                          </p:cBhvr>
                                          <p:tavLst>
                                            <p:tav tm="0">
                                              <p:val>
                                                <p:strVal val="#ppt_x"/>
                                              </p:val>
                                            </p:tav>
                                            <p:tav tm="100000">
                                              <p:val>
                                                <p:strVal val="#ppt_x"/>
                                              </p:val>
                                            </p:tav>
                                          </p:tavLst>
                                        </p:anim>
                                        <p:anim calcmode="lin" valueType="num" p14:bounceEnd="40000">
                                          <p:cBhvr additive="base">
                                            <p:cTn id="52" dur="1000" fill="hold"/>
                                            <p:tgtEl>
                                              <p:spTgt spid="33"/>
                                            </p:tgtEl>
                                            <p:attrNameLst>
                                              <p:attrName>ppt_y</p:attrName>
                                            </p:attrNameLst>
                                          </p:cBhvr>
                                          <p:tavLst>
                                            <p:tav tm="0">
                                              <p:val>
                                                <p:strVal val="1+#ppt_h/2"/>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1+#ppt_w/2"/>
                                              </p:val>
                                            </p:tav>
                                            <p:tav tm="100000">
                                              <p:val>
                                                <p:strVal val="#ppt_x"/>
                                              </p:val>
                                            </p:tav>
                                          </p:tavLst>
                                        </p:anim>
                                        <p:anim calcmode="lin" valueType="num">
                                          <p:cBhvr additive="base">
                                            <p:cTn id="56" dur="500" fill="hold"/>
                                            <p:tgtEl>
                                              <p:spTgt spid="11"/>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1+#ppt_w/2"/>
                                              </p:val>
                                            </p:tav>
                                            <p:tav tm="100000">
                                              <p:val>
                                                <p:strVal val="#ppt_x"/>
                                              </p:val>
                                            </p:tav>
                                          </p:tavLst>
                                        </p:anim>
                                        <p:anim calcmode="lin" valueType="num">
                                          <p:cBhvr additive="base">
                                            <p:cTn id="6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0" grpId="0"/>
          <p:bldP spid="58" grpId="0"/>
          <p:bldP spid="60" grpId="0"/>
          <p:bldP spid="61" grpId="0"/>
          <p:bldP spid="48" grpId="0"/>
          <p:bldP spid="33" grpId="0" animBg="1"/>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accel="10000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1+#ppt_w/2"/>
                                              </p:val>
                                            </p:tav>
                                            <p:tav tm="100000">
                                              <p:val>
                                                <p:strVal val="#ppt_x"/>
                                              </p:val>
                                            </p:tav>
                                          </p:tavLst>
                                        </p:anim>
                                        <p:anim calcmode="lin" valueType="num">
                                          <p:cBhvr additive="base">
                                            <p:cTn id="12" dur="10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accel="10000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1000" fill="hold"/>
                                            <p:tgtEl>
                                              <p:spTgt spid="30"/>
                                            </p:tgtEl>
                                            <p:attrNameLst>
                                              <p:attrName>ppt_x</p:attrName>
                                            </p:attrNameLst>
                                          </p:cBhvr>
                                          <p:tavLst>
                                            <p:tav tm="0">
                                              <p:val>
                                                <p:strVal val="1+#ppt_w/2"/>
                                              </p:val>
                                            </p:tav>
                                            <p:tav tm="100000">
                                              <p:val>
                                                <p:strVal val="#ppt_x"/>
                                              </p:val>
                                            </p:tav>
                                          </p:tavLst>
                                        </p:anim>
                                        <p:anim calcmode="lin" valueType="num">
                                          <p:cBhvr additive="base">
                                            <p:cTn id="16" dur="1000" fill="hold"/>
                                            <p:tgtEl>
                                              <p:spTgt spid="30"/>
                                            </p:tgtEl>
                                            <p:attrNameLst>
                                              <p:attrName>ppt_y</p:attrName>
                                            </p:attrNameLst>
                                          </p:cBhvr>
                                          <p:tavLst>
                                            <p:tav tm="0">
                                              <p:val>
                                                <p:strVal val="#ppt_y"/>
                                              </p:val>
                                            </p:tav>
                                            <p:tav tm="100000">
                                              <p:val>
                                                <p:strVal val="#ppt_y"/>
                                              </p:val>
                                            </p:tav>
                                          </p:tavLst>
                                        </p:anim>
                                      </p:childTnLst>
                                    </p:cTn>
                                  </p:par>
                                  <p:par>
                                    <p:cTn id="17" presetID="2" presetClass="entr" presetSubtype="2" accel="10000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1000" fill="hold"/>
                                            <p:tgtEl>
                                              <p:spTgt spid="58"/>
                                            </p:tgtEl>
                                            <p:attrNameLst>
                                              <p:attrName>ppt_x</p:attrName>
                                            </p:attrNameLst>
                                          </p:cBhvr>
                                          <p:tavLst>
                                            <p:tav tm="0">
                                              <p:val>
                                                <p:strVal val="1+#ppt_w/2"/>
                                              </p:val>
                                            </p:tav>
                                            <p:tav tm="100000">
                                              <p:val>
                                                <p:strVal val="#ppt_x"/>
                                              </p:val>
                                            </p:tav>
                                          </p:tavLst>
                                        </p:anim>
                                        <p:anim calcmode="lin" valueType="num">
                                          <p:cBhvr additive="base">
                                            <p:cTn id="20" dur="1000" fill="hold"/>
                                            <p:tgtEl>
                                              <p:spTgt spid="58"/>
                                            </p:tgtEl>
                                            <p:attrNameLst>
                                              <p:attrName>ppt_y</p:attrName>
                                            </p:attrNameLst>
                                          </p:cBhvr>
                                          <p:tavLst>
                                            <p:tav tm="0">
                                              <p:val>
                                                <p:strVal val="#ppt_y"/>
                                              </p:val>
                                            </p:tav>
                                            <p:tav tm="100000">
                                              <p:val>
                                                <p:strVal val="#ppt_y"/>
                                              </p:val>
                                            </p:tav>
                                          </p:tavLst>
                                        </p:anim>
                                      </p:childTnLst>
                                    </p:cTn>
                                  </p:par>
                                  <p:par>
                                    <p:cTn id="21" presetID="2" presetClass="entr" presetSubtype="2" accel="10000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additive="base">
                                            <p:cTn id="23" dur="1000" fill="hold"/>
                                            <p:tgtEl>
                                              <p:spTgt spid="60"/>
                                            </p:tgtEl>
                                            <p:attrNameLst>
                                              <p:attrName>ppt_x</p:attrName>
                                            </p:attrNameLst>
                                          </p:cBhvr>
                                          <p:tavLst>
                                            <p:tav tm="0">
                                              <p:val>
                                                <p:strVal val="1+#ppt_w/2"/>
                                              </p:val>
                                            </p:tav>
                                            <p:tav tm="100000">
                                              <p:val>
                                                <p:strVal val="#ppt_x"/>
                                              </p:val>
                                            </p:tav>
                                          </p:tavLst>
                                        </p:anim>
                                        <p:anim calcmode="lin" valueType="num">
                                          <p:cBhvr additive="base">
                                            <p:cTn id="24" dur="1000" fill="hold"/>
                                            <p:tgtEl>
                                              <p:spTgt spid="60"/>
                                            </p:tgtEl>
                                            <p:attrNameLst>
                                              <p:attrName>ppt_y</p:attrName>
                                            </p:attrNameLst>
                                          </p:cBhvr>
                                          <p:tavLst>
                                            <p:tav tm="0">
                                              <p:val>
                                                <p:strVal val="#ppt_y"/>
                                              </p:val>
                                            </p:tav>
                                            <p:tav tm="100000">
                                              <p:val>
                                                <p:strVal val="#ppt_y"/>
                                              </p:val>
                                            </p:tav>
                                          </p:tavLst>
                                        </p:anim>
                                      </p:childTnLst>
                                    </p:cTn>
                                  </p:par>
                                  <p:par>
                                    <p:cTn id="25" presetID="2" presetClass="entr" presetSubtype="2" accel="10000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 calcmode="lin" valueType="num">
                                          <p:cBhvr additive="base">
                                            <p:cTn id="27" dur="1000" fill="hold"/>
                                            <p:tgtEl>
                                              <p:spTgt spid="61"/>
                                            </p:tgtEl>
                                            <p:attrNameLst>
                                              <p:attrName>ppt_x</p:attrName>
                                            </p:attrNameLst>
                                          </p:cBhvr>
                                          <p:tavLst>
                                            <p:tav tm="0">
                                              <p:val>
                                                <p:strVal val="1+#ppt_w/2"/>
                                              </p:val>
                                            </p:tav>
                                            <p:tav tm="100000">
                                              <p:val>
                                                <p:strVal val="#ppt_x"/>
                                              </p:val>
                                            </p:tav>
                                          </p:tavLst>
                                        </p:anim>
                                        <p:anim calcmode="lin" valueType="num">
                                          <p:cBhvr additive="base">
                                            <p:cTn id="28" dur="1000" fill="hold"/>
                                            <p:tgtEl>
                                              <p:spTgt spid="61"/>
                                            </p:tgtEl>
                                            <p:attrNameLst>
                                              <p:attrName>ppt_y</p:attrName>
                                            </p:attrNameLst>
                                          </p:cBhvr>
                                          <p:tavLst>
                                            <p:tav tm="0">
                                              <p:val>
                                                <p:strVal val="#ppt_y"/>
                                              </p:val>
                                            </p:tav>
                                            <p:tav tm="100000">
                                              <p:val>
                                                <p:strVal val="#ppt_y"/>
                                              </p:val>
                                            </p:tav>
                                          </p:tavLst>
                                        </p:anim>
                                      </p:childTnLst>
                                    </p:cTn>
                                  </p:par>
                                  <p:par>
                                    <p:cTn id="29" presetID="2" presetClass="entr" presetSubtype="2" accel="10000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1000" fill="hold"/>
                                            <p:tgtEl>
                                              <p:spTgt spid="46"/>
                                            </p:tgtEl>
                                            <p:attrNameLst>
                                              <p:attrName>ppt_x</p:attrName>
                                            </p:attrNameLst>
                                          </p:cBhvr>
                                          <p:tavLst>
                                            <p:tav tm="0">
                                              <p:val>
                                                <p:strVal val="1+#ppt_w/2"/>
                                              </p:val>
                                            </p:tav>
                                            <p:tav tm="100000">
                                              <p:val>
                                                <p:strVal val="#ppt_x"/>
                                              </p:val>
                                            </p:tav>
                                          </p:tavLst>
                                        </p:anim>
                                        <p:anim calcmode="lin" valueType="num">
                                          <p:cBhvr additive="base">
                                            <p:cTn id="32" dur="1000" fill="hold"/>
                                            <p:tgtEl>
                                              <p:spTgt spid="46"/>
                                            </p:tgtEl>
                                            <p:attrNameLst>
                                              <p:attrName>ppt_y</p:attrName>
                                            </p:attrNameLst>
                                          </p:cBhvr>
                                          <p:tavLst>
                                            <p:tav tm="0">
                                              <p:val>
                                                <p:strVal val="#ppt_y"/>
                                              </p:val>
                                            </p:tav>
                                            <p:tav tm="100000">
                                              <p:val>
                                                <p:strVal val="#ppt_y"/>
                                              </p:val>
                                            </p:tav>
                                          </p:tavLst>
                                        </p:anim>
                                      </p:childTnLst>
                                    </p:cTn>
                                  </p:par>
                                  <p:par>
                                    <p:cTn id="33" presetID="2" presetClass="entr" presetSubtype="2" accel="10000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1000" fill="hold"/>
                                            <p:tgtEl>
                                              <p:spTgt spid="47"/>
                                            </p:tgtEl>
                                            <p:attrNameLst>
                                              <p:attrName>ppt_x</p:attrName>
                                            </p:attrNameLst>
                                          </p:cBhvr>
                                          <p:tavLst>
                                            <p:tav tm="0">
                                              <p:val>
                                                <p:strVal val="1+#ppt_w/2"/>
                                              </p:val>
                                            </p:tav>
                                            <p:tav tm="100000">
                                              <p:val>
                                                <p:strVal val="#ppt_x"/>
                                              </p:val>
                                            </p:tav>
                                          </p:tavLst>
                                        </p:anim>
                                        <p:anim calcmode="lin" valueType="num">
                                          <p:cBhvr additive="base">
                                            <p:cTn id="36" dur="1000" fill="hold"/>
                                            <p:tgtEl>
                                              <p:spTgt spid="47"/>
                                            </p:tgtEl>
                                            <p:attrNameLst>
                                              <p:attrName>ppt_y</p:attrName>
                                            </p:attrNameLst>
                                          </p:cBhvr>
                                          <p:tavLst>
                                            <p:tav tm="0">
                                              <p:val>
                                                <p:strVal val="#ppt_y"/>
                                              </p:val>
                                            </p:tav>
                                            <p:tav tm="100000">
                                              <p:val>
                                                <p:strVal val="#ppt_y"/>
                                              </p:val>
                                            </p:tav>
                                          </p:tavLst>
                                        </p:anim>
                                      </p:childTnLst>
                                    </p:cTn>
                                  </p:par>
                                  <p:par>
                                    <p:cTn id="37" presetID="2" presetClass="entr" presetSubtype="2" accel="10000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additive="base">
                                            <p:cTn id="39" dur="1000" fill="hold"/>
                                            <p:tgtEl>
                                              <p:spTgt spid="48"/>
                                            </p:tgtEl>
                                            <p:attrNameLst>
                                              <p:attrName>ppt_x</p:attrName>
                                            </p:attrNameLst>
                                          </p:cBhvr>
                                          <p:tavLst>
                                            <p:tav tm="0">
                                              <p:val>
                                                <p:strVal val="1+#ppt_w/2"/>
                                              </p:val>
                                            </p:tav>
                                            <p:tav tm="100000">
                                              <p:val>
                                                <p:strVal val="#ppt_x"/>
                                              </p:val>
                                            </p:tav>
                                          </p:tavLst>
                                        </p:anim>
                                        <p:anim calcmode="lin" valueType="num">
                                          <p:cBhvr additive="base">
                                            <p:cTn id="40" dur="1000" fill="hold"/>
                                            <p:tgtEl>
                                              <p:spTgt spid="48"/>
                                            </p:tgtEl>
                                            <p:attrNameLst>
                                              <p:attrName>ppt_y</p:attrName>
                                            </p:attrNameLst>
                                          </p:cBhvr>
                                          <p:tavLst>
                                            <p:tav tm="0">
                                              <p:val>
                                                <p:strVal val="#ppt_y"/>
                                              </p:val>
                                            </p:tav>
                                            <p:tav tm="100000">
                                              <p:val>
                                                <p:strVal val="#ppt_y"/>
                                              </p:val>
                                            </p:tav>
                                          </p:tavLst>
                                        </p:anim>
                                      </p:childTnLst>
                                    </p:cTn>
                                  </p:par>
                                  <p:par>
                                    <p:cTn id="41" presetID="2" presetClass="entr" presetSubtype="2" accel="10000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additive="base">
                                            <p:cTn id="43" dur="1000" fill="hold"/>
                                            <p:tgtEl>
                                              <p:spTgt spid="51"/>
                                            </p:tgtEl>
                                            <p:attrNameLst>
                                              <p:attrName>ppt_x</p:attrName>
                                            </p:attrNameLst>
                                          </p:cBhvr>
                                          <p:tavLst>
                                            <p:tav tm="0">
                                              <p:val>
                                                <p:strVal val="1+#ppt_w/2"/>
                                              </p:val>
                                            </p:tav>
                                            <p:tav tm="100000">
                                              <p:val>
                                                <p:strVal val="#ppt_x"/>
                                              </p:val>
                                            </p:tav>
                                          </p:tavLst>
                                        </p:anim>
                                        <p:anim calcmode="lin" valueType="num">
                                          <p:cBhvr additive="base">
                                            <p:cTn id="44" dur="1000" fill="hold"/>
                                            <p:tgtEl>
                                              <p:spTgt spid="51"/>
                                            </p:tgtEl>
                                            <p:attrNameLst>
                                              <p:attrName>ppt_y</p:attrName>
                                            </p:attrNameLst>
                                          </p:cBhvr>
                                          <p:tavLst>
                                            <p:tav tm="0">
                                              <p:val>
                                                <p:strVal val="#ppt_y"/>
                                              </p:val>
                                            </p:tav>
                                            <p:tav tm="100000">
                                              <p:val>
                                                <p:strVal val="#ppt_y"/>
                                              </p:val>
                                            </p:tav>
                                          </p:tavLst>
                                        </p:anim>
                                      </p:childTnLst>
                                    </p:cTn>
                                  </p:par>
                                  <p:par>
                                    <p:cTn id="45" presetID="2" presetClass="entr" presetSubtype="2" accel="10000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1000" fill="hold"/>
                                            <p:tgtEl>
                                              <p:spTgt spid="52"/>
                                            </p:tgtEl>
                                            <p:attrNameLst>
                                              <p:attrName>ppt_x</p:attrName>
                                            </p:attrNameLst>
                                          </p:cBhvr>
                                          <p:tavLst>
                                            <p:tav tm="0">
                                              <p:val>
                                                <p:strVal val="1+#ppt_w/2"/>
                                              </p:val>
                                            </p:tav>
                                            <p:tav tm="100000">
                                              <p:val>
                                                <p:strVal val="#ppt_x"/>
                                              </p:val>
                                            </p:tav>
                                          </p:tavLst>
                                        </p:anim>
                                        <p:anim calcmode="lin" valueType="num">
                                          <p:cBhvr additive="base">
                                            <p:cTn id="48" dur="1000" fill="hold"/>
                                            <p:tgtEl>
                                              <p:spTgt spid="52"/>
                                            </p:tgtEl>
                                            <p:attrNameLst>
                                              <p:attrName>ppt_y</p:attrName>
                                            </p:attrNameLst>
                                          </p:cBhvr>
                                          <p:tavLst>
                                            <p:tav tm="0">
                                              <p:val>
                                                <p:strVal val="#ppt_y"/>
                                              </p:val>
                                            </p:tav>
                                            <p:tav tm="100000">
                                              <p:val>
                                                <p:strVal val="#ppt_y"/>
                                              </p:val>
                                            </p:tav>
                                          </p:tavLst>
                                        </p:anim>
                                      </p:childTnLst>
                                    </p:cTn>
                                  </p:par>
                                  <p:par>
                                    <p:cTn id="49" presetID="2" presetClass="entr" presetSubtype="4" accel="10000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1000" fill="hold"/>
                                            <p:tgtEl>
                                              <p:spTgt spid="33"/>
                                            </p:tgtEl>
                                            <p:attrNameLst>
                                              <p:attrName>ppt_x</p:attrName>
                                            </p:attrNameLst>
                                          </p:cBhvr>
                                          <p:tavLst>
                                            <p:tav tm="0">
                                              <p:val>
                                                <p:strVal val="#ppt_x"/>
                                              </p:val>
                                            </p:tav>
                                            <p:tav tm="100000">
                                              <p:val>
                                                <p:strVal val="#ppt_x"/>
                                              </p:val>
                                            </p:tav>
                                          </p:tavLst>
                                        </p:anim>
                                        <p:anim calcmode="lin" valueType="num">
                                          <p:cBhvr additive="base">
                                            <p:cTn id="52" dur="1000" fill="hold"/>
                                            <p:tgtEl>
                                              <p:spTgt spid="33"/>
                                            </p:tgtEl>
                                            <p:attrNameLst>
                                              <p:attrName>ppt_y</p:attrName>
                                            </p:attrNameLst>
                                          </p:cBhvr>
                                          <p:tavLst>
                                            <p:tav tm="0">
                                              <p:val>
                                                <p:strVal val="1+#ppt_h/2"/>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1+#ppt_w/2"/>
                                              </p:val>
                                            </p:tav>
                                            <p:tav tm="100000">
                                              <p:val>
                                                <p:strVal val="#ppt_x"/>
                                              </p:val>
                                            </p:tav>
                                          </p:tavLst>
                                        </p:anim>
                                        <p:anim calcmode="lin" valueType="num">
                                          <p:cBhvr additive="base">
                                            <p:cTn id="56" dur="500" fill="hold"/>
                                            <p:tgtEl>
                                              <p:spTgt spid="11"/>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1+#ppt_w/2"/>
                                              </p:val>
                                            </p:tav>
                                            <p:tav tm="100000">
                                              <p:val>
                                                <p:strVal val="#ppt_x"/>
                                              </p:val>
                                            </p:tav>
                                          </p:tavLst>
                                        </p:anim>
                                        <p:anim calcmode="lin" valueType="num">
                                          <p:cBhvr additive="base">
                                            <p:cTn id="6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0" grpId="0"/>
          <p:bldP spid="58" grpId="0"/>
          <p:bldP spid="60" grpId="0"/>
          <p:bldP spid="61" grpId="0"/>
          <p:bldP spid="48" grpId="0"/>
          <p:bldP spid="33"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 y="1502164"/>
            <a:ext cx="12192001" cy="5355836"/>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spcBef>
                <a:spcPct val="0"/>
              </a:spcBef>
            </a:pPr>
            <a:endParaRPr lang="zh-CN" altLang="en-US" sz="2000" dirty="0" smtClean="0">
              <a:solidFill>
                <a:srgbClr val="222B33"/>
              </a:solidFill>
              <a:latin typeface="微软雅黑" panose="020B0503020204020204" pitchFamily="34" charset="-122"/>
              <a:ea typeface="微软雅黑" panose="020B0503020204020204" pitchFamily="34" charset="-122"/>
            </a:endParaRPr>
          </a:p>
        </p:txBody>
      </p:sp>
      <p:sp>
        <p:nvSpPr>
          <p:cNvPr id="47" name="椭圆 46"/>
          <p:cNvSpPr/>
          <p:nvPr/>
        </p:nvSpPr>
        <p:spPr>
          <a:xfrm>
            <a:off x="303534" y="2209089"/>
            <a:ext cx="2401554" cy="2401554"/>
          </a:xfrm>
          <a:prstGeom prst="ellipse">
            <a:avLst/>
          </a:prstGeom>
          <a:noFill/>
          <a:ln w="28575">
            <a:solidFill>
              <a:srgbClr val="0270D1"/>
            </a:solidFill>
            <a:prstDash val="dash"/>
          </a:ln>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48" name="椭圆 47"/>
          <p:cNvSpPr/>
          <p:nvPr/>
        </p:nvSpPr>
        <p:spPr>
          <a:xfrm>
            <a:off x="500642" y="2406195"/>
            <a:ext cx="2032000" cy="2032000"/>
          </a:xfrm>
          <a:prstGeom prst="ellipse">
            <a:avLst/>
          </a:prstGeom>
          <a:solidFill>
            <a:srgbClr val="0270D1"/>
          </a:soli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30" name="矩形 29"/>
          <p:cNvSpPr/>
          <p:nvPr/>
        </p:nvSpPr>
        <p:spPr>
          <a:xfrm>
            <a:off x="3921168" y="249024"/>
            <a:ext cx="4895297" cy="1257780"/>
          </a:xfrm>
          <a:prstGeom prst="rect">
            <a:avLst/>
          </a:prstGeom>
        </p:spPr>
        <p:txBody>
          <a:bodyPr wrap="square">
            <a:spAutoFit/>
          </a:bodyPr>
          <a:lstStyle/>
          <a:p>
            <a:pPr algn="ctr">
              <a:lnSpc>
                <a:spcPct val="120000"/>
              </a:lnSpc>
              <a:spcBef>
                <a:spcPct val="0"/>
              </a:spcBef>
            </a:pPr>
            <a:r>
              <a:rPr lang="en-US" altLang="zh-CN" sz="3200" dirty="0" smtClean="0">
                <a:solidFill>
                  <a:srgbClr val="0270D1"/>
                </a:solidFill>
                <a:latin typeface="微软雅黑" panose="020B0503020204020204" pitchFamily="34" charset="-122"/>
                <a:ea typeface="微软雅黑" panose="020B0503020204020204" pitchFamily="34" charset="-122"/>
              </a:rPr>
              <a:t>HNMR</a:t>
            </a:r>
            <a:r>
              <a:rPr lang="zh-CN" altLang="en-US" sz="3200" dirty="0" smtClean="0">
                <a:solidFill>
                  <a:srgbClr val="0270D1"/>
                </a:solidFill>
                <a:latin typeface="微软雅黑" panose="020B0503020204020204" pitchFamily="34" charset="-122"/>
                <a:ea typeface="微软雅黑" panose="020B0503020204020204" pitchFamily="34" charset="-122"/>
              </a:rPr>
              <a:t>核磁共振分析结果</a:t>
            </a:r>
            <a:endParaRPr lang="zh-CN" altLang="en-US" sz="3200" dirty="0">
              <a:solidFill>
                <a:srgbClr val="0270D1"/>
              </a:solidFill>
              <a:latin typeface="微软雅黑" panose="020B0503020204020204" pitchFamily="34" charset="-122"/>
              <a:ea typeface="微软雅黑" panose="020B0503020204020204" pitchFamily="34" charset="-122"/>
            </a:endParaRPr>
          </a:p>
          <a:p>
            <a:pPr algn="ctr">
              <a:lnSpc>
                <a:spcPct val="120000"/>
              </a:lnSpc>
              <a:spcBef>
                <a:spcPct val="0"/>
              </a:spcBef>
            </a:pPr>
            <a:endParaRPr lang="zh-CN" altLang="en-US" sz="3200" dirty="0">
              <a:solidFill>
                <a:srgbClr val="0270D1"/>
              </a:solidFill>
              <a:latin typeface="微软雅黑" panose="020B0503020204020204" pitchFamily="34" charset="-122"/>
              <a:ea typeface="微软雅黑" panose="020B0503020204020204" pitchFamily="34" charset="-122"/>
            </a:endParaRPr>
          </a:p>
        </p:txBody>
      </p:sp>
      <p:sp>
        <p:nvSpPr>
          <p:cNvPr id="34" name="TextBox 29"/>
          <p:cNvSpPr txBox="1">
            <a:spLocks noChangeArrowheads="1"/>
          </p:cNvSpPr>
          <p:nvPr/>
        </p:nvSpPr>
        <p:spPr bwMode="auto">
          <a:xfrm>
            <a:off x="528107" y="5016808"/>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dirty="0" smtClean="0">
                <a:solidFill>
                  <a:schemeClr val="tx1">
                    <a:lumMod val="65000"/>
                    <a:lumOff val="35000"/>
                  </a:schemeClr>
                </a:solidFill>
                <a:latin typeface="微软雅黑" panose="020B0503020204020204" pitchFamily="34" charset="-122"/>
              </a:rPr>
              <a:t>主成分得分图</a:t>
            </a:r>
            <a:endParaRPr lang="zh-CN" altLang="en-US" sz="2400" dirty="0">
              <a:solidFill>
                <a:schemeClr val="tx1">
                  <a:lumMod val="65000"/>
                  <a:lumOff val="35000"/>
                </a:schemeClr>
              </a:solidFill>
              <a:latin typeface="微软雅黑" panose="020B0503020204020204" pitchFamily="34" charset="-122"/>
            </a:endParaRPr>
          </a:p>
        </p:txBody>
      </p:sp>
      <p:sp>
        <p:nvSpPr>
          <p:cNvPr id="58" name="Freeform 82"/>
          <p:cNvSpPr>
            <a:spLocks noEditPoints="1"/>
          </p:cNvSpPr>
          <p:nvPr/>
        </p:nvSpPr>
        <p:spPr bwMode="auto">
          <a:xfrm>
            <a:off x="1240788" y="2992365"/>
            <a:ext cx="605828" cy="715976"/>
          </a:xfrm>
          <a:custGeom>
            <a:avLst/>
            <a:gdLst/>
            <a:ahLst/>
            <a:cxnLst>
              <a:cxn ang="0">
                <a:pos x="61" y="26"/>
              </a:cxn>
              <a:cxn ang="0">
                <a:pos x="61" y="68"/>
              </a:cxn>
              <a:cxn ang="0">
                <a:pos x="58" y="72"/>
              </a:cxn>
              <a:cxn ang="0">
                <a:pos x="4" y="72"/>
              </a:cxn>
              <a:cxn ang="0">
                <a:pos x="0" y="68"/>
              </a:cxn>
              <a:cxn ang="0">
                <a:pos x="0" y="4"/>
              </a:cxn>
              <a:cxn ang="0">
                <a:pos x="4" y="0"/>
              </a:cxn>
              <a:cxn ang="0">
                <a:pos x="36" y="0"/>
              </a:cxn>
              <a:cxn ang="0">
                <a:pos x="36" y="22"/>
              </a:cxn>
              <a:cxn ang="0">
                <a:pos x="40" y="26"/>
              </a:cxn>
              <a:cxn ang="0">
                <a:pos x="61" y="26"/>
              </a:cxn>
              <a:cxn ang="0">
                <a:pos x="46" y="32"/>
              </a:cxn>
              <a:cxn ang="0">
                <a:pos x="45" y="31"/>
              </a:cxn>
              <a:cxn ang="0">
                <a:pos x="16" y="31"/>
              </a:cxn>
              <a:cxn ang="0">
                <a:pos x="15" y="32"/>
              </a:cxn>
              <a:cxn ang="0">
                <a:pos x="15" y="35"/>
              </a:cxn>
              <a:cxn ang="0">
                <a:pos x="16" y="36"/>
              </a:cxn>
              <a:cxn ang="0">
                <a:pos x="45" y="36"/>
              </a:cxn>
              <a:cxn ang="0">
                <a:pos x="46" y="35"/>
              </a:cxn>
              <a:cxn ang="0">
                <a:pos x="46" y="32"/>
              </a:cxn>
              <a:cxn ang="0">
                <a:pos x="46" y="43"/>
              </a:cxn>
              <a:cxn ang="0">
                <a:pos x="45" y="41"/>
              </a:cxn>
              <a:cxn ang="0">
                <a:pos x="16" y="41"/>
              </a:cxn>
              <a:cxn ang="0">
                <a:pos x="15" y="43"/>
              </a:cxn>
              <a:cxn ang="0">
                <a:pos x="15" y="45"/>
              </a:cxn>
              <a:cxn ang="0">
                <a:pos x="16" y="47"/>
              </a:cxn>
              <a:cxn ang="0">
                <a:pos x="45" y="47"/>
              </a:cxn>
              <a:cxn ang="0">
                <a:pos x="46" y="45"/>
              </a:cxn>
              <a:cxn ang="0">
                <a:pos x="46" y="43"/>
              </a:cxn>
              <a:cxn ang="0">
                <a:pos x="46" y="53"/>
              </a:cxn>
              <a:cxn ang="0">
                <a:pos x="45" y="52"/>
              </a:cxn>
              <a:cxn ang="0">
                <a:pos x="16" y="52"/>
              </a:cxn>
              <a:cxn ang="0">
                <a:pos x="15" y="53"/>
              </a:cxn>
              <a:cxn ang="0">
                <a:pos x="15" y="56"/>
              </a:cxn>
              <a:cxn ang="0">
                <a:pos x="16" y="57"/>
              </a:cxn>
              <a:cxn ang="0">
                <a:pos x="45" y="57"/>
              </a:cxn>
              <a:cxn ang="0">
                <a:pos x="46" y="56"/>
              </a:cxn>
              <a:cxn ang="0">
                <a:pos x="46" y="53"/>
              </a:cxn>
              <a:cxn ang="0">
                <a:pos x="60" y="21"/>
              </a:cxn>
              <a:cxn ang="0">
                <a:pos x="41" y="21"/>
              </a:cxn>
              <a:cxn ang="0">
                <a:pos x="41" y="2"/>
              </a:cxn>
              <a:cxn ang="0">
                <a:pos x="42" y="3"/>
              </a:cxn>
              <a:cxn ang="0">
                <a:pos x="59" y="19"/>
              </a:cxn>
              <a:cxn ang="0">
                <a:pos x="60" y="21"/>
              </a:cxn>
            </a:cxnLst>
            <a:rect l="0" t="0" r="r" b="b"/>
            <a:pathLst>
              <a:path w="61" h="72">
                <a:moveTo>
                  <a:pt x="61" y="26"/>
                </a:moveTo>
                <a:cubicBezTo>
                  <a:pt x="61" y="68"/>
                  <a:pt x="61" y="68"/>
                  <a:pt x="61" y="68"/>
                </a:cubicBezTo>
                <a:cubicBezTo>
                  <a:pt x="61" y="71"/>
                  <a:pt x="60" y="72"/>
                  <a:pt x="58" y="72"/>
                </a:cubicBezTo>
                <a:cubicBezTo>
                  <a:pt x="4" y="72"/>
                  <a:pt x="4" y="72"/>
                  <a:pt x="4" y="72"/>
                </a:cubicBezTo>
                <a:cubicBezTo>
                  <a:pt x="1" y="72"/>
                  <a:pt x="0" y="71"/>
                  <a:pt x="0" y="68"/>
                </a:cubicBezTo>
                <a:cubicBezTo>
                  <a:pt x="0" y="4"/>
                  <a:pt x="0" y="4"/>
                  <a:pt x="0" y="4"/>
                </a:cubicBezTo>
                <a:cubicBezTo>
                  <a:pt x="0" y="2"/>
                  <a:pt x="1" y="0"/>
                  <a:pt x="4" y="0"/>
                </a:cubicBezTo>
                <a:cubicBezTo>
                  <a:pt x="36" y="0"/>
                  <a:pt x="36" y="0"/>
                  <a:pt x="36" y="0"/>
                </a:cubicBezTo>
                <a:cubicBezTo>
                  <a:pt x="36" y="22"/>
                  <a:pt x="36" y="22"/>
                  <a:pt x="36" y="22"/>
                </a:cubicBezTo>
                <a:cubicBezTo>
                  <a:pt x="36" y="24"/>
                  <a:pt x="37" y="26"/>
                  <a:pt x="40" y="26"/>
                </a:cubicBezTo>
                <a:lnTo>
                  <a:pt x="61" y="26"/>
                </a:lnTo>
                <a:close/>
                <a:moveTo>
                  <a:pt x="46" y="32"/>
                </a:moveTo>
                <a:cubicBezTo>
                  <a:pt x="46" y="32"/>
                  <a:pt x="45" y="31"/>
                  <a:pt x="45" y="31"/>
                </a:cubicBezTo>
                <a:cubicBezTo>
                  <a:pt x="16" y="31"/>
                  <a:pt x="16" y="31"/>
                  <a:pt x="16" y="31"/>
                </a:cubicBezTo>
                <a:cubicBezTo>
                  <a:pt x="16" y="31"/>
                  <a:pt x="15" y="32"/>
                  <a:pt x="15" y="32"/>
                </a:cubicBezTo>
                <a:cubicBezTo>
                  <a:pt x="15" y="35"/>
                  <a:pt x="15" y="35"/>
                  <a:pt x="15" y="35"/>
                </a:cubicBezTo>
                <a:cubicBezTo>
                  <a:pt x="15" y="36"/>
                  <a:pt x="16" y="36"/>
                  <a:pt x="16" y="36"/>
                </a:cubicBezTo>
                <a:cubicBezTo>
                  <a:pt x="45" y="36"/>
                  <a:pt x="45" y="36"/>
                  <a:pt x="45" y="36"/>
                </a:cubicBezTo>
                <a:cubicBezTo>
                  <a:pt x="45" y="36"/>
                  <a:pt x="46" y="36"/>
                  <a:pt x="46" y="35"/>
                </a:cubicBezTo>
                <a:lnTo>
                  <a:pt x="46" y="32"/>
                </a:lnTo>
                <a:close/>
                <a:moveTo>
                  <a:pt x="46" y="43"/>
                </a:moveTo>
                <a:cubicBezTo>
                  <a:pt x="46" y="42"/>
                  <a:pt x="45" y="41"/>
                  <a:pt x="45" y="41"/>
                </a:cubicBezTo>
                <a:cubicBezTo>
                  <a:pt x="16" y="41"/>
                  <a:pt x="16" y="41"/>
                  <a:pt x="16" y="41"/>
                </a:cubicBezTo>
                <a:cubicBezTo>
                  <a:pt x="16" y="41"/>
                  <a:pt x="15" y="42"/>
                  <a:pt x="15" y="43"/>
                </a:cubicBezTo>
                <a:cubicBezTo>
                  <a:pt x="15" y="45"/>
                  <a:pt x="15" y="45"/>
                  <a:pt x="15" y="45"/>
                </a:cubicBezTo>
                <a:cubicBezTo>
                  <a:pt x="15" y="46"/>
                  <a:pt x="16" y="47"/>
                  <a:pt x="16" y="47"/>
                </a:cubicBezTo>
                <a:cubicBezTo>
                  <a:pt x="45" y="47"/>
                  <a:pt x="45" y="47"/>
                  <a:pt x="45" y="47"/>
                </a:cubicBezTo>
                <a:cubicBezTo>
                  <a:pt x="45" y="47"/>
                  <a:pt x="46" y="46"/>
                  <a:pt x="46" y="45"/>
                </a:cubicBezTo>
                <a:lnTo>
                  <a:pt x="46" y="43"/>
                </a:lnTo>
                <a:close/>
                <a:moveTo>
                  <a:pt x="46" y="53"/>
                </a:moveTo>
                <a:cubicBezTo>
                  <a:pt x="46" y="52"/>
                  <a:pt x="45" y="52"/>
                  <a:pt x="45" y="52"/>
                </a:cubicBezTo>
                <a:cubicBezTo>
                  <a:pt x="16" y="52"/>
                  <a:pt x="16" y="52"/>
                  <a:pt x="16" y="52"/>
                </a:cubicBezTo>
                <a:cubicBezTo>
                  <a:pt x="16" y="52"/>
                  <a:pt x="15" y="52"/>
                  <a:pt x="15" y="53"/>
                </a:cubicBezTo>
                <a:cubicBezTo>
                  <a:pt x="15" y="56"/>
                  <a:pt x="15" y="56"/>
                  <a:pt x="15" y="56"/>
                </a:cubicBezTo>
                <a:cubicBezTo>
                  <a:pt x="15" y="56"/>
                  <a:pt x="16" y="57"/>
                  <a:pt x="16" y="57"/>
                </a:cubicBezTo>
                <a:cubicBezTo>
                  <a:pt x="45" y="57"/>
                  <a:pt x="45" y="57"/>
                  <a:pt x="45" y="57"/>
                </a:cubicBezTo>
                <a:cubicBezTo>
                  <a:pt x="45" y="57"/>
                  <a:pt x="46" y="56"/>
                  <a:pt x="46" y="56"/>
                </a:cubicBezTo>
                <a:lnTo>
                  <a:pt x="46" y="53"/>
                </a:lnTo>
                <a:close/>
                <a:moveTo>
                  <a:pt x="60" y="21"/>
                </a:moveTo>
                <a:cubicBezTo>
                  <a:pt x="41" y="21"/>
                  <a:pt x="41" y="21"/>
                  <a:pt x="41" y="21"/>
                </a:cubicBezTo>
                <a:cubicBezTo>
                  <a:pt x="41" y="2"/>
                  <a:pt x="41" y="2"/>
                  <a:pt x="41" y="2"/>
                </a:cubicBezTo>
                <a:cubicBezTo>
                  <a:pt x="41" y="2"/>
                  <a:pt x="42" y="3"/>
                  <a:pt x="42" y="3"/>
                </a:cubicBezTo>
                <a:cubicBezTo>
                  <a:pt x="59" y="19"/>
                  <a:pt x="59" y="19"/>
                  <a:pt x="59" y="19"/>
                </a:cubicBezTo>
                <a:cubicBezTo>
                  <a:pt x="59" y="20"/>
                  <a:pt x="59" y="20"/>
                  <a:pt x="60" y="2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18" name="直接连接符 17"/>
          <p:cNvCxnSpPr/>
          <p:nvPr/>
        </p:nvCxnSpPr>
        <p:spPr>
          <a:xfrm>
            <a:off x="3631816" y="615138"/>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696969" y="652125"/>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pic>
        <p:nvPicPr>
          <p:cNvPr id="12" name="图片 1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2971704" y="1800033"/>
            <a:ext cx="5326871" cy="4660358"/>
          </a:xfrm>
          <a:prstGeom prst="rect">
            <a:avLst/>
          </a:prstGeom>
          <a:ln/>
        </p:spPr>
        <p:style>
          <a:lnRef idx="2">
            <a:schemeClr val="accent3">
              <a:shade val="50000"/>
            </a:schemeClr>
          </a:lnRef>
          <a:fillRef idx="1">
            <a:schemeClr val="accent3"/>
          </a:fillRef>
          <a:effectRef idx="0">
            <a:schemeClr val="accent3"/>
          </a:effectRef>
          <a:fontRef idx="minor">
            <a:schemeClr val="lt1"/>
          </a:fontRef>
        </p:style>
      </p:pic>
      <p:sp>
        <p:nvSpPr>
          <p:cNvPr id="2" name="文本框 1"/>
          <p:cNvSpPr txBox="1"/>
          <p:nvPr/>
        </p:nvSpPr>
        <p:spPr>
          <a:xfrm>
            <a:off x="8557521" y="2009625"/>
            <a:ext cx="3501924" cy="4370427"/>
          </a:xfrm>
          <a:prstGeom prst="rect">
            <a:avLst/>
          </a:prstGeom>
          <a:noFill/>
        </p:spPr>
        <p:txBody>
          <a:bodyPr wrap="square" rtlCol="0">
            <a:spAutoFit/>
          </a:bodyPr>
          <a:lstStyle/>
          <a:p>
            <a:r>
              <a:rPr lang="zh-CN" altLang="en-US" sz="2000" dirty="0" smtClean="0">
                <a:latin typeface="微软雅黑"/>
                <a:ea typeface="微软雅黑"/>
                <a:cs typeface="微软雅黑"/>
              </a:rPr>
              <a:t>      </a:t>
            </a:r>
            <a:r>
              <a:rPr lang="zh-CN" altLang="zh-CN" sz="2000" dirty="0" smtClean="0">
                <a:latin typeface="微软雅黑"/>
                <a:ea typeface="微软雅黑"/>
                <a:cs typeface="微软雅黑"/>
              </a:rPr>
              <a:t>将当归</a:t>
            </a:r>
            <a:r>
              <a:rPr lang="en-US" altLang="zh-CN" sz="2000" dirty="0">
                <a:latin typeface="微软雅黑"/>
                <a:ea typeface="微软雅黑"/>
                <a:cs typeface="微软雅黑"/>
              </a:rPr>
              <a:t>HNMR</a:t>
            </a:r>
            <a:r>
              <a:rPr lang="zh-CN" altLang="zh-CN" sz="2000" dirty="0">
                <a:latin typeface="微软雅黑"/>
                <a:ea typeface="微软雅黑"/>
                <a:cs typeface="微软雅黑"/>
              </a:rPr>
              <a:t>指纹图谱中与所属年份正交的成分剔除后，所达到的分类效果较好。不同生长时期的当归样品中，样品基本都能聚集在自己相应的区域内，</a:t>
            </a:r>
            <a:r>
              <a:rPr lang="zh-CN" altLang="zh-CN" sz="2000" dirty="0" smtClean="0">
                <a:latin typeface="微软雅黑"/>
                <a:ea typeface="微软雅黑"/>
                <a:cs typeface="微软雅黑"/>
              </a:rPr>
              <a:t>都被很好地区分</a:t>
            </a:r>
            <a:r>
              <a:rPr lang="zh-CN" altLang="zh-CN" sz="2000" dirty="0">
                <a:latin typeface="微软雅黑"/>
                <a:ea typeface="微软雅黑"/>
                <a:cs typeface="微软雅黑"/>
              </a:rPr>
              <a:t>。</a:t>
            </a:r>
            <a:r>
              <a:rPr lang="zh-CN" altLang="zh-CN" sz="2000" dirty="0" smtClean="0">
                <a:latin typeface="微软雅黑"/>
                <a:ea typeface="微软雅黑"/>
                <a:cs typeface="微软雅黑"/>
              </a:rPr>
              <a:t>可以通过所处象限</a:t>
            </a:r>
            <a:r>
              <a:rPr lang="zh-CN" altLang="zh-CN" sz="2000" dirty="0">
                <a:latin typeface="微软雅黑"/>
                <a:ea typeface="微软雅黑"/>
                <a:cs typeface="微软雅黑"/>
              </a:rPr>
              <a:t>得知，</a:t>
            </a:r>
            <a:r>
              <a:rPr lang="en-US" altLang="zh-CN" sz="2000" dirty="0">
                <a:latin typeface="微软雅黑"/>
                <a:ea typeface="微软雅黑"/>
                <a:cs typeface="微软雅黑"/>
              </a:rPr>
              <a:t>1</a:t>
            </a:r>
            <a:r>
              <a:rPr lang="zh-CN" altLang="zh-CN" sz="2000" dirty="0">
                <a:latin typeface="微软雅黑"/>
                <a:ea typeface="微软雅黑"/>
                <a:cs typeface="微软雅黑"/>
              </a:rPr>
              <a:t>，</a:t>
            </a:r>
            <a:r>
              <a:rPr lang="en-US" altLang="zh-CN" sz="2000" dirty="0">
                <a:latin typeface="微软雅黑"/>
                <a:ea typeface="微软雅黑"/>
                <a:cs typeface="微软雅黑"/>
              </a:rPr>
              <a:t>2</a:t>
            </a:r>
            <a:r>
              <a:rPr lang="zh-CN" altLang="zh-CN" sz="2000" dirty="0">
                <a:latin typeface="微软雅黑"/>
                <a:ea typeface="微软雅黑"/>
                <a:cs typeface="微软雅黑"/>
              </a:rPr>
              <a:t>年通过第</a:t>
            </a:r>
            <a:r>
              <a:rPr lang="en-US" altLang="zh-CN" sz="2000" dirty="0">
                <a:latin typeface="微软雅黑"/>
                <a:ea typeface="微软雅黑"/>
                <a:cs typeface="微软雅黑"/>
              </a:rPr>
              <a:t>2</a:t>
            </a:r>
            <a:r>
              <a:rPr lang="zh-CN" altLang="zh-CN" sz="2000" dirty="0">
                <a:latin typeface="微软雅黑"/>
                <a:ea typeface="微软雅黑"/>
                <a:cs typeface="微软雅黑"/>
              </a:rPr>
              <a:t>主成分区分。</a:t>
            </a:r>
            <a:r>
              <a:rPr lang="en-US" altLang="zh-CN" sz="2000" dirty="0">
                <a:latin typeface="微软雅黑"/>
                <a:ea typeface="微软雅黑"/>
                <a:cs typeface="微软雅黑"/>
              </a:rPr>
              <a:t>1</a:t>
            </a:r>
            <a:r>
              <a:rPr lang="zh-CN" altLang="zh-CN" sz="2000" dirty="0">
                <a:latin typeface="微软雅黑"/>
                <a:ea typeface="微软雅黑"/>
                <a:cs typeface="微软雅黑"/>
              </a:rPr>
              <a:t>，</a:t>
            </a:r>
            <a:r>
              <a:rPr lang="en-US" altLang="zh-CN" sz="2000" dirty="0">
                <a:latin typeface="微软雅黑"/>
                <a:ea typeface="微软雅黑"/>
                <a:cs typeface="微软雅黑"/>
              </a:rPr>
              <a:t>3</a:t>
            </a:r>
            <a:r>
              <a:rPr lang="zh-CN" altLang="zh-CN" sz="2000" dirty="0">
                <a:latin typeface="微软雅黑"/>
                <a:ea typeface="微软雅黑"/>
                <a:cs typeface="微软雅黑"/>
              </a:rPr>
              <a:t>年通过第一象限区分。</a:t>
            </a:r>
            <a:r>
              <a:rPr lang="en-US" altLang="zh-CN" sz="2000" dirty="0">
                <a:latin typeface="微软雅黑"/>
                <a:ea typeface="微软雅黑"/>
                <a:cs typeface="微软雅黑"/>
              </a:rPr>
              <a:t>2</a:t>
            </a:r>
            <a:r>
              <a:rPr lang="zh-CN" altLang="zh-CN" sz="2000" dirty="0">
                <a:latin typeface="微软雅黑"/>
                <a:ea typeface="微软雅黑"/>
                <a:cs typeface="微软雅黑"/>
              </a:rPr>
              <a:t>，</a:t>
            </a:r>
            <a:r>
              <a:rPr lang="en-US" altLang="zh-CN" sz="2000" dirty="0">
                <a:latin typeface="微软雅黑"/>
                <a:ea typeface="微软雅黑"/>
                <a:cs typeface="微软雅黑"/>
              </a:rPr>
              <a:t>3</a:t>
            </a:r>
            <a:r>
              <a:rPr lang="zh-CN" altLang="zh-CN" sz="2000" dirty="0">
                <a:latin typeface="微软雅黑"/>
                <a:ea typeface="微软雅黑"/>
                <a:cs typeface="微软雅黑"/>
              </a:rPr>
              <a:t>年通过第</a:t>
            </a:r>
            <a:r>
              <a:rPr lang="en-US" altLang="zh-CN" sz="2000" dirty="0">
                <a:latin typeface="微软雅黑"/>
                <a:ea typeface="微软雅黑"/>
                <a:cs typeface="微软雅黑"/>
              </a:rPr>
              <a:t>1</a:t>
            </a:r>
            <a:r>
              <a:rPr lang="zh-CN" altLang="zh-CN" sz="2000" dirty="0">
                <a:latin typeface="微软雅黑"/>
                <a:ea typeface="微软雅黑"/>
                <a:cs typeface="微软雅黑"/>
              </a:rPr>
              <a:t>、</a:t>
            </a:r>
            <a:r>
              <a:rPr lang="en-US" altLang="zh-CN" sz="2000" dirty="0">
                <a:latin typeface="微软雅黑"/>
                <a:ea typeface="微软雅黑"/>
                <a:cs typeface="微软雅黑"/>
              </a:rPr>
              <a:t>2</a:t>
            </a:r>
            <a:r>
              <a:rPr lang="zh-CN" altLang="zh-CN" sz="2000" dirty="0">
                <a:latin typeface="微软雅黑"/>
                <a:ea typeface="微软雅黑"/>
                <a:cs typeface="微软雅黑"/>
              </a:rPr>
              <a:t>主成分分开。分类效果理想，且能通过具体主成分来区分，因此该模型是比较值得信赖的。</a:t>
            </a:r>
          </a:p>
          <a:p>
            <a:endParaRPr kumimoji="1" lang="zh-CN" altLang="en-US" dirty="0"/>
          </a:p>
        </p:txBody>
      </p:sp>
      <p:pic>
        <p:nvPicPr>
          <p:cNvPr id="14" name="图片 13" descr="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39751" y="155224"/>
            <a:ext cx="2222423" cy="650034"/>
          </a:xfrm>
          <a:prstGeom prst="rect">
            <a:avLst/>
          </a:prstGeom>
        </p:spPr>
      </p:pic>
    </p:spTree>
    <p:extLst>
      <p:ext uri="{BB962C8B-B14F-4D97-AF65-F5344CB8AC3E}">
        <p14:creationId xmlns:p14="http://schemas.microsoft.com/office/powerpoint/2010/main" val="19926570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withEffect" p14:presetBounceEnd="40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40000">
                                          <p:cBhvr additive="base">
                                            <p:cTn id="7" dur="100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accel="100000" fill="hold" grpId="0" nodeType="withEffect" p14:presetBounceEnd="40000">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14:bounceEnd="40000">
                                          <p:cBhvr additive="base">
                                            <p:cTn id="11" dur="10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2" dur="1000" fill="hold"/>
                                            <p:tgtEl>
                                              <p:spTgt spid="47"/>
                                            </p:tgtEl>
                                            <p:attrNameLst>
                                              <p:attrName>ppt_y</p:attrName>
                                            </p:attrNameLst>
                                          </p:cBhvr>
                                          <p:tavLst>
                                            <p:tav tm="0">
                                              <p:val>
                                                <p:strVal val="1+#ppt_h/2"/>
                                              </p:val>
                                            </p:tav>
                                            <p:tav tm="100000">
                                              <p:val>
                                                <p:strVal val="#ppt_y"/>
                                              </p:val>
                                            </p:tav>
                                          </p:tavLst>
                                        </p:anim>
                                      </p:childTnLst>
                                    </p:cTn>
                                  </p:par>
                                  <p:par>
                                    <p:cTn id="13" presetID="2" presetClass="entr" presetSubtype="4" accel="100000" fill="hold" grpId="0" nodeType="withEffect" p14:presetBounceEnd="40000">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14:bounceEnd="40000">
                                          <p:cBhvr additive="base">
                                            <p:cTn id="15" dur="1000" fill="hold"/>
                                            <p:tgtEl>
                                              <p:spTgt spid="48"/>
                                            </p:tgtEl>
                                            <p:attrNameLst>
                                              <p:attrName>ppt_x</p:attrName>
                                            </p:attrNameLst>
                                          </p:cBhvr>
                                          <p:tavLst>
                                            <p:tav tm="0">
                                              <p:val>
                                                <p:strVal val="#ppt_x"/>
                                              </p:val>
                                            </p:tav>
                                            <p:tav tm="100000">
                                              <p:val>
                                                <p:strVal val="#ppt_x"/>
                                              </p:val>
                                            </p:tav>
                                          </p:tavLst>
                                        </p:anim>
                                        <p:anim calcmode="lin" valueType="num" p14:bounceEnd="40000">
                                          <p:cBhvr additive="base">
                                            <p:cTn id="16" dur="1000" fill="hold"/>
                                            <p:tgtEl>
                                              <p:spTgt spid="48"/>
                                            </p:tgtEl>
                                            <p:attrNameLst>
                                              <p:attrName>ppt_y</p:attrName>
                                            </p:attrNameLst>
                                          </p:cBhvr>
                                          <p:tavLst>
                                            <p:tav tm="0">
                                              <p:val>
                                                <p:strVal val="1+#ppt_h/2"/>
                                              </p:val>
                                            </p:tav>
                                            <p:tav tm="100000">
                                              <p:val>
                                                <p:strVal val="#ppt_y"/>
                                              </p:val>
                                            </p:tav>
                                          </p:tavLst>
                                        </p:anim>
                                      </p:childTnLst>
                                    </p:cTn>
                                  </p:par>
                                  <p:par>
                                    <p:cTn id="17" presetID="2" presetClass="entr" presetSubtype="4" accel="100000" fill="hold" grpId="0" nodeType="withEffect" p14:presetBounceEnd="40000">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14:bounceEnd="40000">
                                          <p:cBhvr additive="base">
                                            <p:cTn id="19" dur="10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20" dur="10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accel="100000" fill="hold" grpId="0" nodeType="withEffect" p14:presetBounceEnd="40000">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14:bounceEnd="40000">
                                          <p:cBhvr additive="base">
                                            <p:cTn id="23" dur="1000" fill="hold"/>
                                            <p:tgtEl>
                                              <p:spTgt spid="34"/>
                                            </p:tgtEl>
                                            <p:attrNameLst>
                                              <p:attrName>ppt_x</p:attrName>
                                            </p:attrNameLst>
                                          </p:cBhvr>
                                          <p:tavLst>
                                            <p:tav tm="0">
                                              <p:val>
                                                <p:strVal val="#ppt_x"/>
                                              </p:val>
                                            </p:tav>
                                            <p:tav tm="100000">
                                              <p:val>
                                                <p:strVal val="#ppt_x"/>
                                              </p:val>
                                            </p:tav>
                                          </p:tavLst>
                                        </p:anim>
                                        <p:anim calcmode="lin" valueType="num" p14:bounceEnd="40000">
                                          <p:cBhvr additive="base">
                                            <p:cTn id="24" dur="10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accel="100000" fill="hold" grpId="0" nodeType="withEffect" p14:presetBounceEnd="40000">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14:bounceEnd="40000">
                                          <p:cBhvr additive="base">
                                            <p:cTn id="27" dur="1000" fill="hold"/>
                                            <p:tgtEl>
                                              <p:spTgt spid="58"/>
                                            </p:tgtEl>
                                            <p:attrNameLst>
                                              <p:attrName>ppt_x</p:attrName>
                                            </p:attrNameLst>
                                          </p:cBhvr>
                                          <p:tavLst>
                                            <p:tav tm="0">
                                              <p:val>
                                                <p:strVal val="#ppt_x"/>
                                              </p:val>
                                            </p:tav>
                                            <p:tav tm="100000">
                                              <p:val>
                                                <p:strVal val="#ppt_x"/>
                                              </p:val>
                                            </p:tav>
                                          </p:tavLst>
                                        </p:anim>
                                        <p:anim calcmode="lin" valueType="num" p14:bounceEnd="40000">
                                          <p:cBhvr additive="base">
                                            <p:cTn id="28" dur="1000" fill="hold"/>
                                            <p:tgtEl>
                                              <p:spTgt spid="58"/>
                                            </p:tgtEl>
                                            <p:attrNameLst>
                                              <p:attrName>ppt_y</p:attrName>
                                            </p:attrNameLst>
                                          </p:cBhvr>
                                          <p:tavLst>
                                            <p:tav tm="0">
                                              <p:val>
                                                <p:strVal val="1+#ppt_h/2"/>
                                              </p:val>
                                            </p:tav>
                                            <p:tav tm="100000">
                                              <p:val>
                                                <p:strVal val="#ppt_y"/>
                                              </p:val>
                                            </p:tav>
                                          </p:tavLst>
                                        </p:anim>
                                      </p:childTnLst>
                                    </p:cTn>
                                  </p:par>
                                  <p:par>
                                    <p:cTn id="29" presetID="2" presetClass="entr" presetSubtype="4" accel="100000" fill="hold" nodeType="withEffect" p14:presetBounceEnd="40000">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14:bounceEnd="40000">
                                          <p:cBhvr additive="base">
                                            <p:cTn id="31" dur="1000" fill="hold"/>
                                            <p:tgtEl>
                                              <p:spTgt spid="18"/>
                                            </p:tgtEl>
                                            <p:attrNameLst>
                                              <p:attrName>ppt_x</p:attrName>
                                            </p:attrNameLst>
                                          </p:cBhvr>
                                          <p:tavLst>
                                            <p:tav tm="0">
                                              <p:val>
                                                <p:strVal val="#ppt_x"/>
                                              </p:val>
                                            </p:tav>
                                            <p:tav tm="100000">
                                              <p:val>
                                                <p:strVal val="#ppt_x"/>
                                              </p:val>
                                            </p:tav>
                                          </p:tavLst>
                                        </p:anim>
                                        <p:anim calcmode="lin" valueType="num" p14:bounceEnd="40000">
                                          <p:cBhvr additive="base">
                                            <p:cTn id="32" dur="10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accel="100000" fill="hold" nodeType="withEffect" p14:presetBounceEnd="40000">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14:bounceEnd="40000">
                                          <p:cBhvr additive="base">
                                            <p:cTn id="35" dur="1000" fill="hold"/>
                                            <p:tgtEl>
                                              <p:spTgt spid="19"/>
                                            </p:tgtEl>
                                            <p:attrNameLst>
                                              <p:attrName>ppt_x</p:attrName>
                                            </p:attrNameLst>
                                          </p:cBhvr>
                                          <p:tavLst>
                                            <p:tav tm="0">
                                              <p:val>
                                                <p:strVal val="#ppt_x"/>
                                              </p:val>
                                            </p:tav>
                                            <p:tav tm="100000">
                                              <p:val>
                                                <p:strVal val="#ppt_x"/>
                                              </p:val>
                                            </p:tav>
                                          </p:tavLst>
                                        </p:anim>
                                        <p:anim calcmode="lin" valueType="num" p14:bounceEnd="40000">
                                          <p:cBhvr additive="base">
                                            <p:cTn id="36" dur="10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7" grpId="0" animBg="1"/>
          <p:bldP spid="48" grpId="0" animBg="1"/>
          <p:bldP spid="30" grpId="0"/>
          <p:bldP spid="34" grpId="0"/>
          <p:bldP spid="58" grpId="0" animBg="1"/>
          <p:bldP spid="2"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accel="10000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ppt_x"/>
                                              </p:val>
                                            </p:tav>
                                            <p:tav tm="100000">
                                              <p:val>
                                                <p:strVal val="#ppt_x"/>
                                              </p:val>
                                            </p:tav>
                                          </p:tavLst>
                                        </p:anim>
                                        <p:anim calcmode="lin" valueType="num">
                                          <p:cBhvr additive="base">
                                            <p:cTn id="12" dur="1000" fill="hold"/>
                                            <p:tgtEl>
                                              <p:spTgt spid="47"/>
                                            </p:tgtEl>
                                            <p:attrNameLst>
                                              <p:attrName>ppt_y</p:attrName>
                                            </p:attrNameLst>
                                          </p:cBhvr>
                                          <p:tavLst>
                                            <p:tav tm="0">
                                              <p:val>
                                                <p:strVal val="1+#ppt_h/2"/>
                                              </p:val>
                                            </p:tav>
                                            <p:tav tm="100000">
                                              <p:val>
                                                <p:strVal val="#ppt_y"/>
                                              </p:val>
                                            </p:tav>
                                          </p:tavLst>
                                        </p:anim>
                                      </p:childTnLst>
                                    </p:cTn>
                                  </p:par>
                                  <p:par>
                                    <p:cTn id="13" presetID="2" presetClass="entr" presetSubtype="4" accel="10000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1000" fill="hold"/>
                                            <p:tgtEl>
                                              <p:spTgt spid="48"/>
                                            </p:tgtEl>
                                            <p:attrNameLst>
                                              <p:attrName>ppt_x</p:attrName>
                                            </p:attrNameLst>
                                          </p:cBhvr>
                                          <p:tavLst>
                                            <p:tav tm="0">
                                              <p:val>
                                                <p:strVal val="#ppt_x"/>
                                              </p:val>
                                            </p:tav>
                                            <p:tav tm="100000">
                                              <p:val>
                                                <p:strVal val="#ppt_x"/>
                                              </p:val>
                                            </p:tav>
                                          </p:tavLst>
                                        </p:anim>
                                        <p:anim calcmode="lin" valueType="num">
                                          <p:cBhvr additive="base">
                                            <p:cTn id="16" dur="1000" fill="hold"/>
                                            <p:tgtEl>
                                              <p:spTgt spid="48"/>
                                            </p:tgtEl>
                                            <p:attrNameLst>
                                              <p:attrName>ppt_y</p:attrName>
                                            </p:attrNameLst>
                                          </p:cBhvr>
                                          <p:tavLst>
                                            <p:tav tm="0">
                                              <p:val>
                                                <p:strVal val="1+#ppt_h/2"/>
                                              </p:val>
                                            </p:tav>
                                            <p:tav tm="100000">
                                              <p:val>
                                                <p:strVal val="#ppt_y"/>
                                              </p:val>
                                            </p:tav>
                                          </p:tavLst>
                                        </p:anim>
                                      </p:childTnLst>
                                    </p:cTn>
                                  </p:par>
                                  <p:par>
                                    <p:cTn id="17" presetID="2" presetClass="entr" presetSubtype="4" accel="10000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1000" fill="hold"/>
                                            <p:tgtEl>
                                              <p:spTgt spid="30"/>
                                            </p:tgtEl>
                                            <p:attrNameLst>
                                              <p:attrName>ppt_x</p:attrName>
                                            </p:attrNameLst>
                                          </p:cBhvr>
                                          <p:tavLst>
                                            <p:tav tm="0">
                                              <p:val>
                                                <p:strVal val="#ppt_x"/>
                                              </p:val>
                                            </p:tav>
                                            <p:tav tm="100000">
                                              <p:val>
                                                <p:strVal val="#ppt_x"/>
                                              </p:val>
                                            </p:tav>
                                          </p:tavLst>
                                        </p:anim>
                                        <p:anim calcmode="lin" valueType="num">
                                          <p:cBhvr additive="base">
                                            <p:cTn id="20" dur="10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accel="10000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ppt_x"/>
                                              </p:val>
                                            </p:tav>
                                            <p:tav tm="100000">
                                              <p:val>
                                                <p:strVal val="#ppt_x"/>
                                              </p:val>
                                            </p:tav>
                                          </p:tavLst>
                                        </p:anim>
                                        <p:anim calcmode="lin" valueType="num">
                                          <p:cBhvr additive="base">
                                            <p:cTn id="24" dur="10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accel="10000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1000" fill="hold"/>
                                            <p:tgtEl>
                                              <p:spTgt spid="58"/>
                                            </p:tgtEl>
                                            <p:attrNameLst>
                                              <p:attrName>ppt_x</p:attrName>
                                            </p:attrNameLst>
                                          </p:cBhvr>
                                          <p:tavLst>
                                            <p:tav tm="0">
                                              <p:val>
                                                <p:strVal val="#ppt_x"/>
                                              </p:val>
                                            </p:tav>
                                            <p:tav tm="100000">
                                              <p:val>
                                                <p:strVal val="#ppt_x"/>
                                              </p:val>
                                            </p:tav>
                                          </p:tavLst>
                                        </p:anim>
                                        <p:anim calcmode="lin" valueType="num">
                                          <p:cBhvr additive="base">
                                            <p:cTn id="28" dur="1000" fill="hold"/>
                                            <p:tgtEl>
                                              <p:spTgt spid="58"/>
                                            </p:tgtEl>
                                            <p:attrNameLst>
                                              <p:attrName>ppt_y</p:attrName>
                                            </p:attrNameLst>
                                          </p:cBhvr>
                                          <p:tavLst>
                                            <p:tav tm="0">
                                              <p:val>
                                                <p:strVal val="1+#ppt_h/2"/>
                                              </p:val>
                                            </p:tav>
                                            <p:tav tm="100000">
                                              <p:val>
                                                <p:strVal val="#ppt_y"/>
                                              </p:val>
                                            </p:tav>
                                          </p:tavLst>
                                        </p:anim>
                                      </p:childTnLst>
                                    </p:cTn>
                                  </p:par>
                                  <p:par>
                                    <p:cTn id="29" presetID="2" presetClass="entr" presetSubtype="4" accel="10000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accel="10000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1000" fill="hold"/>
                                            <p:tgtEl>
                                              <p:spTgt spid="19"/>
                                            </p:tgtEl>
                                            <p:attrNameLst>
                                              <p:attrName>ppt_x</p:attrName>
                                            </p:attrNameLst>
                                          </p:cBhvr>
                                          <p:tavLst>
                                            <p:tav tm="0">
                                              <p:val>
                                                <p:strVal val="#ppt_x"/>
                                              </p:val>
                                            </p:tav>
                                            <p:tav tm="100000">
                                              <p:val>
                                                <p:strVal val="#ppt_x"/>
                                              </p:val>
                                            </p:tav>
                                          </p:tavLst>
                                        </p:anim>
                                        <p:anim calcmode="lin" valueType="num">
                                          <p:cBhvr additive="base">
                                            <p:cTn id="36" dur="10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7" grpId="0" animBg="1"/>
          <p:bldP spid="48" grpId="0" animBg="1"/>
          <p:bldP spid="30" grpId="0"/>
          <p:bldP spid="34" grpId="0"/>
          <p:bldP spid="58" grpId="0" animBg="1"/>
          <p:bldP spid="2"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 y="1502164"/>
            <a:ext cx="12192001" cy="5355836"/>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spcBef>
                <a:spcPct val="0"/>
              </a:spcBef>
            </a:pPr>
            <a:endParaRPr lang="zh-CN" altLang="en-US" sz="2000" dirty="0" smtClean="0">
              <a:solidFill>
                <a:srgbClr val="222B33"/>
              </a:solidFill>
              <a:latin typeface="微软雅黑" panose="020B0503020204020204" pitchFamily="34" charset="-122"/>
              <a:ea typeface="微软雅黑" panose="020B0503020204020204" pitchFamily="34" charset="-122"/>
            </a:endParaRPr>
          </a:p>
        </p:txBody>
      </p:sp>
      <p:sp>
        <p:nvSpPr>
          <p:cNvPr id="47" name="椭圆 46"/>
          <p:cNvSpPr/>
          <p:nvPr/>
        </p:nvSpPr>
        <p:spPr>
          <a:xfrm>
            <a:off x="303534" y="2209089"/>
            <a:ext cx="2401554" cy="2401554"/>
          </a:xfrm>
          <a:prstGeom prst="ellipse">
            <a:avLst/>
          </a:prstGeom>
          <a:noFill/>
          <a:ln w="28575">
            <a:solidFill>
              <a:srgbClr val="0270D1"/>
            </a:solidFill>
            <a:prstDash val="dash"/>
          </a:ln>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48" name="椭圆 47"/>
          <p:cNvSpPr/>
          <p:nvPr/>
        </p:nvSpPr>
        <p:spPr>
          <a:xfrm>
            <a:off x="500642" y="2406195"/>
            <a:ext cx="2032000" cy="2032000"/>
          </a:xfrm>
          <a:prstGeom prst="ellipse">
            <a:avLst/>
          </a:prstGeom>
          <a:solidFill>
            <a:srgbClr val="0270D1"/>
          </a:soli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30" name="矩形 29"/>
          <p:cNvSpPr/>
          <p:nvPr/>
        </p:nvSpPr>
        <p:spPr>
          <a:xfrm>
            <a:off x="3921168" y="249024"/>
            <a:ext cx="4895297" cy="1257780"/>
          </a:xfrm>
          <a:prstGeom prst="rect">
            <a:avLst/>
          </a:prstGeom>
        </p:spPr>
        <p:txBody>
          <a:bodyPr wrap="square">
            <a:spAutoFit/>
          </a:bodyPr>
          <a:lstStyle/>
          <a:p>
            <a:pPr algn="ctr">
              <a:lnSpc>
                <a:spcPct val="120000"/>
              </a:lnSpc>
              <a:spcBef>
                <a:spcPct val="0"/>
              </a:spcBef>
            </a:pPr>
            <a:r>
              <a:rPr lang="en-US" altLang="zh-CN" sz="3200" dirty="0" smtClean="0">
                <a:solidFill>
                  <a:srgbClr val="0270D1"/>
                </a:solidFill>
                <a:latin typeface="微软雅黑" panose="020B0503020204020204" pitchFamily="34" charset="-122"/>
                <a:ea typeface="微软雅黑" panose="020B0503020204020204" pitchFamily="34" charset="-122"/>
              </a:rPr>
              <a:t>HNMR</a:t>
            </a:r>
            <a:r>
              <a:rPr lang="zh-CN" altLang="en-US" sz="3200" dirty="0" smtClean="0">
                <a:solidFill>
                  <a:srgbClr val="0270D1"/>
                </a:solidFill>
                <a:latin typeface="微软雅黑" panose="020B0503020204020204" pitchFamily="34" charset="-122"/>
                <a:ea typeface="微软雅黑" panose="020B0503020204020204" pitchFamily="34" charset="-122"/>
              </a:rPr>
              <a:t>核磁共振分析结果</a:t>
            </a:r>
            <a:endParaRPr lang="zh-CN" altLang="en-US" sz="3200" dirty="0">
              <a:solidFill>
                <a:srgbClr val="0270D1"/>
              </a:solidFill>
              <a:latin typeface="微软雅黑" panose="020B0503020204020204" pitchFamily="34" charset="-122"/>
              <a:ea typeface="微软雅黑" panose="020B0503020204020204" pitchFamily="34" charset="-122"/>
            </a:endParaRPr>
          </a:p>
          <a:p>
            <a:pPr algn="ctr">
              <a:lnSpc>
                <a:spcPct val="120000"/>
              </a:lnSpc>
              <a:spcBef>
                <a:spcPct val="0"/>
              </a:spcBef>
            </a:pPr>
            <a:endParaRPr lang="zh-CN" altLang="en-US" sz="3200" dirty="0">
              <a:solidFill>
                <a:srgbClr val="0270D1"/>
              </a:solidFill>
              <a:latin typeface="微软雅黑" panose="020B0503020204020204" pitchFamily="34" charset="-122"/>
              <a:ea typeface="微软雅黑" panose="020B0503020204020204" pitchFamily="34" charset="-122"/>
            </a:endParaRPr>
          </a:p>
        </p:txBody>
      </p:sp>
      <p:sp>
        <p:nvSpPr>
          <p:cNvPr id="34" name="TextBox 29"/>
          <p:cNvSpPr txBox="1">
            <a:spLocks noChangeArrowheads="1"/>
          </p:cNvSpPr>
          <p:nvPr/>
        </p:nvSpPr>
        <p:spPr bwMode="auto">
          <a:xfrm>
            <a:off x="528107" y="5016808"/>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dirty="0" smtClean="0">
                <a:solidFill>
                  <a:schemeClr val="tx1">
                    <a:lumMod val="65000"/>
                    <a:lumOff val="35000"/>
                  </a:schemeClr>
                </a:solidFill>
                <a:latin typeface="微软雅黑" panose="020B0503020204020204" pitchFamily="34" charset="-122"/>
              </a:rPr>
              <a:t>主成分载荷图</a:t>
            </a:r>
            <a:endParaRPr lang="zh-CN" altLang="en-US" sz="2400" dirty="0">
              <a:solidFill>
                <a:schemeClr val="tx1">
                  <a:lumMod val="65000"/>
                  <a:lumOff val="35000"/>
                </a:schemeClr>
              </a:solidFill>
              <a:latin typeface="微软雅黑" panose="020B0503020204020204" pitchFamily="34" charset="-122"/>
            </a:endParaRPr>
          </a:p>
        </p:txBody>
      </p:sp>
      <p:sp>
        <p:nvSpPr>
          <p:cNvPr id="58" name="Freeform 82"/>
          <p:cNvSpPr>
            <a:spLocks noEditPoints="1"/>
          </p:cNvSpPr>
          <p:nvPr/>
        </p:nvSpPr>
        <p:spPr bwMode="auto">
          <a:xfrm>
            <a:off x="1240788" y="2992365"/>
            <a:ext cx="605828" cy="715976"/>
          </a:xfrm>
          <a:custGeom>
            <a:avLst/>
            <a:gdLst/>
            <a:ahLst/>
            <a:cxnLst>
              <a:cxn ang="0">
                <a:pos x="61" y="26"/>
              </a:cxn>
              <a:cxn ang="0">
                <a:pos x="61" y="68"/>
              </a:cxn>
              <a:cxn ang="0">
                <a:pos x="58" y="72"/>
              </a:cxn>
              <a:cxn ang="0">
                <a:pos x="4" y="72"/>
              </a:cxn>
              <a:cxn ang="0">
                <a:pos x="0" y="68"/>
              </a:cxn>
              <a:cxn ang="0">
                <a:pos x="0" y="4"/>
              </a:cxn>
              <a:cxn ang="0">
                <a:pos x="4" y="0"/>
              </a:cxn>
              <a:cxn ang="0">
                <a:pos x="36" y="0"/>
              </a:cxn>
              <a:cxn ang="0">
                <a:pos x="36" y="22"/>
              </a:cxn>
              <a:cxn ang="0">
                <a:pos x="40" y="26"/>
              </a:cxn>
              <a:cxn ang="0">
                <a:pos x="61" y="26"/>
              </a:cxn>
              <a:cxn ang="0">
                <a:pos x="46" y="32"/>
              </a:cxn>
              <a:cxn ang="0">
                <a:pos x="45" y="31"/>
              </a:cxn>
              <a:cxn ang="0">
                <a:pos x="16" y="31"/>
              </a:cxn>
              <a:cxn ang="0">
                <a:pos x="15" y="32"/>
              </a:cxn>
              <a:cxn ang="0">
                <a:pos x="15" y="35"/>
              </a:cxn>
              <a:cxn ang="0">
                <a:pos x="16" y="36"/>
              </a:cxn>
              <a:cxn ang="0">
                <a:pos x="45" y="36"/>
              </a:cxn>
              <a:cxn ang="0">
                <a:pos x="46" y="35"/>
              </a:cxn>
              <a:cxn ang="0">
                <a:pos x="46" y="32"/>
              </a:cxn>
              <a:cxn ang="0">
                <a:pos x="46" y="43"/>
              </a:cxn>
              <a:cxn ang="0">
                <a:pos x="45" y="41"/>
              </a:cxn>
              <a:cxn ang="0">
                <a:pos x="16" y="41"/>
              </a:cxn>
              <a:cxn ang="0">
                <a:pos x="15" y="43"/>
              </a:cxn>
              <a:cxn ang="0">
                <a:pos x="15" y="45"/>
              </a:cxn>
              <a:cxn ang="0">
                <a:pos x="16" y="47"/>
              </a:cxn>
              <a:cxn ang="0">
                <a:pos x="45" y="47"/>
              </a:cxn>
              <a:cxn ang="0">
                <a:pos x="46" y="45"/>
              </a:cxn>
              <a:cxn ang="0">
                <a:pos x="46" y="43"/>
              </a:cxn>
              <a:cxn ang="0">
                <a:pos x="46" y="53"/>
              </a:cxn>
              <a:cxn ang="0">
                <a:pos x="45" y="52"/>
              </a:cxn>
              <a:cxn ang="0">
                <a:pos x="16" y="52"/>
              </a:cxn>
              <a:cxn ang="0">
                <a:pos x="15" y="53"/>
              </a:cxn>
              <a:cxn ang="0">
                <a:pos x="15" y="56"/>
              </a:cxn>
              <a:cxn ang="0">
                <a:pos x="16" y="57"/>
              </a:cxn>
              <a:cxn ang="0">
                <a:pos x="45" y="57"/>
              </a:cxn>
              <a:cxn ang="0">
                <a:pos x="46" y="56"/>
              </a:cxn>
              <a:cxn ang="0">
                <a:pos x="46" y="53"/>
              </a:cxn>
              <a:cxn ang="0">
                <a:pos x="60" y="21"/>
              </a:cxn>
              <a:cxn ang="0">
                <a:pos x="41" y="21"/>
              </a:cxn>
              <a:cxn ang="0">
                <a:pos x="41" y="2"/>
              </a:cxn>
              <a:cxn ang="0">
                <a:pos x="42" y="3"/>
              </a:cxn>
              <a:cxn ang="0">
                <a:pos x="59" y="19"/>
              </a:cxn>
              <a:cxn ang="0">
                <a:pos x="60" y="21"/>
              </a:cxn>
            </a:cxnLst>
            <a:rect l="0" t="0" r="r" b="b"/>
            <a:pathLst>
              <a:path w="61" h="72">
                <a:moveTo>
                  <a:pt x="61" y="26"/>
                </a:moveTo>
                <a:cubicBezTo>
                  <a:pt x="61" y="68"/>
                  <a:pt x="61" y="68"/>
                  <a:pt x="61" y="68"/>
                </a:cubicBezTo>
                <a:cubicBezTo>
                  <a:pt x="61" y="71"/>
                  <a:pt x="60" y="72"/>
                  <a:pt x="58" y="72"/>
                </a:cubicBezTo>
                <a:cubicBezTo>
                  <a:pt x="4" y="72"/>
                  <a:pt x="4" y="72"/>
                  <a:pt x="4" y="72"/>
                </a:cubicBezTo>
                <a:cubicBezTo>
                  <a:pt x="1" y="72"/>
                  <a:pt x="0" y="71"/>
                  <a:pt x="0" y="68"/>
                </a:cubicBezTo>
                <a:cubicBezTo>
                  <a:pt x="0" y="4"/>
                  <a:pt x="0" y="4"/>
                  <a:pt x="0" y="4"/>
                </a:cubicBezTo>
                <a:cubicBezTo>
                  <a:pt x="0" y="2"/>
                  <a:pt x="1" y="0"/>
                  <a:pt x="4" y="0"/>
                </a:cubicBezTo>
                <a:cubicBezTo>
                  <a:pt x="36" y="0"/>
                  <a:pt x="36" y="0"/>
                  <a:pt x="36" y="0"/>
                </a:cubicBezTo>
                <a:cubicBezTo>
                  <a:pt x="36" y="22"/>
                  <a:pt x="36" y="22"/>
                  <a:pt x="36" y="22"/>
                </a:cubicBezTo>
                <a:cubicBezTo>
                  <a:pt x="36" y="24"/>
                  <a:pt x="37" y="26"/>
                  <a:pt x="40" y="26"/>
                </a:cubicBezTo>
                <a:lnTo>
                  <a:pt x="61" y="26"/>
                </a:lnTo>
                <a:close/>
                <a:moveTo>
                  <a:pt x="46" y="32"/>
                </a:moveTo>
                <a:cubicBezTo>
                  <a:pt x="46" y="32"/>
                  <a:pt x="45" y="31"/>
                  <a:pt x="45" y="31"/>
                </a:cubicBezTo>
                <a:cubicBezTo>
                  <a:pt x="16" y="31"/>
                  <a:pt x="16" y="31"/>
                  <a:pt x="16" y="31"/>
                </a:cubicBezTo>
                <a:cubicBezTo>
                  <a:pt x="16" y="31"/>
                  <a:pt x="15" y="32"/>
                  <a:pt x="15" y="32"/>
                </a:cubicBezTo>
                <a:cubicBezTo>
                  <a:pt x="15" y="35"/>
                  <a:pt x="15" y="35"/>
                  <a:pt x="15" y="35"/>
                </a:cubicBezTo>
                <a:cubicBezTo>
                  <a:pt x="15" y="36"/>
                  <a:pt x="16" y="36"/>
                  <a:pt x="16" y="36"/>
                </a:cubicBezTo>
                <a:cubicBezTo>
                  <a:pt x="45" y="36"/>
                  <a:pt x="45" y="36"/>
                  <a:pt x="45" y="36"/>
                </a:cubicBezTo>
                <a:cubicBezTo>
                  <a:pt x="45" y="36"/>
                  <a:pt x="46" y="36"/>
                  <a:pt x="46" y="35"/>
                </a:cubicBezTo>
                <a:lnTo>
                  <a:pt x="46" y="32"/>
                </a:lnTo>
                <a:close/>
                <a:moveTo>
                  <a:pt x="46" y="43"/>
                </a:moveTo>
                <a:cubicBezTo>
                  <a:pt x="46" y="42"/>
                  <a:pt x="45" y="41"/>
                  <a:pt x="45" y="41"/>
                </a:cubicBezTo>
                <a:cubicBezTo>
                  <a:pt x="16" y="41"/>
                  <a:pt x="16" y="41"/>
                  <a:pt x="16" y="41"/>
                </a:cubicBezTo>
                <a:cubicBezTo>
                  <a:pt x="16" y="41"/>
                  <a:pt x="15" y="42"/>
                  <a:pt x="15" y="43"/>
                </a:cubicBezTo>
                <a:cubicBezTo>
                  <a:pt x="15" y="45"/>
                  <a:pt x="15" y="45"/>
                  <a:pt x="15" y="45"/>
                </a:cubicBezTo>
                <a:cubicBezTo>
                  <a:pt x="15" y="46"/>
                  <a:pt x="16" y="47"/>
                  <a:pt x="16" y="47"/>
                </a:cubicBezTo>
                <a:cubicBezTo>
                  <a:pt x="45" y="47"/>
                  <a:pt x="45" y="47"/>
                  <a:pt x="45" y="47"/>
                </a:cubicBezTo>
                <a:cubicBezTo>
                  <a:pt x="45" y="47"/>
                  <a:pt x="46" y="46"/>
                  <a:pt x="46" y="45"/>
                </a:cubicBezTo>
                <a:lnTo>
                  <a:pt x="46" y="43"/>
                </a:lnTo>
                <a:close/>
                <a:moveTo>
                  <a:pt x="46" y="53"/>
                </a:moveTo>
                <a:cubicBezTo>
                  <a:pt x="46" y="52"/>
                  <a:pt x="45" y="52"/>
                  <a:pt x="45" y="52"/>
                </a:cubicBezTo>
                <a:cubicBezTo>
                  <a:pt x="16" y="52"/>
                  <a:pt x="16" y="52"/>
                  <a:pt x="16" y="52"/>
                </a:cubicBezTo>
                <a:cubicBezTo>
                  <a:pt x="16" y="52"/>
                  <a:pt x="15" y="52"/>
                  <a:pt x="15" y="53"/>
                </a:cubicBezTo>
                <a:cubicBezTo>
                  <a:pt x="15" y="56"/>
                  <a:pt x="15" y="56"/>
                  <a:pt x="15" y="56"/>
                </a:cubicBezTo>
                <a:cubicBezTo>
                  <a:pt x="15" y="56"/>
                  <a:pt x="16" y="57"/>
                  <a:pt x="16" y="57"/>
                </a:cubicBezTo>
                <a:cubicBezTo>
                  <a:pt x="45" y="57"/>
                  <a:pt x="45" y="57"/>
                  <a:pt x="45" y="57"/>
                </a:cubicBezTo>
                <a:cubicBezTo>
                  <a:pt x="45" y="57"/>
                  <a:pt x="46" y="56"/>
                  <a:pt x="46" y="56"/>
                </a:cubicBezTo>
                <a:lnTo>
                  <a:pt x="46" y="53"/>
                </a:lnTo>
                <a:close/>
                <a:moveTo>
                  <a:pt x="60" y="21"/>
                </a:moveTo>
                <a:cubicBezTo>
                  <a:pt x="41" y="21"/>
                  <a:pt x="41" y="21"/>
                  <a:pt x="41" y="21"/>
                </a:cubicBezTo>
                <a:cubicBezTo>
                  <a:pt x="41" y="2"/>
                  <a:pt x="41" y="2"/>
                  <a:pt x="41" y="2"/>
                </a:cubicBezTo>
                <a:cubicBezTo>
                  <a:pt x="41" y="2"/>
                  <a:pt x="42" y="3"/>
                  <a:pt x="42" y="3"/>
                </a:cubicBezTo>
                <a:cubicBezTo>
                  <a:pt x="59" y="19"/>
                  <a:pt x="59" y="19"/>
                  <a:pt x="59" y="19"/>
                </a:cubicBezTo>
                <a:cubicBezTo>
                  <a:pt x="59" y="20"/>
                  <a:pt x="59" y="20"/>
                  <a:pt x="60" y="2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18" name="直接连接符 17"/>
          <p:cNvCxnSpPr/>
          <p:nvPr/>
        </p:nvCxnSpPr>
        <p:spPr>
          <a:xfrm>
            <a:off x="3631816" y="615138"/>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696969" y="652125"/>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8557521" y="2009625"/>
            <a:ext cx="3501924" cy="4539277"/>
          </a:xfrm>
          <a:prstGeom prst="rect">
            <a:avLst/>
          </a:prstGeom>
          <a:noFill/>
        </p:spPr>
        <p:txBody>
          <a:bodyPr wrap="square" rtlCol="0">
            <a:spAutoFit/>
          </a:bodyPr>
          <a:lstStyle/>
          <a:p>
            <a:pPr>
              <a:lnSpc>
                <a:spcPts val="2900"/>
              </a:lnSpc>
            </a:pPr>
            <a:r>
              <a:rPr lang="zh-CN" altLang="en-US" sz="2000" dirty="0" smtClean="0">
                <a:latin typeface="微软雅黑"/>
                <a:ea typeface="微软雅黑"/>
                <a:cs typeface="微软雅黑"/>
              </a:rPr>
              <a:t>       </a:t>
            </a:r>
            <a:r>
              <a:rPr lang="zh-CN" altLang="zh-CN" sz="2000" dirty="0" smtClean="0">
                <a:latin typeface="微软雅黑"/>
                <a:ea typeface="微软雅黑"/>
                <a:cs typeface="微软雅黑"/>
              </a:rPr>
              <a:t>在载荷图中看出对</a:t>
            </a:r>
            <a:r>
              <a:rPr lang="en-US" altLang="zh-CN" sz="2000" dirty="0">
                <a:latin typeface="微软雅黑"/>
                <a:ea typeface="微软雅黑"/>
                <a:cs typeface="微软雅黑"/>
              </a:rPr>
              <a:t>PC1</a:t>
            </a:r>
            <a:r>
              <a:rPr lang="zh-CN" altLang="zh-CN" sz="2000" dirty="0">
                <a:latin typeface="微软雅黑"/>
                <a:ea typeface="微软雅黑"/>
                <a:cs typeface="微软雅黑"/>
              </a:rPr>
              <a:t>贡献最大的代谢成分为化学位移为</a:t>
            </a:r>
            <a:r>
              <a:rPr lang="en-US" altLang="zh-CN" sz="2000" dirty="0">
                <a:latin typeface="微软雅黑"/>
                <a:ea typeface="微软雅黑"/>
                <a:cs typeface="微软雅黑"/>
              </a:rPr>
              <a:t>δ3.130-3.230</a:t>
            </a:r>
            <a:r>
              <a:rPr lang="zh-CN" altLang="zh-CN" sz="2000" dirty="0">
                <a:latin typeface="微软雅黑"/>
                <a:ea typeface="微软雅黑"/>
                <a:cs typeface="微软雅黑"/>
              </a:rPr>
              <a:t>，</a:t>
            </a:r>
            <a:r>
              <a:rPr lang="en-US" altLang="zh-CN" sz="2000" dirty="0">
                <a:latin typeface="微软雅黑"/>
                <a:ea typeface="微软雅黑"/>
                <a:cs typeface="微软雅黑"/>
              </a:rPr>
              <a:t>δ3.580</a:t>
            </a:r>
            <a:r>
              <a:rPr lang="zh-CN" altLang="zh-CN" sz="2000" dirty="0">
                <a:latin typeface="微软雅黑"/>
                <a:ea typeface="微软雅黑"/>
                <a:cs typeface="微软雅黑"/>
              </a:rPr>
              <a:t>，</a:t>
            </a:r>
            <a:r>
              <a:rPr lang="en-US" altLang="zh-CN" sz="2000" dirty="0">
                <a:latin typeface="微软雅黑"/>
                <a:ea typeface="微软雅黑"/>
                <a:cs typeface="微软雅黑"/>
              </a:rPr>
              <a:t>δ3.53</a:t>
            </a:r>
            <a:r>
              <a:rPr lang="zh-CN" altLang="zh-CN" sz="2000" dirty="0">
                <a:latin typeface="微软雅黑"/>
                <a:ea typeface="微软雅黑"/>
                <a:cs typeface="微软雅黑"/>
              </a:rPr>
              <a:t>，</a:t>
            </a:r>
            <a:r>
              <a:rPr lang="en-US" altLang="zh-CN" sz="2000" dirty="0">
                <a:latin typeface="微软雅黑"/>
                <a:ea typeface="微软雅黑"/>
                <a:cs typeface="微软雅黑"/>
              </a:rPr>
              <a:t>δ6.34-6.75</a:t>
            </a:r>
            <a:r>
              <a:rPr lang="zh-CN" altLang="zh-CN" sz="2000" dirty="0">
                <a:latin typeface="微软雅黑"/>
                <a:ea typeface="微软雅黑"/>
                <a:cs typeface="微软雅黑"/>
              </a:rPr>
              <a:t>通过参考相关文献和与对照物核磁共振谱对比发现，为欧当归内酯</a:t>
            </a:r>
            <a:r>
              <a:rPr lang="en-US" altLang="zh-CN" sz="2000" dirty="0">
                <a:latin typeface="微软雅黑"/>
                <a:ea typeface="微软雅黑"/>
                <a:cs typeface="微软雅黑"/>
              </a:rPr>
              <a:t>A</a:t>
            </a:r>
            <a:r>
              <a:rPr lang="zh-CN" altLang="zh-CN" sz="2000" dirty="0">
                <a:latin typeface="微软雅黑"/>
                <a:ea typeface="微软雅黑"/>
                <a:cs typeface="微软雅黑"/>
              </a:rPr>
              <a:t>，当归多糖和阿魏酸。对</a:t>
            </a:r>
            <a:r>
              <a:rPr lang="en-US" altLang="zh-CN" sz="2000" dirty="0">
                <a:latin typeface="微软雅黑"/>
                <a:ea typeface="微软雅黑"/>
                <a:cs typeface="微软雅黑"/>
              </a:rPr>
              <a:t>PC2</a:t>
            </a:r>
            <a:r>
              <a:rPr lang="zh-CN" altLang="zh-CN" sz="2000" dirty="0">
                <a:latin typeface="微软雅黑"/>
                <a:ea typeface="微软雅黑"/>
                <a:cs typeface="微软雅黑"/>
              </a:rPr>
              <a:t>贡献最大的代谢成分为化学位</a:t>
            </a:r>
            <a:r>
              <a:rPr lang="zh-CN" altLang="zh-CN" sz="2000" dirty="0" smtClean="0">
                <a:latin typeface="微软雅黑"/>
                <a:ea typeface="微软雅黑"/>
                <a:cs typeface="微软雅黑"/>
              </a:rPr>
              <a:t>移</a:t>
            </a:r>
            <a:r>
              <a:rPr lang="en-US" altLang="zh-CN" sz="2000" dirty="0" smtClean="0">
                <a:latin typeface="微软雅黑"/>
                <a:ea typeface="微软雅黑"/>
                <a:cs typeface="微软雅黑"/>
              </a:rPr>
              <a:t>δ4.40</a:t>
            </a:r>
            <a:r>
              <a:rPr lang="en-US" altLang="zh-CN" sz="2000" dirty="0">
                <a:latin typeface="微软雅黑"/>
                <a:ea typeface="微软雅黑"/>
                <a:cs typeface="微软雅黑"/>
              </a:rPr>
              <a:t>-4.46</a:t>
            </a:r>
            <a:r>
              <a:rPr lang="zh-CN" altLang="zh-CN" sz="2000" dirty="0">
                <a:latin typeface="微软雅黑"/>
                <a:ea typeface="微软雅黑"/>
                <a:cs typeface="微软雅黑"/>
              </a:rPr>
              <a:t>，</a:t>
            </a:r>
            <a:r>
              <a:rPr lang="en-US" altLang="zh-CN" sz="2000" dirty="0" smtClean="0">
                <a:latin typeface="微软雅黑"/>
                <a:ea typeface="微软雅黑"/>
                <a:cs typeface="微软雅黑"/>
              </a:rPr>
              <a:t>δ3.46</a:t>
            </a:r>
            <a:r>
              <a:rPr lang="zh-CN" altLang="en-US" sz="2000" dirty="0" smtClean="0">
                <a:latin typeface="微软雅黑"/>
                <a:ea typeface="微软雅黑"/>
                <a:cs typeface="微软雅黑"/>
              </a:rPr>
              <a:t>，</a:t>
            </a:r>
            <a:r>
              <a:rPr lang="en-US" altLang="zh-CN" sz="2000" dirty="0" smtClean="0">
                <a:latin typeface="微软雅黑"/>
                <a:ea typeface="微软雅黑"/>
                <a:cs typeface="微软雅黑"/>
              </a:rPr>
              <a:t>δ3.53</a:t>
            </a:r>
            <a:r>
              <a:rPr lang="zh-CN" altLang="zh-CN" sz="2000" dirty="0">
                <a:latin typeface="微软雅黑"/>
                <a:ea typeface="微软雅黑"/>
                <a:cs typeface="微软雅黑"/>
              </a:rPr>
              <a:t>为未知化合物，蒿本内酯和当归多糖。</a:t>
            </a:r>
          </a:p>
          <a:p>
            <a:pPr>
              <a:lnSpc>
                <a:spcPts val="2900"/>
              </a:lnSpc>
            </a:pPr>
            <a:endParaRPr kumimoji="1" lang="zh-CN" altLang="en-US" dirty="0"/>
          </a:p>
        </p:txBody>
      </p:sp>
      <p:pic>
        <p:nvPicPr>
          <p:cNvPr id="13" name="图片 12"/>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876216" y="1861677"/>
            <a:ext cx="5385367" cy="4685016"/>
          </a:xfrm>
          <a:prstGeom prst="rect">
            <a:avLst/>
          </a:prstGeom>
          <a:noFill/>
          <a:ln>
            <a:noFill/>
          </a:ln>
        </p:spPr>
      </p:pic>
      <p:pic>
        <p:nvPicPr>
          <p:cNvPr id="12" name="图片 11" descr="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5768" y="179881"/>
            <a:ext cx="2222423" cy="650034"/>
          </a:xfrm>
          <a:prstGeom prst="rect">
            <a:avLst/>
          </a:prstGeom>
        </p:spPr>
      </p:pic>
    </p:spTree>
    <p:extLst>
      <p:ext uri="{BB962C8B-B14F-4D97-AF65-F5344CB8AC3E}">
        <p14:creationId xmlns:p14="http://schemas.microsoft.com/office/powerpoint/2010/main" val="321312793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withEffect" p14:presetBounceEnd="40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40000">
                                          <p:cBhvr additive="base">
                                            <p:cTn id="7" dur="100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accel="100000" fill="hold" grpId="0" nodeType="withEffect" p14:presetBounceEnd="40000">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14:bounceEnd="40000">
                                          <p:cBhvr additive="base">
                                            <p:cTn id="11" dur="10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2" dur="1000" fill="hold"/>
                                            <p:tgtEl>
                                              <p:spTgt spid="47"/>
                                            </p:tgtEl>
                                            <p:attrNameLst>
                                              <p:attrName>ppt_y</p:attrName>
                                            </p:attrNameLst>
                                          </p:cBhvr>
                                          <p:tavLst>
                                            <p:tav tm="0">
                                              <p:val>
                                                <p:strVal val="1+#ppt_h/2"/>
                                              </p:val>
                                            </p:tav>
                                            <p:tav tm="100000">
                                              <p:val>
                                                <p:strVal val="#ppt_y"/>
                                              </p:val>
                                            </p:tav>
                                          </p:tavLst>
                                        </p:anim>
                                      </p:childTnLst>
                                    </p:cTn>
                                  </p:par>
                                  <p:par>
                                    <p:cTn id="13" presetID="2" presetClass="entr" presetSubtype="4" accel="100000" fill="hold" grpId="0" nodeType="withEffect" p14:presetBounceEnd="40000">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14:bounceEnd="40000">
                                          <p:cBhvr additive="base">
                                            <p:cTn id="15" dur="1000" fill="hold"/>
                                            <p:tgtEl>
                                              <p:spTgt spid="48"/>
                                            </p:tgtEl>
                                            <p:attrNameLst>
                                              <p:attrName>ppt_x</p:attrName>
                                            </p:attrNameLst>
                                          </p:cBhvr>
                                          <p:tavLst>
                                            <p:tav tm="0">
                                              <p:val>
                                                <p:strVal val="#ppt_x"/>
                                              </p:val>
                                            </p:tav>
                                            <p:tav tm="100000">
                                              <p:val>
                                                <p:strVal val="#ppt_x"/>
                                              </p:val>
                                            </p:tav>
                                          </p:tavLst>
                                        </p:anim>
                                        <p:anim calcmode="lin" valueType="num" p14:bounceEnd="40000">
                                          <p:cBhvr additive="base">
                                            <p:cTn id="16" dur="1000" fill="hold"/>
                                            <p:tgtEl>
                                              <p:spTgt spid="48"/>
                                            </p:tgtEl>
                                            <p:attrNameLst>
                                              <p:attrName>ppt_y</p:attrName>
                                            </p:attrNameLst>
                                          </p:cBhvr>
                                          <p:tavLst>
                                            <p:tav tm="0">
                                              <p:val>
                                                <p:strVal val="1+#ppt_h/2"/>
                                              </p:val>
                                            </p:tav>
                                            <p:tav tm="100000">
                                              <p:val>
                                                <p:strVal val="#ppt_y"/>
                                              </p:val>
                                            </p:tav>
                                          </p:tavLst>
                                        </p:anim>
                                      </p:childTnLst>
                                    </p:cTn>
                                  </p:par>
                                  <p:par>
                                    <p:cTn id="17" presetID="2" presetClass="entr" presetSubtype="4" accel="100000" fill="hold" grpId="0" nodeType="withEffect" p14:presetBounceEnd="40000">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14:bounceEnd="40000">
                                          <p:cBhvr additive="base">
                                            <p:cTn id="19" dur="10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20" dur="10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accel="100000" fill="hold" grpId="0" nodeType="withEffect" p14:presetBounceEnd="40000">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14:bounceEnd="40000">
                                          <p:cBhvr additive="base">
                                            <p:cTn id="23" dur="1000" fill="hold"/>
                                            <p:tgtEl>
                                              <p:spTgt spid="34"/>
                                            </p:tgtEl>
                                            <p:attrNameLst>
                                              <p:attrName>ppt_x</p:attrName>
                                            </p:attrNameLst>
                                          </p:cBhvr>
                                          <p:tavLst>
                                            <p:tav tm="0">
                                              <p:val>
                                                <p:strVal val="#ppt_x"/>
                                              </p:val>
                                            </p:tav>
                                            <p:tav tm="100000">
                                              <p:val>
                                                <p:strVal val="#ppt_x"/>
                                              </p:val>
                                            </p:tav>
                                          </p:tavLst>
                                        </p:anim>
                                        <p:anim calcmode="lin" valueType="num" p14:bounceEnd="40000">
                                          <p:cBhvr additive="base">
                                            <p:cTn id="24" dur="10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accel="100000" fill="hold" grpId="0" nodeType="withEffect" p14:presetBounceEnd="40000">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14:bounceEnd="40000">
                                          <p:cBhvr additive="base">
                                            <p:cTn id="27" dur="1000" fill="hold"/>
                                            <p:tgtEl>
                                              <p:spTgt spid="58"/>
                                            </p:tgtEl>
                                            <p:attrNameLst>
                                              <p:attrName>ppt_x</p:attrName>
                                            </p:attrNameLst>
                                          </p:cBhvr>
                                          <p:tavLst>
                                            <p:tav tm="0">
                                              <p:val>
                                                <p:strVal val="#ppt_x"/>
                                              </p:val>
                                            </p:tav>
                                            <p:tav tm="100000">
                                              <p:val>
                                                <p:strVal val="#ppt_x"/>
                                              </p:val>
                                            </p:tav>
                                          </p:tavLst>
                                        </p:anim>
                                        <p:anim calcmode="lin" valueType="num" p14:bounceEnd="40000">
                                          <p:cBhvr additive="base">
                                            <p:cTn id="28" dur="1000" fill="hold"/>
                                            <p:tgtEl>
                                              <p:spTgt spid="58"/>
                                            </p:tgtEl>
                                            <p:attrNameLst>
                                              <p:attrName>ppt_y</p:attrName>
                                            </p:attrNameLst>
                                          </p:cBhvr>
                                          <p:tavLst>
                                            <p:tav tm="0">
                                              <p:val>
                                                <p:strVal val="1+#ppt_h/2"/>
                                              </p:val>
                                            </p:tav>
                                            <p:tav tm="100000">
                                              <p:val>
                                                <p:strVal val="#ppt_y"/>
                                              </p:val>
                                            </p:tav>
                                          </p:tavLst>
                                        </p:anim>
                                      </p:childTnLst>
                                    </p:cTn>
                                  </p:par>
                                  <p:par>
                                    <p:cTn id="29" presetID="2" presetClass="entr" presetSubtype="4" accel="100000" fill="hold" nodeType="withEffect" p14:presetBounceEnd="40000">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14:bounceEnd="40000">
                                          <p:cBhvr additive="base">
                                            <p:cTn id="31" dur="1000" fill="hold"/>
                                            <p:tgtEl>
                                              <p:spTgt spid="18"/>
                                            </p:tgtEl>
                                            <p:attrNameLst>
                                              <p:attrName>ppt_x</p:attrName>
                                            </p:attrNameLst>
                                          </p:cBhvr>
                                          <p:tavLst>
                                            <p:tav tm="0">
                                              <p:val>
                                                <p:strVal val="#ppt_x"/>
                                              </p:val>
                                            </p:tav>
                                            <p:tav tm="100000">
                                              <p:val>
                                                <p:strVal val="#ppt_x"/>
                                              </p:val>
                                            </p:tav>
                                          </p:tavLst>
                                        </p:anim>
                                        <p:anim calcmode="lin" valueType="num" p14:bounceEnd="40000">
                                          <p:cBhvr additive="base">
                                            <p:cTn id="32" dur="10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accel="100000" fill="hold" nodeType="withEffect" p14:presetBounceEnd="40000">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14:bounceEnd="40000">
                                          <p:cBhvr additive="base">
                                            <p:cTn id="35" dur="1000" fill="hold"/>
                                            <p:tgtEl>
                                              <p:spTgt spid="19"/>
                                            </p:tgtEl>
                                            <p:attrNameLst>
                                              <p:attrName>ppt_x</p:attrName>
                                            </p:attrNameLst>
                                          </p:cBhvr>
                                          <p:tavLst>
                                            <p:tav tm="0">
                                              <p:val>
                                                <p:strVal val="#ppt_x"/>
                                              </p:val>
                                            </p:tav>
                                            <p:tav tm="100000">
                                              <p:val>
                                                <p:strVal val="#ppt_x"/>
                                              </p:val>
                                            </p:tav>
                                          </p:tavLst>
                                        </p:anim>
                                        <p:anim calcmode="lin" valueType="num" p14:bounceEnd="40000">
                                          <p:cBhvr additive="base">
                                            <p:cTn id="36" dur="10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7" grpId="0" animBg="1"/>
          <p:bldP spid="48" grpId="0" animBg="1"/>
          <p:bldP spid="30" grpId="0"/>
          <p:bldP spid="34" grpId="0"/>
          <p:bldP spid="58" grpId="0" animBg="1"/>
          <p:bldP spid="2"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accel="10000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ppt_x"/>
                                              </p:val>
                                            </p:tav>
                                            <p:tav tm="100000">
                                              <p:val>
                                                <p:strVal val="#ppt_x"/>
                                              </p:val>
                                            </p:tav>
                                          </p:tavLst>
                                        </p:anim>
                                        <p:anim calcmode="lin" valueType="num">
                                          <p:cBhvr additive="base">
                                            <p:cTn id="12" dur="1000" fill="hold"/>
                                            <p:tgtEl>
                                              <p:spTgt spid="47"/>
                                            </p:tgtEl>
                                            <p:attrNameLst>
                                              <p:attrName>ppt_y</p:attrName>
                                            </p:attrNameLst>
                                          </p:cBhvr>
                                          <p:tavLst>
                                            <p:tav tm="0">
                                              <p:val>
                                                <p:strVal val="1+#ppt_h/2"/>
                                              </p:val>
                                            </p:tav>
                                            <p:tav tm="100000">
                                              <p:val>
                                                <p:strVal val="#ppt_y"/>
                                              </p:val>
                                            </p:tav>
                                          </p:tavLst>
                                        </p:anim>
                                      </p:childTnLst>
                                    </p:cTn>
                                  </p:par>
                                  <p:par>
                                    <p:cTn id="13" presetID="2" presetClass="entr" presetSubtype="4" accel="10000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1000" fill="hold"/>
                                            <p:tgtEl>
                                              <p:spTgt spid="48"/>
                                            </p:tgtEl>
                                            <p:attrNameLst>
                                              <p:attrName>ppt_x</p:attrName>
                                            </p:attrNameLst>
                                          </p:cBhvr>
                                          <p:tavLst>
                                            <p:tav tm="0">
                                              <p:val>
                                                <p:strVal val="#ppt_x"/>
                                              </p:val>
                                            </p:tav>
                                            <p:tav tm="100000">
                                              <p:val>
                                                <p:strVal val="#ppt_x"/>
                                              </p:val>
                                            </p:tav>
                                          </p:tavLst>
                                        </p:anim>
                                        <p:anim calcmode="lin" valueType="num">
                                          <p:cBhvr additive="base">
                                            <p:cTn id="16" dur="1000" fill="hold"/>
                                            <p:tgtEl>
                                              <p:spTgt spid="48"/>
                                            </p:tgtEl>
                                            <p:attrNameLst>
                                              <p:attrName>ppt_y</p:attrName>
                                            </p:attrNameLst>
                                          </p:cBhvr>
                                          <p:tavLst>
                                            <p:tav tm="0">
                                              <p:val>
                                                <p:strVal val="1+#ppt_h/2"/>
                                              </p:val>
                                            </p:tav>
                                            <p:tav tm="100000">
                                              <p:val>
                                                <p:strVal val="#ppt_y"/>
                                              </p:val>
                                            </p:tav>
                                          </p:tavLst>
                                        </p:anim>
                                      </p:childTnLst>
                                    </p:cTn>
                                  </p:par>
                                  <p:par>
                                    <p:cTn id="17" presetID="2" presetClass="entr" presetSubtype="4" accel="10000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1000" fill="hold"/>
                                            <p:tgtEl>
                                              <p:spTgt spid="30"/>
                                            </p:tgtEl>
                                            <p:attrNameLst>
                                              <p:attrName>ppt_x</p:attrName>
                                            </p:attrNameLst>
                                          </p:cBhvr>
                                          <p:tavLst>
                                            <p:tav tm="0">
                                              <p:val>
                                                <p:strVal val="#ppt_x"/>
                                              </p:val>
                                            </p:tav>
                                            <p:tav tm="100000">
                                              <p:val>
                                                <p:strVal val="#ppt_x"/>
                                              </p:val>
                                            </p:tav>
                                          </p:tavLst>
                                        </p:anim>
                                        <p:anim calcmode="lin" valueType="num">
                                          <p:cBhvr additive="base">
                                            <p:cTn id="20" dur="10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accel="10000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ppt_x"/>
                                              </p:val>
                                            </p:tav>
                                            <p:tav tm="100000">
                                              <p:val>
                                                <p:strVal val="#ppt_x"/>
                                              </p:val>
                                            </p:tav>
                                          </p:tavLst>
                                        </p:anim>
                                        <p:anim calcmode="lin" valueType="num">
                                          <p:cBhvr additive="base">
                                            <p:cTn id="24" dur="10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accel="10000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1000" fill="hold"/>
                                            <p:tgtEl>
                                              <p:spTgt spid="58"/>
                                            </p:tgtEl>
                                            <p:attrNameLst>
                                              <p:attrName>ppt_x</p:attrName>
                                            </p:attrNameLst>
                                          </p:cBhvr>
                                          <p:tavLst>
                                            <p:tav tm="0">
                                              <p:val>
                                                <p:strVal val="#ppt_x"/>
                                              </p:val>
                                            </p:tav>
                                            <p:tav tm="100000">
                                              <p:val>
                                                <p:strVal val="#ppt_x"/>
                                              </p:val>
                                            </p:tav>
                                          </p:tavLst>
                                        </p:anim>
                                        <p:anim calcmode="lin" valueType="num">
                                          <p:cBhvr additive="base">
                                            <p:cTn id="28" dur="1000" fill="hold"/>
                                            <p:tgtEl>
                                              <p:spTgt spid="58"/>
                                            </p:tgtEl>
                                            <p:attrNameLst>
                                              <p:attrName>ppt_y</p:attrName>
                                            </p:attrNameLst>
                                          </p:cBhvr>
                                          <p:tavLst>
                                            <p:tav tm="0">
                                              <p:val>
                                                <p:strVal val="1+#ppt_h/2"/>
                                              </p:val>
                                            </p:tav>
                                            <p:tav tm="100000">
                                              <p:val>
                                                <p:strVal val="#ppt_y"/>
                                              </p:val>
                                            </p:tav>
                                          </p:tavLst>
                                        </p:anim>
                                      </p:childTnLst>
                                    </p:cTn>
                                  </p:par>
                                  <p:par>
                                    <p:cTn id="29" presetID="2" presetClass="entr" presetSubtype="4" accel="10000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accel="10000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1000" fill="hold"/>
                                            <p:tgtEl>
                                              <p:spTgt spid="19"/>
                                            </p:tgtEl>
                                            <p:attrNameLst>
                                              <p:attrName>ppt_x</p:attrName>
                                            </p:attrNameLst>
                                          </p:cBhvr>
                                          <p:tavLst>
                                            <p:tav tm="0">
                                              <p:val>
                                                <p:strVal val="#ppt_x"/>
                                              </p:val>
                                            </p:tav>
                                            <p:tav tm="100000">
                                              <p:val>
                                                <p:strVal val="#ppt_x"/>
                                              </p:val>
                                            </p:tav>
                                          </p:tavLst>
                                        </p:anim>
                                        <p:anim calcmode="lin" valueType="num">
                                          <p:cBhvr additive="base">
                                            <p:cTn id="36" dur="10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7" grpId="0" animBg="1"/>
          <p:bldP spid="48" grpId="0" animBg="1"/>
          <p:bldP spid="30" grpId="0"/>
          <p:bldP spid="34" grpId="0"/>
          <p:bldP spid="58" grpId="0" animBg="1"/>
          <p:bldP spid="2"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136940" y="2181225"/>
            <a:ext cx="2495550" cy="2495550"/>
          </a:xfrm>
          <a:prstGeom prst="rect">
            <a:avLst/>
          </a:prstGeom>
          <a:solidFill>
            <a:schemeClr val="bg1"/>
          </a:solidFill>
          <a:ln w="76200" cap="rnd">
            <a:solidFill>
              <a:srgbClr val="0270D1"/>
            </a:solidFill>
            <a:miter lim="800000"/>
          </a:ln>
        </p:spPr>
        <p:txBody>
          <a:bodyPr wrap="square" rtlCol="0" anchor="ctr">
            <a:spAutoFit/>
          </a:bodyPr>
          <a:lstStyle/>
          <a:p>
            <a:pPr algn="ctr">
              <a:spcBef>
                <a:spcPct val="0"/>
              </a:spcBef>
            </a:pPr>
            <a:endParaRPr lang="zh-CN" altLang="en-US" sz="2000" smtClean="0">
              <a:solidFill>
                <a:srgbClr val="222B33"/>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15409" t="19823" r="20664" b="268"/>
          <a:stretch/>
        </p:blipFill>
        <p:spPr>
          <a:xfrm>
            <a:off x="1" y="0"/>
            <a:ext cx="6849267" cy="6858000"/>
          </a:xfrm>
          <a:prstGeom prst="rect">
            <a:avLst/>
          </a:prstGeom>
        </p:spPr>
      </p:pic>
      <p:sp>
        <p:nvSpPr>
          <p:cNvPr id="2" name="矩形 1"/>
          <p:cNvSpPr/>
          <p:nvPr/>
        </p:nvSpPr>
        <p:spPr>
          <a:xfrm>
            <a:off x="0" y="0"/>
            <a:ext cx="6849267" cy="6858000"/>
          </a:xfrm>
          <a:prstGeom prst="rect">
            <a:avLst/>
          </a:prstGeom>
          <a:solidFill>
            <a:srgbClr val="0270D1">
              <a:alpha val="93000"/>
            </a:srgbClr>
          </a:soli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12" name="文本框 20"/>
          <p:cNvSpPr txBox="1">
            <a:spLocks noChangeArrowheads="1"/>
          </p:cNvSpPr>
          <p:nvPr/>
        </p:nvSpPr>
        <p:spPr bwMode="auto">
          <a:xfrm>
            <a:off x="8315511" y="2828836"/>
            <a:ext cx="213840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7200" b="1" smtClean="0">
                <a:solidFill>
                  <a:srgbClr val="0270D1"/>
                </a:solidFill>
                <a:latin typeface="微软雅黑" panose="020B0503020204020204" pitchFamily="34" charset="-122"/>
                <a:ea typeface="微软雅黑" panose="020B0503020204020204" pitchFamily="34" charset="-122"/>
              </a:rPr>
              <a:t>目录</a:t>
            </a:r>
            <a:endParaRPr lang="zh-CN" altLang="en-US" sz="7200" b="1">
              <a:solidFill>
                <a:srgbClr val="0270D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885123" y="794461"/>
            <a:ext cx="3292032" cy="584775"/>
            <a:chOff x="6153150" y="1581346"/>
            <a:chExt cx="3292032" cy="584775"/>
          </a:xfrm>
        </p:grpSpPr>
        <p:sp>
          <p:nvSpPr>
            <p:cNvPr id="10" name="文本框 20"/>
            <p:cNvSpPr txBox="1">
              <a:spLocks noChangeArrowheads="1"/>
            </p:cNvSpPr>
            <p:nvPr/>
          </p:nvSpPr>
          <p:spPr bwMode="auto">
            <a:xfrm>
              <a:off x="7506713" y="1581346"/>
              <a:ext cx="19384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200" dirty="0">
                  <a:solidFill>
                    <a:srgbClr val="FFFFFF"/>
                  </a:solidFill>
                  <a:latin typeface="微软雅黑 Light" panose="020B0502040204020203" pitchFamily="34" charset="-122"/>
                  <a:ea typeface="微软雅黑 Light" panose="020B0502040204020203" pitchFamily="34" charset="-122"/>
                </a:rPr>
                <a:t>绪论</a:t>
              </a:r>
            </a:p>
          </p:txBody>
        </p:sp>
        <p:sp>
          <p:nvSpPr>
            <p:cNvPr id="7" name="文本框 6"/>
            <p:cNvSpPr txBox="1"/>
            <p:nvPr/>
          </p:nvSpPr>
          <p:spPr>
            <a:xfrm>
              <a:off x="6153150" y="1581346"/>
              <a:ext cx="1441450" cy="584775"/>
            </a:xfrm>
            <a:prstGeom prst="rect">
              <a:avLst/>
            </a:prstGeom>
            <a:noFill/>
          </p:spPr>
          <p:txBody>
            <a:bodyPr wrap="square" rtlCol="0">
              <a:spAutoFit/>
            </a:bodyPr>
            <a:lstStyle/>
            <a:p>
              <a:r>
                <a:rPr lang="en-US" altLang="zh-CN" sz="3200" b="1" dirty="0">
                  <a:solidFill>
                    <a:srgbClr val="FFFFFF"/>
                  </a:solidFill>
                </a:rPr>
                <a:t>PART 1</a:t>
              </a:r>
              <a:endParaRPr lang="zh-CN" altLang="en-US" sz="3200" b="1" dirty="0">
                <a:solidFill>
                  <a:srgbClr val="FFFFFF"/>
                </a:solidFill>
              </a:endParaRPr>
            </a:p>
          </p:txBody>
        </p:sp>
      </p:grpSp>
      <p:grpSp>
        <p:nvGrpSpPr>
          <p:cNvPr id="11" name="组合 10"/>
          <p:cNvGrpSpPr/>
          <p:nvPr/>
        </p:nvGrpSpPr>
        <p:grpSpPr>
          <a:xfrm>
            <a:off x="855241" y="1662066"/>
            <a:ext cx="4926995" cy="584776"/>
            <a:chOff x="6153150" y="2467102"/>
            <a:chExt cx="4926995" cy="584776"/>
          </a:xfrm>
        </p:grpSpPr>
        <p:sp>
          <p:nvSpPr>
            <p:cNvPr id="37" name="文本框 73"/>
            <p:cNvSpPr txBox="1">
              <a:spLocks noChangeArrowheads="1"/>
            </p:cNvSpPr>
            <p:nvPr/>
          </p:nvSpPr>
          <p:spPr bwMode="auto">
            <a:xfrm>
              <a:off x="7445059" y="2467102"/>
              <a:ext cx="363508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en-US" altLang="en-US" sz="3200" dirty="0" smtClean="0">
                  <a:solidFill>
                    <a:srgbClr val="FFFFFF"/>
                  </a:solidFill>
                  <a:latin typeface="微软雅黑 Light" panose="020B0502040204020203" pitchFamily="34" charset="-122"/>
                  <a:ea typeface="微软雅黑 Light" panose="020B0502040204020203" pitchFamily="34" charset="-122"/>
                </a:rPr>
                <a:t>代谢组学数据研究</a:t>
              </a:r>
              <a:endParaRPr lang="zh-CN" altLang="en-US" sz="3200" dirty="0">
                <a:solidFill>
                  <a:srgbClr val="FFFFFF"/>
                </a:solidFill>
                <a:latin typeface="微软雅黑 Light" panose="020B0502040204020203" pitchFamily="34" charset="-122"/>
                <a:ea typeface="微软雅黑 Light" panose="020B0502040204020203" pitchFamily="34" charset="-122"/>
              </a:endParaRPr>
            </a:p>
          </p:txBody>
        </p:sp>
        <p:sp>
          <p:nvSpPr>
            <p:cNvPr id="17" name="文本框 16"/>
            <p:cNvSpPr txBox="1"/>
            <p:nvPr/>
          </p:nvSpPr>
          <p:spPr>
            <a:xfrm>
              <a:off x="6153150" y="2467102"/>
              <a:ext cx="1441450" cy="584775"/>
            </a:xfrm>
            <a:prstGeom prst="rect">
              <a:avLst/>
            </a:prstGeom>
            <a:noFill/>
          </p:spPr>
          <p:txBody>
            <a:bodyPr wrap="square" rtlCol="0">
              <a:spAutoFit/>
            </a:bodyPr>
            <a:lstStyle/>
            <a:p>
              <a:r>
                <a:rPr lang="en-US" altLang="zh-CN" sz="3200" b="1">
                  <a:solidFill>
                    <a:srgbClr val="FFFFFF"/>
                  </a:solidFill>
                </a:rPr>
                <a:t>PART 2</a:t>
              </a:r>
              <a:endParaRPr lang="zh-CN" altLang="en-US" sz="3200" b="1">
                <a:solidFill>
                  <a:srgbClr val="FFFFFF"/>
                </a:solidFill>
              </a:endParaRPr>
            </a:p>
          </p:txBody>
        </p:sp>
      </p:grpSp>
      <p:grpSp>
        <p:nvGrpSpPr>
          <p:cNvPr id="14" name="组合 13"/>
          <p:cNvGrpSpPr/>
          <p:nvPr/>
        </p:nvGrpSpPr>
        <p:grpSpPr>
          <a:xfrm>
            <a:off x="825359" y="2484848"/>
            <a:ext cx="5629230" cy="584776"/>
            <a:chOff x="6153150" y="3299464"/>
            <a:chExt cx="5629230" cy="584776"/>
          </a:xfrm>
        </p:grpSpPr>
        <p:sp>
          <p:nvSpPr>
            <p:cNvPr id="19" name="文本框 81"/>
            <p:cNvSpPr txBox="1">
              <a:spLocks noChangeArrowheads="1"/>
            </p:cNvSpPr>
            <p:nvPr/>
          </p:nvSpPr>
          <p:spPr bwMode="auto">
            <a:xfrm>
              <a:off x="7445060" y="3299464"/>
              <a:ext cx="433732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200" dirty="0" smtClean="0">
                  <a:solidFill>
                    <a:srgbClr val="FFFFFF"/>
                  </a:solidFill>
                  <a:latin typeface="微软雅黑 Light" panose="020B0502040204020203" pitchFamily="34" charset="-122"/>
                  <a:ea typeface="微软雅黑 Light" panose="020B0502040204020203" pitchFamily="34" charset="-122"/>
                </a:rPr>
                <a:t>代谢指纹图谱数据筛选</a:t>
              </a:r>
              <a:endParaRPr lang="zh-CN" altLang="en-US" sz="3200" dirty="0">
                <a:solidFill>
                  <a:srgbClr val="FFFFFF"/>
                </a:solidFill>
                <a:latin typeface="微软雅黑 Light" panose="020B0502040204020203" pitchFamily="34" charset="-122"/>
                <a:ea typeface="微软雅黑 Light" panose="020B0502040204020203" pitchFamily="34" charset="-122"/>
              </a:endParaRPr>
            </a:p>
          </p:txBody>
        </p:sp>
        <p:sp>
          <p:nvSpPr>
            <p:cNvPr id="18" name="文本框 17"/>
            <p:cNvSpPr txBox="1"/>
            <p:nvPr/>
          </p:nvSpPr>
          <p:spPr>
            <a:xfrm>
              <a:off x="6153150" y="3299464"/>
              <a:ext cx="1441450" cy="584775"/>
            </a:xfrm>
            <a:prstGeom prst="rect">
              <a:avLst/>
            </a:prstGeom>
            <a:noFill/>
          </p:spPr>
          <p:txBody>
            <a:bodyPr wrap="square" rtlCol="0">
              <a:spAutoFit/>
            </a:bodyPr>
            <a:lstStyle/>
            <a:p>
              <a:r>
                <a:rPr lang="en-US" altLang="zh-CN" sz="3200" b="1" dirty="0">
                  <a:solidFill>
                    <a:srgbClr val="FFFFFF"/>
                  </a:solidFill>
                </a:rPr>
                <a:t>PART 3</a:t>
              </a:r>
              <a:endParaRPr lang="zh-CN" altLang="en-US" sz="3200" b="1" dirty="0">
                <a:solidFill>
                  <a:srgbClr val="FFFFFF"/>
                </a:solidFill>
              </a:endParaRPr>
            </a:p>
          </p:txBody>
        </p:sp>
      </p:grpSp>
      <p:grpSp>
        <p:nvGrpSpPr>
          <p:cNvPr id="15" name="组合 14"/>
          <p:cNvGrpSpPr/>
          <p:nvPr/>
        </p:nvGrpSpPr>
        <p:grpSpPr>
          <a:xfrm>
            <a:off x="810417" y="3397276"/>
            <a:ext cx="5688995" cy="584776"/>
            <a:chOff x="6153150" y="4191300"/>
            <a:chExt cx="5688995" cy="584776"/>
          </a:xfrm>
        </p:grpSpPr>
        <p:sp>
          <p:nvSpPr>
            <p:cNvPr id="46" name="文本框 133"/>
            <p:cNvSpPr txBox="1">
              <a:spLocks noChangeArrowheads="1"/>
            </p:cNvSpPr>
            <p:nvPr/>
          </p:nvSpPr>
          <p:spPr bwMode="auto">
            <a:xfrm>
              <a:off x="7445059" y="4191300"/>
              <a:ext cx="439708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en-US" altLang="en-US" sz="3200" dirty="0" smtClean="0">
                  <a:solidFill>
                    <a:srgbClr val="FFFFFF"/>
                  </a:solidFill>
                  <a:latin typeface="微软雅黑 Light" panose="020B0502040204020203" pitchFamily="34" charset="-122"/>
                  <a:ea typeface="微软雅黑 Light" panose="020B0502040204020203" pitchFamily="34" charset="-122"/>
                </a:rPr>
                <a:t>代谢数据的统计</a:t>
              </a:r>
              <a:r>
                <a:rPr lang="zh-CN" altLang="en-US" sz="3200" dirty="0" smtClean="0">
                  <a:solidFill>
                    <a:srgbClr val="FFFFFF"/>
                  </a:solidFill>
                  <a:latin typeface="微软雅黑 Light" panose="020B0502040204020203" pitchFamily="34" charset="-122"/>
                  <a:ea typeface="微软雅黑 Light" panose="020B0502040204020203" pitchFamily="34" charset="-122"/>
                </a:rPr>
                <a:t>学</a:t>
              </a:r>
              <a:r>
                <a:rPr lang="en-US" altLang="en-US" sz="3200" dirty="0" smtClean="0">
                  <a:solidFill>
                    <a:srgbClr val="FFFFFF"/>
                  </a:solidFill>
                  <a:latin typeface="微软雅黑 Light" panose="020B0502040204020203" pitchFamily="34" charset="-122"/>
                  <a:ea typeface="微软雅黑 Light" panose="020B0502040204020203" pitchFamily="34" charset="-122"/>
                </a:rPr>
                <a:t>分析</a:t>
              </a:r>
              <a:endParaRPr lang="zh-CN" altLang="en-US" sz="3200" dirty="0">
                <a:solidFill>
                  <a:srgbClr val="FFFFFF"/>
                </a:solidFill>
                <a:latin typeface="微软雅黑 Light" panose="020B0502040204020203" pitchFamily="34" charset="-122"/>
                <a:ea typeface="微软雅黑 Light" panose="020B0502040204020203" pitchFamily="34" charset="-122"/>
              </a:endParaRPr>
            </a:p>
          </p:txBody>
        </p:sp>
        <p:sp>
          <p:nvSpPr>
            <p:cNvPr id="20" name="文本框 19"/>
            <p:cNvSpPr txBox="1"/>
            <p:nvPr/>
          </p:nvSpPr>
          <p:spPr>
            <a:xfrm>
              <a:off x="6153150" y="4191300"/>
              <a:ext cx="1441450" cy="584775"/>
            </a:xfrm>
            <a:prstGeom prst="rect">
              <a:avLst/>
            </a:prstGeom>
            <a:noFill/>
          </p:spPr>
          <p:txBody>
            <a:bodyPr wrap="square" rtlCol="0">
              <a:spAutoFit/>
            </a:bodyPr>
            <a:lstStyle/>
            <a:p>
              <a:r>
                <a:rPr lang="en-US" altLang="zh-CN" sz="3200" b="1" dirty="0">
                  <a:solidFill>
                    <a:srgbClr val="FFFFFF"/>
                  </a:solidFill>
                </a:rPr>
                <a:t>PART 4</a:t>
              </a:r>
              <a:endParaRPr lang="zh-CN" altLang="en-US" sz="3200" b="1" dirty="0">
                <a:solidFill>
                  <a:srgbClr val="FFFFFF"/>
                </a:solidFill>
              </a:endParaRPr>
            </a:p>
          </p:txBody>
        </p:sp>
      </p:grpSp>
      <p:grpSp>
        <p:nvGrpSpPr>
          <p:cNvPr id="16" name="组合 15"/>
          <p:cNvGrpSpPr/>
          <p:nvPr/>
        </p:nvGrpSpPr>
        <p:grpSpPr>
          <a:xfrm>
            <a:off x="780535" y="4279821"/>
            <a:ext cx="5823465" cy="584776"/>
            <a:chOff x="6153150" y="5111530"/>
            <a:chExt cx="5500939" cy="745480"/>
          </a:xfrm>
        </p:grpSpPr>
        <p:sp>
          <p:nvSpPr>
            <p:cNvPr id="55" name="文本框 119"/>
            <p:cNvSpPr txBox="1">
              <a:spLocks noChangeArrowheads="1"/>
            </p:cNvSpPr>
            <p:nvPr/>
          </p:nvSpPr>
          <p:spPr bwMode="auto">
            <a:xfrm>
              <a:off x="7445060" y="5111530"/>
              <a:ext cx="4209029" cy="74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200" dirty="0" smtClean="0">
                  <a:solidFill>
                    <a:srgbClr val="FFFFFF"/>
                  </a:solidFill>
                  <a:latin typeface="微软雅黑 Light" panose="020B0502040204020203" pitchFamily="34" charset="-122"/>
                  <a:ea typeface="微软雅黑 Light" panose="020B0502040204020203" pitchFamily="34" charset="-122"/>
                </a:rPr>
                <a:t>代谢指纹图谱对比</a:t>
              </a:r>
              <a:endParaRPr lang="zh-CN" altLang="en-US" sz="3200" dirty="0">
                <a:solidFill>
                  <a:srgbClr val="FFFFFF"/>
                </a:solidFill>
                <a:latin typeface="微软雅黑 Light" panose="020B0502040204020203" pitchFamily="34" charset="-122"/>
                <a:ea typeface="微软雅黑 Light" panose="020B0502040204020203" pitchFamily="34" charset="-122"/>
              </a:endParaRPr>
            </a:p>
          </p:txBody>
        </p:sp>
        <p:sp>
          <p:nvSpPr>
            <p:cNvPr id="21" name="文本框 20"/>
            <p:cNvSpPr txBox="1"/>
            <p:nvPr/>
          </p:nvSpPr>
          <p:spPr>
            <a:xfrm>
              <a:off x="6153150" y="5111530"/>
              <a:ext cx="1441450" cy="584775"/>
            </a:xfrm>
            <a:prstGeom prst="rect">
              <a:avLst/>
            </a:prstGeom>
            <a:noFill/>
          </p:spPr>
          <p:txBody>
            <a:bodyPr wrap="square" rtlCol="0">
              <a:spAutoFit/>
            </a:bodyPr>
            <a:lstStyle/>
            <a:p>
              <a:r>
                <a:rPr lang="en-US" altLang="zh-CN" sz="3200" b="1" dirty="0">
                  <a:solidFill>
                    <a:srgbClr val="FFFFFF"/>
                  </a:solidFill>
                </a:rPr>
                <a:t>PART 5</a:t>
              </a:r>
              <a:endParaRPr lang="zh-CN" altLang="en-US" sz="3200" b="1" dirty="0">
                <a:solidFill>
                  <a:srgbClr val="FFFFFF"/>
                </a:solidFill>
              </a:endParaRPr>
            </a:p>
          </p:txBody>
        </p:sp>
      </p:grpSp>
      <p:grpSp>
        <p:nvGrpSpPr>
          <p:cNvPr id="22" name="组合 14"/>
          <p:cNvGrpSpPr/>
          <p:nvPr/>
        </p:nvGrpSpPr>
        <p:grpSpPr>
          <a:xfrm>
            <a:off x="798464" y="5103557"/>
            <a:ext cx="5750648" cy="584776"/>
            <a:chOff x="6153150" y="4191300"/>
            <a:chExt cx="5750648" cy="584776"/>
          </a:xfrm>
        </p:grpSpPr>
        <p:sp>
          <p:nvSpPr>
            <p:cNvPr id="23" name="文本框 133"/>
            <p:cNvSpPr txBox="1">
              <a:spLocks noChangeArrowheads="1"/>
            </p:cNvSpPr>
            <p:nvPr/>
          </p:nvSpPr>
          <p:spPr bwMode="auto">
            <a:xfrm>
              <a:off x="7506712" y="4191300"/>
              <a:ext cx="439708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200" dirty="0" smtClean="0">
                  <a:solidFill>
                    <a:srgbClr val="FFFFFF"/>
                  </a:solidFill>
                  <a:latin typeface="微软雅黑 Light" panose="020B0502040204020203" pitchFamily="34" charset="-122"/>
                  <a:ea typeface="微软雅黑 Light" panose="020B0502040204020203" pitchFamily="34" charset="-122"/>
                </a:rPr>
                <a:t> 结果与讨论</a:t>
              </a:r>
              <a:endParaRPr lang="zh-CN" altLang="en-US" sz="3200" dirty="0">
                <a:solidFill>
                  <a:srgbClr val="FFFFFF"/>
                </a:solidFill>
                <a:latin typeface="微软雅黑 Light" panose="020B0502040204020203" pitchFamily="34" charset="-122"/>
                <a:ea typeface="微软雅黑 Light" panose="020B0502040204020203" pitchFamily="34" charset="-122"/>
              </a:endParaRPr>
            </a:p>
          </p:txBody>
        </p:sp>
        <p:sp>
          <p:nvSpPr>
            <p:cNvPr id="24" name="文本框 23"/>
            <p:cNvSpPr txBox="1"/>
            <p:nvPr/>
          </p:nvSpPr>
          <p:spPr>
            <a:xfrm>
              <a:off x="6153150" y="4191300"/>
              <a:ext cx="1441450" cy="584775"/>
            </a:xfrm>
            <a:prstGeom prst="rect">
              <a:avLst/>
            </a:prstGeom>
            <a:noFill/>
          </p:spPr>
          <p:txBody>
            <a:bodyPr wrap="square" rtlCol="0">
              <a:spAutoFit/>
            </a:bodyPr>
            <a:lstStyle/>
            <a:p>
              <a:r>
                <a:rPr lang="en-US" altLang="zh-CN" sz="3200" b="1" dirty="0">
                  <a:solidFill>
                    <a:srgbClr val="FFFFFF"/>
                  </a:solidFill>
                </a:rPr>
                <a:t>PART </a:t>
              </a:r>
              <a:r>
                <a:rPr lang="en-US" altLang="zh-CN" sz="3200" b="1" dirty="0" smtClean="0">
                  <a:solidFill>
                    <a:srgbClr val="FFFFFF"/>
                  </a:solidFill>
                </a:rPr>
                <a:t>6</a:t>
              </a:r>
              <a:endParaRPr lang="zh-CN" altLang="en-US" sz="3200" b="1" dirty="0">
                <a:solidFill>
                  <a:srgbClr val="FFFFFF"/>
                </a:solidFill>
              </a:endParaRPr>
            </a:p>
          </p:txBody>
        </p:sp>
      </p:grpSp>
      <p:pic>
        <p:nvPicPr>
          <p:cNvPr id="5" name="图片 4"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1882" y="134469"/>
            <a:ext cx="2375647" cy="694849"/>
          </a:xfrm>
          <a:prstGeom prst="rect">
            <a:avLst/>
          </a:prstGeom>
        </p:spPr>
      </p:pic>
    </p:spTree>
    <p:extLst>
      <p:ext uri="{BB962C8B-B14F-4D97-AF65-F5344CB8AC3E}">
        <p14:creationId xmlns:p14="http://schemas.microsoft.com/office/powerpoint/2010/main" val="54561133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 y="1502164"/>
            <a:ext cx="12192001" cy="5355836"/>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spcBef>
                <a:spcPct val="0"/>
              </a:spcBef>
            </a:pPr>
            <a:endParaRPr lang="zh-CN" altLang="en-US" sz="2000" dirty="0" smtClean="0">
              <a:solidFill>
                <a:srgbClr val="222B33"/>
              </a:solidFill>
              <a:latin typeface="微软雅黑" panose="020B0503020204020204" pitchFamily="34" charset="-122"/>
              <a:ea typeface="微软雅黑" panose="020B0503020204020204" pitchFamily="34" charset="-122"/>
            </a:endParaRPr>
          </a:p>
        </p:txBody>
      </p:sp>
      <p:sp>
        <p:nvSpPr>
          <p:cNvPr id="47" name="椭圆 46"/>
          <p:cNvSpPr/>
          <p:nvPr/>
        </p:nvSpPr>
        <p:spPr>
          <a:xfrm>
            <a:off x="303534" y="2209089"/>
            <a:ext cx="2401554" cy="2401554"/>
          </a:xfrm>
          <a:prstGeom prst="ellipse">
            <a:avLst/>
          </a:prstGeom>
          <a:noFill/>
          <a:ln w="28575">
            <a:solidFill>
              <a:srgbClr val="0270D1"/>
            </a:solidFill>
            <a:prstDash val="dash"/>
          </a:ln>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48" name="椭圆 47"/>
          <p:cNvSpPr/>
          <p:nvPr/>
        </p:nvSpPr>
        <p:spPr>
          <a:xfrm>
            <a:off x="500642" y="2406195"/>
            <a:ext cx="2032000" cy="2032000"/>
          </a:xfrm>
          <a:prstGeom prst="ellipse">
            <a:avLst/>
          </a:prstGeom>
          <a:solidFill>
            <a:srgbClr val="0270D1"/>
          </a:soli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30" name="矩形 29"/>
          <p:cNvSpPr/>
          <p:nvPr/>
        </p:nvSpPr>
        <p:spPr>
          <a:xfrm>
            <a:off x="3921168" y="249024"/>
            <a:ext cx="4882967" cy="1257780"/>
          </a:xfrm>
          <a:prstGeom prst="rect">
            <a:avLst/>
          </a:prstGeom>
        </p:spPr>
        <p:txBody>
          <a:bodyPr wrap="square">
            <a:spAutoFit/>
          </a:bodyPr>
          <a:lstStyle/>
          <a:p>
            <a:pPr algn="ctr">
              <a:lnSpc>
                <a:spcPct val="120000"/>
              </a:lnSpc>
              <a:spcBef>
                <a:spcPct val="0"/>
              </a:spcBef>
            </a:pPr>
            <a:r>
              <a:rPr lang="en-US" altLang="zh-CN" sz="3200" dirty="0" smtClean="0">
                <a:solidFill>
                  <a:srgbClr val="0270D1"/>
                </a:solidFill>
                <a:latin typeface="微软雅黑" panose="020B0503020204020204" pitchFamily="34" charset="-122"/>
                <a:ea typeface="微软雅黑" panose="020B0503020204020204" pitchFamily="34" charset="-122"/>
              </a:rPr>
              <a:t>GC-MS</a:t>
            </a:r>
            <a:r>
              <a:rPr lang="zh-CN" altLang="en-US" sz="3200" dirty="0" smtClean="0">
                <a:solidFill>
                  <a:srgbClr val="0270D1"/>
                </a:solidFill>
                <a:latin typeface="微软雅黑" panose="020B0503020204020204" pitchFamily="34" charset="-122"/>
                <a:ea typeface="微软雅黑" panose="020B0503020204020204" pitchFamily="34" charset="-122"/>
              </a:rPr>
              <a:t>气质联用分析结果</a:t>
            </a:r>
            <a:endParaRPr lang="zh-CN" altLang="en-US" sz="3200" dirty="0">
              <a:solidFill>
                <a:srgbClr val="0270D1"/>
              </a:solidFill>
              <a:latin typeface="微软雅黑" panose="020B0503020204020204" pitchFamily="34" charset="-122"/>
              <a:ea typeface="微软雅黑" panose="020B0503020204020204" pitchFamily="34" charset="-122"/>
            </a:endParaRPr>
          </a:p>
          <a:p>
            <a:pPr algn="ctr">
              <a:lnSpc>
                <a:spcPct val="120000"/>
              </a:lnSpc>
              <a:spcBef>
                <a:spcPct val="0"/>
              </a:spcBef>
            </a:pPr>
            <a:endParaRPr lang="zh-CN" altLang="en-US" sz="3200" dirty="0">
              <a:solidFill>
                <a:srgbClr val="0270D1"/>
              </a:solidFill>
              <a:latin typeface="微软雅黑" panose="020B0503020204020204" pitchFamily="34" charset="-122"/>
              <a:ea typeface="微软雅黑" panose="020B0503020204020204" pitchFamily="34" charset="-122"/>
            </a:endParaRPr>
          </a:p>
        </p:txBody>
      </p:sp>
      <p:sp>
        <p:nvSpPr>
          <p:cNvPr id="34" name="TextBox 29"/>
          <p:cNvSpPr txBox="1">
            <a:spLocks noChangeArrowheads="1"/>
          </p:cNvSpPr>
          <p:nvPr/>
        </p:nvSpPr>
        <p:spPr bwMode="auto">
          <a:xfrm>
            <a:off x="528108" y="5016808"/>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dirty="0" smtClean="0">
                <a:solidFill>
                  <a:schemeClr val="tx1">
                    <a:lumMod val="65000"/>
                    <a:lumOff val="35000"/>
                  </a:schemeClr>
                </a:solidFill>
                <a:latin typeface="微软雅黑" panose="020B0503020204020204" pitchFamily="34" charset="-122"/>
              </a:rPr>
              <a:t>主成分得分图</a:t>
            </a:r>
            <a:endParaRPr lang="zh-CN" altLang="en-US" sz="2400" dirty="0">
              <a:solidFill>
                <a:schemeClr val="tx1">
                  <a:lumMod val="65000"/>
                  <a:lumOff val="35000"/>
                </a:schemeClr>
              </a:solidFill>
              <a:latin typeface="微软雅黑" panose="020B0503020204020204" pitchFamily="34" charset="-122"/>
            </a:endParaRPr>
          </a:p>
        </p:txBody>
      </p:sp>
      <p:sp>
        <p:nvSpPr>
          <p:cNvPr id="58" name="Freeform 82"/>
          <p:cNvSpPr>
            <a:spLocks noEditPoints="1"/>
          </p:cNvSpPr>
          <p:nvPr/>
        </p:nvSpPr>
        <p:spPr bwMode="auto">
          <a:xfrm>
            <a:off x="1240788" y="2992365"/>
            <a:ext cx="605828" cy="715976"/>
          </a:xfrm>
          <a:custGeom>
            <a:avLst/>
            <a:gdLst/>
            <a:ahLst/>
            <a:cxnLst>
              <a:cxn ang="0">
                <a:pos x="61" y="26"/>
              </a:cxn>
              <a:cxn ang="0">
                <a:pos x="61" y="68"/>
              </a:cxn>
              <a:cxn ang="0">
                <a:pos x="58" y="72"/>
              </a:cxn>
              <a:cxn ang="0">
                <a:pos x="4" y="72"/>
              </a:cxn>
              <a:cxn ang="0">
                <a:pos x="0" y="68"/>
              </a:cxn>
              <a:cxn ang="0">
                <a:pos x="0" y="4"/>
              </a:cxn>
              <a:cxn ang="0">
                <a:pos x="4" y="0"/>
              </a:cxn>
              <a:cxn ang="0">
                <a:pos x="36" y="0"/>
              </a:cxn>
              <a:cxn ang="0">
                <a:pos x="36" y="22"/>
              </a:cxn>
              <a:cxn ang="0">
                <a:pos x="40" y="26"/>
              </a:cxn>
              <a:cxn ang="0">
                <a:pos x="61" y="26"/>
              </a:cxn>
              <a:cxn ang="0">
                <a:pos x="46" y="32"/>
              </a:cxn>
              <a:cxn ang="0">
                <a:pos x="45" y="31"/>
              </a:cxn>
              <a:cxn ang="0">
                <a:pos x="16" y="31"/>
              </a:cxn>
              <a:cxn ang="0">
                <a:pos x="15" y="32"/>
              </a:cxn>
              <a:cxn ang="0">
                <a:pos x="15" y="35"/>
              </a:cxn>
              <a:cxn ang="0">
                <a:pos x="16" y="36"/>
              </a:cxn>
              <a:cxn ang="0">
                <a:pos x="45" y="36"/>
              </a:cxn>
              <a:cxn ang="0">
                <a:pos x="46" y="35"/>
              </a:cxn>
              <a:cxn ang="0">
                <a:pos x="46" y="32"/>
              </a:cxn>
              <a:cxn ang="0">
                <a:pos x="46" y="43"/>
              </a:cxn>
              <a:cxn ang="0">
                <a:pos x="45" y="41"/>
              </a:cxn>
              <a:cxn ang="0">
                <a:pos x="16" y="41"/>
              </a:cxn>
              <a:cxn ang="0">
                <a:pos x="15" y="43"/>
              </a:cxn>
              <a:cxn ang="0">
                <a:pos x="15" y="45"/>
              </a:cxn>
              <a:cxn ang="0">
                <a:pos x="16" y="47"/>
              </a:cxn>
              <a:cxn ang="0">
                <a:pos x="45" y="47"/>
              </a:cxn>
              <a:cxn ang="0">
                <a:pos x="46" y="45"/>
              </a:cxn>
              <a:cxn ang="0">
                <a:pos x="46" y="43"/>
              </a:cxn>
              <a:cxn ang="0">
                <a:pos x="46" y="53"/>
              </a:cxn>
              <a:cxn ang="0">
                <a:pos x="45" y="52"/>
              </a:cxn>
              <a:cxn ang="0">
                <a:pos x="16" y="52"/>
              </a:cxn>
              <a:cxn ang="0">
                <a:pos x="15" y="53"/>
              </a:cxn>
              <a:cxn ang="0">
                <a:pos x="15" y="56"/>
              </a:cxn>
              <a:cxn ang="0">
                <a:pos x="16" y="57"/>
              </a:cxn>
              <a:cxn ang="0">
                <a:pos x="45" y="57"/>
              </a:cxn>
              <a:cxn ang="0">
                <a:pos x="46" y="56"/>
              </a:cxn>
              <a:cxn ang="0">
                <a:pos x="46" y="53"/>
              </a:cxn>
              <a:cxn ang="0">
                <a:pos x="60" y="21"/>
              </a:cxn>
              <a:cxn ang="0">
                <a:pos x="41" y="21"/>
              </a:cxn>
              <a:cxn ang="0">
                <a:pos x="41" y="2"/>
              </a:cxn>
              <a:cxn ang="0">
                <a:pos x="42" y="3"/>
              </a:cxn>
              <a:cxn ang="0">
                <a:pos x="59" y="19"/>
              </a:cxn>
              <a:cxn ang="0">
                <a:pos x="60" y="21"/>
              </a:cxn>
            </a:cxnLst>
            <a:rect l="0" t="0" r="r" b="b"/>
            <a:pathLst>
              <a:path w="61" h="72">
                <a:moveTo>
                  <a:pt x="61" y="26"/>
                </a:moveTo>
                <a:cubicBezTo>
                  <a:pt x="61" y="68"/>
                  <a:pt x="61" y="68"/>
                  <a:pt x="61" y="68"/>
                </a:cubicBezTo>
                <a:cubicBezTo>
                  <a:pt x="61" y="71"/>
                  <a:pt x="60" y="72"/>
                  <a:pt x="58" y="72"/>
                </a:cubicBezTo>
                <a:cubicBezTo>
                  <a:pt x="4" y="72"/>
                  <a:pt x="4" y="72"/>
                  <a:pt x="4" y="72"/>
                </a:cubicBezTo>
                <a:cubicBezTo>
                  <a:pt x="1" y="72"/>
                  <a:pt x="0" y="71"/>
                  <a:pt x="0" y="68"/>
                </a:cubicBezTo>
                <a:cubicBezTo>
                  <a:pt x="0" y="4"/>
                  <a:pt x="0" y="4"/>
                  <a:pt x="0" y="4"/>
                </a:cubicBezTo>
                <a:cubicBezTo>
                  <a:pt x="0" y="2"/>
                  <a:pt x="1" y="0"/>
                  <a:pt x="4" y="0"/>
                </a:cubicBezTo>
                <a:cubicBezTo>
                  <a:pt x="36" y="0"/>
                  <a:pt x="36" y="0"/>
                  <a:pt x="36" y="0"/>
                </a:cubicBezTo>
                <a:cubicBezTo>
                  <a:pt x="36" y="22"/>
                  <a:pt x="36" y="22"/>
                  <a:pt x="36" y="22"/>
                </a:cubicBezTo>
                <a:cubicBezTo>
                  <a:pt x="36" y="24"/>
                  <a:pt x="37" y="26"/>
                  <a:pt x="40" y="26"/>
                </a:cubicBezTo>
                <a:lnTo>
                  <a:pt x="61" y="26"/>
                </a:lnTo>
                <a:close/>
                <a:moveTo>
                  <a:pt x="46" y="32"/>
                </a:moveTo>
                <a:cubicBezTo>
                  <a:pt x="46" y="32"/>
                  <a:pt x="45" y="31"/>
                  <a:pt x="45" y="31"/>
                </a:cubicBezTo>
                <a:cubicBezTo>
                  <a:pt x="16" y="31"/>
                  <a:pt x="16" y="31"/>
                  <a:pt x="16" y="31"/>
                </a:cubicBezTo>
                <a:cubicBezTo>
                  <a:pt x="16" y="31"/>
                  <a:pt x="15" y="32"/>
                  <a:pt x="15" y="32"/>
                </a:cubicBezTo>
                <a:cubicBezTo>
                  <a:pt x="15" y="35"/>
                  <a:pt x="15" y="35"/>
                  <a:pt x="15" y="35"/>
                </a:cubicBezTo>
                <a:cubicBezTo>
                  <a:pt x="15" y="36"/>
                  <a:pt x="16" y="36"/>
                  <a:pt x="16" y="36"/>
                </a:cubicBezTo>
                <a:cubicBezTo>
                  <a:pt x="45" y="36"/>
                  <a:pt x="45" y="36"/>
                  <a:pt x="45" y="36"/>
                </a:cubicBezTo>
                <a:cubicBezTo>
                  <a:pt x="45" y="36"/>
                  <a:pt x="46" y="36"/>
                  <a:pt x="46" y="35"/>
                </a:cubicBezTo>
                <a:lnTo>
                  <a:pt x="46" y="32"/>
                </a:lnTo>
                <a:close/>
                <a:moveTo>
                  <a:pt x="46" y="43"/>
                </a:moveTo>
                <a:cubicBezTo>
                  <a:pt x="46" y="42"/>
                  <a:pt x="45" y="41"/>
                  <a:pt x="45" y="41"/>
                </a:cubicBezTo>
                <a:cubicBezTo>
                  <a:pt x="16" y="41"/>
                  <a:pt x="16" y="41"/>
                  <a:pt x="16" y="41"/>
                </a:cubicBezTo>
                <a:cubicBezTo>
                  <a:pt x="16" y="41"/>
                  <a:pt x="15" y="42"/>
                  <a:pt x="15" y="43"/>
                </a:cubicBezTo>
                <a:cubicBezTo>
                  <a:pt x="15" y="45"/>
                  <a:pt x="15" y="45"/>
                  <a:pt x="15" y="45"/>
                </a:cubicBezTo>
                <a:cubicBezTo>
                  <a:pt x="15" y="46"/>
                  <a:pt x="16" y="47"/>
                  <a:pt x="16" y="47"/>
                </a:cubicBezTo>
                <a:cubicBezTo>
                  <a:pt x="45" y="47"/>
                  <a:pt x="45" y="47"/>
                  <a:pt x="45" y="47"/>
                </a:cubicBezTo>
                <a:cubicBezTo>
                  <a:pt x="45" y="47"/>
                  <a:pt x="46" y="46"/>
                  <a:pt x="46" y="45"/>
                </a:cubicBezTo>
                <a:lnTo>
                  <a:pt x="46" y="43"/>
                </a:lnTo>
                <a:close/>
                <a:moveTo>
                  <a:pt x="46" y="53"/>
                </a:moveTo>
                <a:cubicBezTo>
                  <a:pt x="46" y="52"/>
                  <a:pt x="45" y="52"/>
                  <a:pt x="45" y="52"/>
                </a:cubicBezTo>
                <a:cubicBezTo>
                  <a:pt x="16" y="52"/>
                  <a:pt x="16" y="52"/>
                  <a:pt x="16" y="52"/>
                </a:cubicBezTo>
                <a:cubicBezTo>
                  <a:pt x="16" y="52"/>
                  <a:pt x="15" y="52"/>
                  <a:pt x="15" y="53"/>
                </a:cubicBezTo>
                <a:cubicBezTo>
                  <a:pt x="15" y="56"/>
                  <a:pt x="15" y="56"/>
                  <a:pt x="15" y="56"/>
                </a:cubicBezTo>
                <a:cubicBezTo>
                  <a:pt x="15" y="56"/>
                  <a:pt x="16" y="57"/>
                  <a:pt x="16" y="57"/>
                </a:cubicBezTo>
                <a:cubicBezTo>
                  <a:pt x="45" y="57"/>
                  <a:pt x="45" y="57"/>
                  <a:pt x="45" y="57"/>
                </a:cubicBezTo>
                <a:cubicBezTo>
                  <a:pt x="45" y="57"/>
                  <a:pt x="46" y="56"/>
                  <a:pt x="46" y="56"/>
                </a:cubicBezTo>
                <a:lnTo>
                  <a:pt x="46" y="53"/>
                </a:lnTo>
                <a:close/>
                <a:moveTo>
                  <a:pt x="60" y="21"/>
                </a:moveTo>
                <a:cubicBezTo>
                  <a:pt x="41" y="21"/>
                  <a:pt x="41" y="21"/>
                  <a:pt x="41" y="21"/>
                </a:cubicBezTo>
                <a:cubicBezTo>
                  <a:pt x="41" y="2"/>
                  <a:pt x="41" y="2"/>
                  <a:pt x="41" y="2"/>
                </a:cubicBezTo>
                <a:cubicBezTo>
                  <a:pt x="41" y="2"/>
                  <a:pt x="42" y="3"/>
                  <a:pt x="42" y="3"/>
                </a:cubicBezTo>
                <a:cubicBezTo>
                  <a:pt x="59" y="19"/>
                  <a:pt x="59" y="19"/>
                  <a:pt x="59" y="19"/>
                </a:cubicBezTo>
                <a:cubicBezTo>
                  <a:pt x="59" y="20"/>
                  <a:pt x="59" y="20"/>
                  <a:pt x="60" y="2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18" name="直接连接符 17"/>
          <p:cNvCxnSpPr/>
          <p:nvPr/>
        </p:nvCxnSpPr>
        <p:spPr>
          <a:xfrm>
            <a:off x="3631816" y="615138"/>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696969" y="652125"/>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pic>
        <p:nvPicPr>
          <p:cNvPr id="14" name="图片 13"/>
          <p:cNvPicPr/>
          <p:nvPr/>
        </p:nvPicPr>
        <p:blipFill>
          <a:blip r:embed="rId3">
            <a:extLst>
              <a:ext uri="{28A0092B-C50C-407E-A947-70E740481C1C}">
                <a14:useLocalDpi xmlns:a14="http://schemas.microsoft.com/office/drawing/2010/main" val="0"/>
              </a:ext>
            </a:extLst>
          </a:blip>
          <a:srcRect/>
          <a:stretch>
            <a:fillRect/>
          </a:stretch>
        </p:blipFill>
        <p:spPr bwMode="auto">
          <a:xfrm>
            <a:off x="2848395" y="1775374"/>
            <a:ext cx="4808981" cy="4574056"/>
          </a:xfrm>
          <a:prstGeom prst="rect">
            <a:avLst/>
          </a:prstGeom>
          <a:noFill/>
          <a:ln>
            <a:noFill/>
          </a:ln>
        </p:spPr>
      </p:pic>
      <p:sp>
        <p:nvSpPr>
          <p:cNvPr id="2" name="文本框 1"/>
          <p:cNvSpPr txBox="1"/>
          <p:nvPr/>
        </p:nvSpPr>
        <p:spPr>
          <a:xfrm>
            <a:off x="8224590" y="2268534"/>
            <a:ext cx="3649894" cy="3056820"/>
          </a:xfrm>
          <a:prstGeom prst="rect">
            <a:avLst/>
          </a:prstGeom>
          <a:noFill/>
        </p:spPr>
        <p:txBody>
          <a:bodyPr wrap="square" rtlCol="0">
            <a:spAutoFit/>
          </a:bodyPr>
          <a:lstStyle/>
          <a:p>
            <a:pPr>
              <a:lnSpc>
                <a:spcPts val="2900"/>
              </a:lnSpc>
            </a:pPr>
            <a:r>
              <a:rPr lang="en-US" altLang="zh-CN" sz="2000" dirty="0" smtClean="0">
                <a:latin typeface="微软雅黑"/>
                <a:ea typeface="微软雅黑"/>
                <a:cs typeface="微软雅黑"/>
              </a:rPr>
              <a:t>       OPLS</a:t>
            </a:r>
            <a:r>
              <a:rPr lang="zh-CN" altLang="zh-CN" sz="2000" dirty="0">
                <a:latin typeface="微软雅黑"/>
                <a:ea typeface="微软雅黑"/>
                <a:cs typeface="微软雅黑"/>
              </a:rPr>
              <a:t>的主成分得分图按聚集情况可以分为三部分，第一部分包含第一年的</a:t>
            </a:r>
            <a:r>
              <a:rPr lang="en-US" altLang="zh-CN" sz="2000" dirty="0">
                <a:latin typeface="微软雅黑"/>
                <a:ea typeface="微软雅黑"/>
                <a:cs typeface="微软雅黑"/>
              </a:rPr>
              <a:t>8</a:t>
            </a:r>
            <a:r>
              <a:rPr lang="zh-CN" altLang="zh-CN" sz="2000" dirty="0">
                <a:latin typeface="微软雅黑"/>
                <a:ea typeface="微软雅黑"/>
                <a:cs typeface="微软雅黑"/>
              </a:rPr>
              <a:t>月</a:t>
            </a:r>
            <a:r>
              <a:rPr lang="en-US" altLang="zh-CN" sz="2000" dirty="0">
                <a:latin typeface="微软雅黑"/>
                <a:ea typeface="微软雅黑"/>
                <a:cs typeface="微软雅黑"/>
              </a:rPr>
              <a:t>30</a:t>
            </a:r>
            <a:r>
              <a:rPr lang="zh-CN" altLang="zh-CN" sz="2000" dirty="0">
                <a:latin typeface="微软雅黑"/>
                <a:ea typeface="微软雅黑"/>
                <a:cs typeface="微软雅黑"/>
              </a:rPr>
              <a:t>日至</a:t>
            </a:r>
            <a:r>
              <a:rPr lang="en-US" altLang="zh-CN" sz="2000" dirty="0">
                <a:latin typeface="微软雅黑"/>
                <a:ea typeface="微软雅黑"/>
                <a:cs typeface="微软雅黑"/>
              </a:rPr>
              <a:t>10</a:t>
            </a:r>
            <a:r>
              <a:rPr lang="zh-CN" altLang="zh-CN" sz="2000" dirty="0">
                <a:latin typeface="微软雅黑"/>
                <a:ea typeface="微软雅黑"/>
                <a:cs typeface="微软雅黑"/>
              </a:rPr>
              <a:t>月</a:t>
            </a:r>
            <a:r>
              <a:rPr lang="en-US" altLang="zh-CN" sz="2000" dirty="0">
                <a:latin typeface="微软雅黑"/>
                <a:ea typeface="微软雅黑"/>
                <a:cs typeface="微软雅黑"/>
              </a:rPr>
              <a:t>8</a:t>
            </a:r>
            <a:r>
              <a:rPr lang="zh-CN" altLang="zh-CN" sz="2000" dirty="0">
                <a:latin typeface="微软雅黑"/>
                <a:ea typeface="微软雅黑"/>
                <a:cs typeface="微软雅黑"/>
              </a:rPr>
              <a:t>日之间的样本（样本</a:t>
            </a:r>
            <a:r>
              <a:rPr lang="en-US" altLang="zh-CN" sz="2000" dirty="0">
                <a:latin typeface="微软雅黑"/>
                <a:ea typeface="微软雅黑"/>
                <a:cs typeface="微软雅黑"/>
              </a:rPr>
              <a:t>1-4</a:t>
            </a:r>
            <a:r>
              <a:rPr lang="zh-CN" altLang="zh-CN" sz="2000" dirty="0">
                <a:latin typeface="微软雅黑"/>
                <a:ea typeface="微软雅黑"/>
                <a:cs typeface="微软雅黑"/>
              </a:rPr>
              <a:t>）和采收于第二年的样品</a:t>
            </a:r>
            <a:r>
              <a:rPr lang="en-US" altLang="zh-CN" sz="2000" dirty="0">
                <a:latin typeface="微软雅黑"/>
                <a:ea typeface="微软雅黑"/>
                <a:cs typeface="微软雅黑"/>
              </a:rPr>
              <a:t>6</a:t>
            </a:r>
            <a:r>
              <a:rPr lang="zh-CN" altLang="zh-CN" sz="2000" dirty="0">
                <a:latin typeface="微软雅黑"/>
                <a:ea typeface="微软雅黑"/>
                <a:cs typeface="微软雅黑"/>
              </a:rPr>
              <a:t>；第二部分包括除样品</a:t>
            </a:r>
            <a:r>
              <a:rPr lang="en-US" altLang="zh-CN" sz="2000" dirty="0">
                <a:latin typeface="微软雅黑"/>
                <a:ea typeface="微软雅黑"/>
                <a:cs typeface="微软雅黑"/>
              </a:rPr>
              <a:t>6</a:t>
            </a:r>
            <a:r>
              <a:rPr lang="zh-CN" altLang="zh-CN" sz="2000" dirty="0">
                <a:latin typeface="微软雅黑"/>
                <a:ea typeface="微软雅黑"/>
                <a:cs typeface="微软雅黑"/>
              </a:rPr>
              <a:t>外采收于第二年全部的样本；第三部分包括采集于第三年全部的样本</a:t>
            </a:r>
            <a:r>
              <a:rPr lang="zh-CN" altLang="zh-CN" dirty="0"/>
              <a:t>。 </a:t>
            </a:r>
            <a:endParaRPr kumimoji="1" lang="zh-CN" altLang="en-US" dirty="0"/>
          </a:p>
        </p:txBody>
      </p:sp>
      <p:pic>
        <p:nvPicPr>
          <p:cNvPr id="13" name="图片 12"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4414" y="155223"/>
            <a:ext cx="2222423" cy="650034"/>
          </a:xfrm>
          <a:prstGeom prst="rect">
            <a:avLst/>
          </a:prstGeom>
        </p:spPr>
      </p:pic>
    </p:spTree>
    <p:extLst>
      <p:ext uri="{BB962C8B-B14F-4D97-AF65-F5344CB8AC3E}">
        <p14:creationId xmlns:p14="http://schemas.microsoft.com/office/powerpoint/2010/main" val="341293195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withEffect" p14:presetBounceEnd="40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40000">
                                          <p:cBhvr additive="base">
                                            <p:cTn id="7" dur="100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accel="100000" fill="hold" grpId="0" nodeType="withEffect" p14:presetBounceEnd="40000">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14:bounceEnd="40000">
                                          <p:cBhvr additive="base">
                                            <p:cTn id="11" dur="10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2" dur="1000" fill="hold"/>
                                            <p:tgtEl>
                                              <p:spTgt spid="47"/>
                                            </p:tgtEl>
                                            <p:attrNameLst>
                                              <p:attrName>ppt_y</p:attrName>
                                            </p:attrNameLst>
                                          </p:cBhvr>
                                          <p:tavLst>
                                            <p:tav tm="0">
                                              <p:val>
                                                <p:strVal val="1+#ppt_h/2"/>
                                              </p:val>
                                            </p:tav>
                                            <p:tav tm="100000">
                                              <p:val>
                                                <p:strVal val="#ppt_y"/>
                                              </p:val>
                                            </p:tav>
                                          </p:tavLst>
                                        </p:anim>
                                      </p:childTnLst>
                                    </p:cTn>
                                  </p:par>
                                  <p:par>
                                    <p:cTn id="13" presetID="2" presetClass="entr" presetSubtype="4" accel="100000" fill="hold" grpId="0" nodeType="withEffect" p14:presetBounceEnd="40000">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14:bounceEnd="40000">
                                          <p:cBhvr additive="base">
                                            <p:cTn id="15" dur="1000" fill="hold"/>
                                            <p:tgtEl>
                                              <p:spTgt spid="48"/>
                                            </p:tgtEl>
                                            <p:attrNameLst>
                                              <p:attrName>ppt_x</p:attrName>
                                            </p:attrNameLst>
                                          </p:cBhvr>
                                          <p:tavLst>
                                            <p:tav tm="0">
                                              <p:val>
                                                <p:strVal val="#ppt_x"/>
                                              </p:val>
                                            </p:tav>
                                            <p:tav tm="100000">
                                              <p:val>
                                                <p:strVal val="#ppt_x"/>
                                              </p:val>
                                            </p:tav>
                                          </p:tavLst>
                                        </p:anim>
                                        <p:anim calcmode="lin" valueType="num" p14:bounceEnd="40000">
                                          <p:cBhvr additive="base">
                                            <p:cTn id="16" dur="1000" fill="hold"/>
                                            <p:tgtEl>
                                              <p:spTgt spid="48"/>
                                            </p:tgtEl>
                                            <p:attrNameLst>
                                              <p:attrName>ppt_y</p:attrName>
                                            </p:attrNameLst>
                                          </p:cBhvr>
                                          <p:tavLst>
                                            <p:tav tm="0">
                                              <p:val>
                                                <p:strVal val="1+#ppt_h/2"/>
                                              </p:val>
                                            </p:tav>
                                            <p:tav tm="100000">
                                              <p:val>
                                                <p:strVal val="#ppt_y"/>
                                              </p:val>
                                            </p:tav>
                                          </p:tavLst>
                                        </p:anim>
                                      </p:childTnLst>
                                    </p:cTn>
                                  </p:par>
                                  <p:par>
                                    <p:cTn id="17" presetID="2" presetClass="entr" presetSubtype="4" accel="100000" fill="hold" grpId="0" nodeType="withEffect" p14:presetBounceEnd="40000">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14:bounceEnd="40000">
                                          <p:cBhvr additive="base">
                                            <p:cTn id="19" dur="10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20" dur="10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accel="100000" fill="hold" grpId="0" nodeType="withEffect" p14:presetBounceEnd="40000">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14:bounceEnd="40000">
                                          <p:cBhvr additive="base">
                                            <p:cTn id="23" dur="1000" fill="hold"/>
                                            <p:tgtEl>
                                              <p:spTgt spid="34"/>
                                            </p:tgtEl>
                                            <p:attrNameLst>
                                              <p:attrName>ppt_x</p:attrName>
                                            </p:attrNameLst>
                                          </p:cBhvr>
                                          <p:tavLst>
                                            <p:tav tm="0">
                                              <p:val>
                                                <p:strVal val="#ppt_x"/>
                                              </p:val>
                                            </p:tav>
                                            <p:tav tm="100000">
                                              <p:val>
                                                <p:strVal val="#ppt_x"/>
                                              </p:val>
                                            </p:tav>
                                          </p:tavLst>
                                        </p:anim>
                                        <p:anim calcmode="lin" valueType="num" p14:bounceEnd="40000">
                                          <p:cBhvr additive="base">
                                            <p:cTn id="24" dur="10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accel="100000" fill="hold" grpId="0" nodeType="withEffect" p14:presetBounceEnd="40000">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14:bounceEnd="40000">
                                          <p:cBhvr additive="base">
                                            <p:cTn id="27" dur="1000" fill="hold"/>
                                            <p:tgtEl>
                                              <p:spTgt spid="58"/>
                                            </p:tgtEl>
                                            <p:attrNameLst>
                                              <p:attrName>ppt_x</p:attrName>
                                            </p:attrNameLst>
                                          </p:cBhvr>
                                          <p:tavLst>
                                            <p:tav tm="0">
                                              <p:val>
                                                <p:strVal val="#ppt_x"/>
                                              </p:val>
                                            </p:tav>
                                            <p:tav tm="100000">
                                              <p:val>
                                                <p:strVal val="#ppt_x"/>
                                              </p:val>
                                            </p:tav>
                                          </p:tavLst>
                                        </p:anim>
                                        <p:anim calcmode="lin" valueType="num" p14:bounceEnd="40000">
                                          <p:cBhvr additive="base">
                                            <p:cTn id="28" dur="1000" fill="hold"/>
                                            <p:tgtEl>
                                              <p:spTgt spid="58"/>
                                            </p:tgtEl>
                                            <p:attrNameLst>
                                              <p:attrName>ppt_y</p:attrName>
                                            </p:attrNameLst>
                                          </p:cBhvr>
                                          <p:tavLst>
                                            <p:tav tm="0">
                                              <p:val>
                                                <p:strVal val="1+#ppt_h/2"/>
                                              </p:val>
                                            </p:tav>
                                            <p:tav tm="100000">
                                              <p:val>
                                                <p:strVal val="#ppt_y"/>
                                              </p:val>
                                            </p:tav>
                                          </p:tavLst>
                                        </p:anim>
                                      </p:childTnLst>
                                    </p:cTn>
                                  </p:par>
                                  <p:par>
                                    <p:cTn id="29" presetID="2" presetClass="entr" presetSubtype="4" accel="100000" fill="hold" nodeType="withEffect" p14:presetBounceEnd="40000">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14:bounceEnd="40000">
                                          <p:cBhvr additive="base">
                                            <p:cTn id="31" dur="1000" fill="hold"/>
                                            <p:tgtEl>
                                              <p:spTgt spid="18"/>
                                            </p:tgtEl>
                                            <p:attrNameLst>
                                              <p:attrName>ppt_x</p:attrName>
                                            </p:attrNameLst>
                                          </p:cBhvr>
                                          <p:tavLst>
                                            <p:tav tm="0">
                                              <p:val>
                                                <p:strVal val="#ppt_x"/>
                                              </p:val>
                                            </p:tav>
                                            <p:tav tm="100000">
                                              <p:val>
                                                <p:strVal val="#ppt_x"/>
                                              </p:val>
                                            </p:tav>
                                          </p:tavLst>
                                        </p:anim>
                                        <p:anim calcmode="lin" valueType="num" p14:bounceEnd="40000">
                                          <p:cBhvr additive="base">
                                            <p:cTn id="32" dur="10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accel="100000" fill="hold" nodeType="withEffect" p14:presetBounceEnd="40000">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14:bounceEnd="40000">
                                          <p:cBhvr additive="base">
                                            <p:cTn id="35" dur="1000" fill="hold"/>
                                            <p:tgtEl>
                                              <p:spTgt spid="19"/>
                                            </p:tgtEl>
                                            <p:attrNameLst>
                                              <p:attrName>ppt_x</p:attrName>
                                            </p:attrNameLst>
                                          </p:cBhvr>
                                          <p:tavLst>
                                            <p:tav tm="0">
                                              <p:val>
                                                <p:strVal val="#ppt_x"/>
                                              </p:val>
                                            </p:tav>
                                            <p:tav tm="100000">
                                              <p:val>
                                                <p:strVal val="#ppt_x"/>
                                              </p:val>
                                            </p:tav>
                                          </p:tavLst>
                                        </p:anim>
                                        <p:anim calcmode="lin" valueType="num" p14:bounceEnd="40000">
                                          <p:cBhvr additive="base">
                                            <p:cTn id="36" dur="10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7" grpId="0" animBg="1"/>
          <p:bldP spid="48" grpId="0" animBg="1"/>
          <p:bldP spid="30" grpId="0"/>
          <p:bldP spid="34" grpId="0"/>
          <p:bldP spid="58" grpId="0" animBg="1"/>
          <p:bldP spid="2"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accel="10000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ppt_x"/>
                                              </p:val>
                                            </p:tav>
                                            <p:tav tm="100000">
                                              <p:val>
                                                <p:strVal val="#ppt_x"/>
                                              </p:val>
                                            </p:tav>
                                          </p:tavLst>
                                        </p:anim>
                                        <p:anim calcmode="lin" valueType="num">
                                          <p:cBhvr additive="base">
                                            <p:cTn id="12" dur="1000" fill="hold"/>
                                            <p:tgtEl>
                                              <p:spTgt spid="47"/>
                                            </p:tgtEl>
                                            <p:attrNameLst>
                                              <p:attrName>ppt_y</p:attrName>
                                            </p:attrNameLst>
                                          </p:cBhvr>
                                          <p:tavLst>
                                            <p:tav tm="0">
                                              <p:val>
                                                <p:strVal val="1+#ppt_h/2"/>
                                              </p:val>
                                            </p:tav>
                                            <p:tav tm="100000">
                                              <p:val>
                                                <p:strVal val="#ppt_y"/>
                                              </p:val>
                                            </p:tav>
                                          </p:tavLst>
                                        </p:anim>
                                      </p:childTnLst>
                                    </p:cTn>
                                  </p:par>
                                  <p:par>
                                    <p:cTn id="13" presetID="2" presetClass="entr" presetSubtype="4" accel="10000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1000" fill="hold"/>
                                            <p:tgtEl>
                                              <p:spTgt spid="48"/>
                                            </p:tgtEl>
                                            <p:attrNameLst>
                                              <p:attrName>ppt_x</p:attrName>
                                            </p:attrNameLst>
                                          </p:cBhvr>
                                          <p:tavLst>
                                            <p:tav tm="0">
                                              <p:val>
                                                <p:strVal val="#ppt_x"/>
                                              </p:val>
                                            </p:tav>
                                            <p:tav tm="100000">
                                              <p:val>
                                                <p:strVal val="#ppt_x"/>
                                              </p:val>
                                            </p:tav>
                                          </p:tavLst>
                                        </p:anim>
                                        <p:anim calcmode="lin" valueType="num">
                                          <p:cBhvr additive="base">
                                            <p:cTn id="16" dur="1000" fill="hold"/>
                                            <p:tgtEl>
                                              <p:spTgt spid="48"/>
                                            </p:tgtEl>
                                            <p:attrNameLst>
                                              <p:attrName>ppt_y</p:attrName>
                                            </p:attrNameLst>
                                          </p:cBhvr>
                                          <p:tavLst>
                                            <p:tav tm="0">
                                              <p:val>
                                                <p:strVal val="1+#ppt_h/2"/>
                                              </p:val>
                                            </p:tav>
                                            <p:tav tm="100000">
                                              <p:val>
                                                <p:strVal val="#ppt_y"/>
                                              </p:val>
                                            </p:tav>
                                          </p:tavLst>
                                        </p:anim>
                                      </p:childTnLst>
                                    </p:cTn>
                                  </p:par>
                                  <p:par>
                                    <p:cTn id="17" presetID="2" presetClass="entr" presetSubtype="4" accel="10000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1000" fill="hold"/>
                                            <p:tgtEl>
                                              <p:spTgt spid="30"/>
                                            </p:tgtEl>
                                            <p:attrNameLst>
                                              <p:attrName>ppt_x</p:attrName>
                                            </p:attrNameLst>
                                          </p:cBhvr>
                                          <p:tavLst>
                                            <p:tav tm="0">
                                              <p:val>
                                                <p:strVal val="#ppt_x"/>
                                              </p:val>
                                            </p:tav>
                                            <p:tav tm="100000">
                                              <p:val>
                                                <p:strVal val="#ppt_x"/>
                                              </p:val>
                                            </p:tav>
                                          </p:tavLst>
                                        </p:anim>
                                        <p:anim calcmode="lin" valueType="num">
                                          <p:cBhvr additive="base">
                                            <p:cTn id="20" dur="10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accel="10000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ppt_x"/>
                                              </p:val>
                                            </p:tav>
                                            <p:tav tm="100000">
                                              <p:val>
                                                <p:strVal val="#ppt_x"/>
                                              </p:val>
                                            </p:tav>
                                          </p:tavLst>
                                        </p:anim>
                                        <p:anim calcmode="lin" valueType="num">
                                          <p:cBhvr additive="base">
                                            <p:cTn id="24" dur="10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accel="10000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1000" fill="hold"/>
                                            <p:tgtEl>
                                              <p:spTgt spid="58"/>
                                            </p:tgtEl>
                                            <p:attrNameLst>
                                              <p:attrName>ppt_x</p:attrName>
                                            </p:attrNameLst>
                                          </p:cBhvr>
                                          <p:tavLst>
                                            <p:tav tm="0">
                                              <p:val>
                                                <p:strVal val="#ppt_x"/>
                                              </p:val>
                                            </p:tav>
                                            <p:tav tm="100000">
                                              <p:val>
                                                <p:strVal val="#ppt_x"/>
                                              </p:val>
                                            </p:tav>
                                          </p:tavLst>
                                        </p:anim>
                                        <p:anim calcmode="lin" valueType="num">
                                          <p:cBhvr additive="base">
                                            <p:cTn id="28" dur="1000" fill="hold"/>
                                            <p:tgtEl>
                                              <p:spTgt spid="58"/>
                                            </p:tgtEl>
                                            <p:attrNameLst>
                                              <p:attrName>ppt_y</p:attrName>
                                            </p:attrNameLst>
                                          </p:cBhvr>
                                          <p:tavLst>
                                            <p:tav tm="0">
                                              <p:val>
                                                <p:strVal val="1+#ppt_h/2"/>
                                              </p:val>
                                            </p:tav>
                                            <p:tav tm="100000">
                                              <p:val>
                                                <p:strVal val="#ppt_y"/>
                                              </p:val>
                                            </p:tav>
                                          </p:tavLst>
                                        </p:anim>
                                      </p:childTnLst>
                                    </p:cTn>
                                  </p:par>
                                  <p:par>
                                    <p:cTn id="29" presetID="2" presetClass="entr" presetSubtype="4" accel="10000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accel="10000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1000" fill="hold"/>
                                            <p:tgtEl>
                                              <p:spTgt spid="19"/>
                                            </p:tgtEl>
                                            <p:attrNameLst>
                                              <p:attrName>ppt_x</p:attrName>
                                            </p:attrNameLst>
                                          </p:cBhvr>
                                          <p:tavLst>
                                            <p:tav tm="0">
                                              <p:val>
                                                <p:strVal val="#ppt_x"/>
                                              </p:val>
                                            </p:tav>
                                            <p:tav tm="100000">
                                              <p:val>
                                                <p:strVal val="#ppt_x"/>
                                              </p:val>
                                            </p:tav>
                                          </p:tavLst>
                                        </p:anim>
                                        <p:anim calcmode="lin" valueType="num">
                                          <p:cBhvr additive="base">
                                            <p:cTn id="36" dur="10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7" grpId="0" animBg="1"/>
          <p:bldP spid="48" grpId="0" animBg="1"/>
          <p:bldP spid="30" grpId="0"/>
          <p:bldP spid="34" grpId="0"/>
          <p:bldP spid="58" grpId="0" animBg="1"/>
          <p:bldP spid="2"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 y="1502164"/>
            <a:ext cx="12192001" cy="5355836"/>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spcBef>
                <a:spcPct val="0"/>
              </a:spcBef>
            </a:pPr>
            <a:endParaRPr lang="zh-CN" altLang="en-US" sz="2000" dirty="0" smtClean="0">
              <a:solidFill>
                <a:srgbClr val="222B33"/>
              </a:solidFill>
              <a:latin typeface="微软雅黑" panose="020B0503020204020204" pitchFamily="34" charset="-122"/>
              <a:ea typeface="微软雅黑" panose="020B0503020204020204" pitchFamily="34" charset="-122"/>
            </a:endParaRPr>
          </a:p>
        </p:txBody>
      </p:sp>
      <p:sp>
        <p:nvSpPr>
          <p:cNvPr id="47" name="椭圆 46"/>
          <p:cNvSpPr/>
          <p:nvPr/>
        </p:nvSpPr>
        <p:spPr>
          <a:xfrm>
            <a:off x="303534" y="2209089"/>
            <a:ext cx="2401554" cy="2401554"/>
          </a:xfrm>
          <a:prstGeom prst="ellipse">
            <a:avLst/>
          </a:prstGeom>
          <a:noFill/>
          <a:ln w="28575">
            <a:solidFill>
              <a:srgbClr val="0270D1"/>
            </a:solidFill>
            <a:prstDash val="dash"/>
          </a:ln>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48" name="椭圆 47"/>
          <p:cNvSpPr/>
          <p:nvPr/>
        </p:nvSpPr>
        <p:spPr>
          <a:xfrm>
            <a:off x="500642" y="2406195"/>
            <a:ext cx="2032000" cy="2032000"/>
          </a:xfrm>
          <a:prstGeom prst="ellipse">
            <a:avLst/>
          </a:prstGeom>
          <a:solidFill>
            <a:srgbClr val="0270D1"/>
          </a:soli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30" name="矩形 29"/>
          <p:cNvSpPr/>
          <p:nvPr/>
        </p:nvSpPr>
        <p:spPr>
          <a:xfrm>
            <a:off x="3921168" y="249024"/>
            <a:ext cx="4882967" cy="1257780"/>
          </a:xfrm>
          <a:prstGeom prst="rect">
            <a:avLst/>
          </a:prstGeom>
        </p:spPr>
        <p:txBody>
          <a:bodyPr wrap="square">
            <a:spAutoFit/>
          </a:bodyPr>
          <a:lstStyle/>
          <a:p>
            <a:pPr algn="ctr">
              <a:lnSpc>
                <a:spcPct val="120000"/>
              </a:lnSpc>
              <a:spcBef>
                <a:spcPct val="0"/>
              </a:spcBef>
            </a:pPr>
            <a:r>
              <a:rPr lang="en-US" altLang="zh-CN" sz="3200" dirty="0" smtClean="0">
                <a:solidFill>
                  <a:srgbClr val="0270D1"/>
                </a:solidFill>
                <a:latin typeface="微软雅黑" panose="020B0503020204020204" pitchFamily="34" charset="-122"/>
                <a:ea typeface="微软雅黑" panose="020B0503020204020204" pitchFamily="34" charset="-122"/>
              </a:rPr>
              <a:t>GC-MS</a:t>
            </a:r>
            <a:r>
              <a:rPr lang="zh-CN" altLang="en-US" sz="3200" dirty="0" smtClean="0">
                <a:solidFill>
                  <a:srgbClr val="0270D1"/>
                </a:solidFill>
                <a:latin typeface="微软雅黑" panose="020B0503020204020204" pitchFamily="34" charset="-122"/>
                <a:ea typeface="微软雅黑" panose="020B0503020204020204" pitchFamily="34" charset="-122"/>
              </a:rPr>
              <a:t>气质联用分析结果</a:t>
            </a:r>
            <a:endParaRPr lang="zh-CN" altLang="en-US" sz="3200" dirty="0">
              <a:solidFill>
                <a:srgbClr val="0270D1"/>
              </a:solidFill>
              <a:latin typeface="微软雅黑" panose="020B0503020204020204" pitchFamily="34" charset="-122"/>
              <a:ea typeface="微软雅黑" panose="020B0503020204020204" pitchFamily="34" charset="-122"/>
            </a:endParaRPr>
          </a:p>
          <a:p>
            <a:pPr algn="ctr">
              <a:lnSpc>
                <a:spcPct val="120000"/>
              </a:lnSpc>
              <a:spcBef>
                <a:spcPct val="0"/>
              </a:spcBef>
            </a:pPr>
            <a:endParaRPr lang="zh-CN" altLang="en-US" sz="3200" dirty="0">
              <a:solidFill>
                <a:srgbClr val="0270D1"/>
              </a:solidFill>
              <a:latin typeface="微软雅黑" panose="020B0503020204020204" pitchFamily="34" charset="-122"/>
              <a:ea typeface="微软雅黑" panose="020B0503020204020204" pitchFamily="34" charset="-122"/>
            </a:endParaRPr>
          </a:p>
        </p:txBody>
      </p:sp>
      <p:sp>
        <p:nvSpPr>
          <p:cNvPr id="34" name="TextBox 29"/>
          <p:cNvSpPr txBox="1">
            <a:spLocks noChangeArrowheads="1"/>
          </p:cNvSpPr>
          <p:nvPr/>
        </p:nvSpPr>
        <p:spPr bwMode="auto">
          <a:xfrm>
            <a:off x="528108" y="5016808"/>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dirty="0" smtClean="0">
                <a:solidFill>
                  <a:schemeClr val="tx1">
                    <a:lumMod val="65000"/>
                    <a:lumOff val="35000"/>
                  </a:schemeClr>
                </a:solidFill>
                <a:latin typeface="微软雅黑" panose="020B0503020204020204" pitchFamily="34" charset="-122"/>
              </a:rPr>
              <a:t>主成分载荷图</a:t>
            </a:r>
            <a:endParaRPr lang="zh-CN" altLang="en-US" sz="2400" dirty="0">
              <a:solidFill>
                <a:schemeClr val="tx1">
                  <a:lumMod val="65000"/>
                  <a:lumOff val="35000"/>
                </a:schemeClr>
              </a:solidFill>
              <a:latin typeface="微软雅黑" panose="020B0503020204020204" pitchFamily="34" charset="-122"/>
            </a:endParaRPr>
          </a:p>
        </p:txBody>
      </p:sp>
      <p:sp>
        <p:nvSpPr>
          <p:cNvPr id="58" name="Freeform 82"/>
          <p:cNvSpPr>
            <a:spLocks noEditPoints="1"/>
          </p:cNvSpPr>
          <p:nvPr/>
        </p:nvSpPr>
        <p:spPr bwMode="auto">
          <a:xfrm>
            <a:off x="1240788" y="2992365"/>
            <a:ext cx="605828" cy="715976"/>
          </a:xfrm>
          <a:custGeom>
            <a:avLst/>
            <a:gdLst/>
            <a:ahLst/>
            <a:cxnLst>
              <a:cxn ang="0">
                <a:pos x="61" y="26"/>
              </a:cxn>
              <a:cxn ang="0">
                <a:pos x="61" y="68"/>
              </a:cxn>
              <a:cxn ang="0">
                <a:pos x="58" y="72"/>
              </a:cxn>
              <a:cxn ang="0">
                <a:pos x="4" y="72"/>
              </a:cxn>
              <a:cxn ang="0">
                <a:pos x="0" y="68"/>
              </a:cxn>
              <a:cxn ang="0">
                <a:pos x="0" y="4"/>
              </a:cxn>
              <a:cxn ang="0">
                <a:pos x="4" y="0"/>
              </a:cxn>
              <a:cxn ang="0">
                <a:pos x="36" y="0"/>
              </a:cxn>
              <a:cxn ang="0">
                <a:pos x="36" y="22"/>
              </a:cxn>
              <a:cxn ang="0">
                <a:pos x="40" y="26"/>
              </a:cxn>
              <a:cxn ang="0">
                <a:pos x="61" y="26"/>
              </a:cxn>
              <a:cxn ang="0">
                <a:pos x="46" y="32"/>
              </a:cxn>
              <a:cxn ang="0">
                <a:pos x="45" y="31"/>
              </a:cxn>
              <a:cxn ang="0">
                <a:pos x="16" y="31"/>
              </a:cxn>
              <a:cxn ang="0">
                <a:pos x="15" y="32"/>
              </a:cxn>
              <a:cxn ang="0">
                <a:pos x="15" y="35"/>
              </a:cxn>
              <a:cxn ang="0">
                <a:pos x="16" y="36"/>
              </a:cxn>
              <a:cxn ang="0">
                <a:pos x="45" y="36"/>
              </a:cxn>
              <a:cxn ang="0">
                <a:pos x="46" y="35"/>
              </a:cxn>
              <a:cxn ang="0">
                <a:pos x="46" y="32"/>
              </a:cxn>
              <a:cxn ang="0">
                <a:pos x="46" y="43"/>
              </a:cxn>
              <a:cxn ang="0">
                <a:pos x="45" y="41"/>
              </a:cxn>
              <a:cxn ang="0">
                <a:pos x="16" y="41"/>
              </a:cxn>
              <a:cxn ang="0">
                <a:pos x="15" y="43"/>
              </a:cxn>
              <a:cxn ang="0">
                <a:pos x="15" y="45"/>
              </a:cxn>
              <a:cxn ang="0">
                <a:pos x="16" y="47"/>
              </a:cxn>
              <a:cxn ang="0">
                <a:pos x="45" y="47"/>
              </a:cxn>
              <a:cxn ang="0">
                <a:pos x="46" y="45"/>
              </a:cxn>
              <a:cxn ang="0">
                <a:pos x="46" y="43"/>
              </a:cxn>
              <a:cxn ang="0">
                <a:pos x="46" y="53"/>
              </a:cxn>
              <a:cxn ang="0">
                <a:pos x="45" y="52"/>
              </a:cxn>
              <a:cxn ang="0">
                <a:pos x="16" y="52"/>
              </a:cxn>
              <a:cxn ang="0">
                <a:pos x="15" y="53"/>
              </a:cxn>
              <a:cxn ang="0">
                <a:pos x="15" y="56"/>
              </a:cxn>
              <a:cxn ang="0">
                <a:pos x="16" y="57"/>
              </a:cxn>
              <a:cxn ang="0">
                <a:pos x="45" y="57"/>
              </a:cxn>
              <a:cxn ang="0">
                <a:pos x="46" y="56"/>
              </a:cxn>
              <a:cxn ang="0">
                <a:pos x="46" y="53"/>
              </a:cxn>
              <a:cxn ang="0">
                <a:pos x="60" y="21"/>
              </a:cxn>
              <a:cxn ang="0">
                <a:pos x="41" y="21"/>
              </a:cxn>
              <a:cxn ang="0">
                <a:pos x="41" y="2"/>
              </a:cxn>
              <a:cxn ang="0">
                <a:pos x="42" y="3"/>
              </a:cxn>
              <a:cxn ang="0">
                <a:pos x="59" y="19"/>
              </a:cxn>
              <a:cxn ang="0">
                <a:pos x="60" y="21"/>
              </a:cxn>
            </a:cxnLst>
            <a:rect l="0" t="0" r="r" b="b"/>
            <a:pathLst>
              <a:path w="61" h="72">
                <a:moveTo>
                  <a:pt x="61" y="26"/>
                </a:moveTo>
                <a:cubicBezTo>
                  <a:pt x="61" y="68"/>
                  <a:pt x="61" y="68"/>
                  <a:pt x="61" y="68"/>
                </a:cubicBezTo>
                <a:cubicBezTo>
                  <a:pt x="61" y="71"/>
                  <a:pt x="60" y="72"/>
                  <a:pt x="58" y="72"/>
                </a:cubicBezTo>
                <a:cubicBezTo>
                  <a:pt x="4" y="72"/>
                  <a:pt x="4" y="72"/>
                  <a:pt x="4" y="72"/>
                </a:cubicBezTo>
                <a:cubicBezTo>
                  <a:pt x="1" y="72"/>
                  <a:pt x="0" y="71"/>
                  <a:pt x="0" y="68"/>
                </a:cubicBezTo>
                <a:cubicBezTo>
                  <a:pt x="0" y="4"/>
                  <a:pt x="0" y="4"/>
                  <a:pt x="0" y="4"/>
                </a:cubicBezTo>
                <a:cubicBezTo>
                  <a:pt x="0" y="2"/>
                  <a:pt x="1" y="0"/>
                  <a:pt x="4" y="0"/>
                </a:cubicBezTo>
                <a:cubicBezTo>
                  <a:pt x="36" y="0"/>
                  <a:pt x="36" y="0"/>
                  <a:pt x="36" y="0"/>
                </a:cubicBezTo>
                <a:cubicBezTo>
                  <a:pt x="36" y="22"/>
                  <a:pt x="36" y="22"/>
                  <a:pt x="36" y="22"/>
                </a:cubicBezTo>
                <a:cubicBezTo>
                  <a:pt x="36" y="24"/>
                  <a:pt x="37" y="26"/>
                  <a:pt x="40" y="26"/>
                </a:cubicBezTo>
                <a:lnTo>
                  <a:pt x="61" y="26"/>
                </a:lnTo>
                <a:close/>
                <a:moveTo>
                  <a:pt x="46" y="32"/>
                </a:moveTo>
                <a:cubicBezTo>
                  <a:pt x="46" y="32"/>
                  <a:pt x="45" y="31"/>
                  <a:pt x="45" y="31"/>
                </a:cubicBezTo>
                <a:cubicBezTo>
                  <a:pt x="16" y="31"/>
                  <a:pt x="16" y="31"/>
                  <a:pt x="16" y="31"/>
                </a:cubicBezTo>
                <a:cubicBezTo>
                  <a:pt x="16" y="31"/>
                  <a:pt x="15" y="32"/>
                  <a:pt x="15" y="32"/>
                </a:cubicBezTo>
                <a:cubicBezTo>
                  <a:pt x="15" y="35"/>
                  <a:pt x="15" y="35"/>
                  <a:pt x="15" y="35"/>
                </a:cubicBezTo>
                <a:cubicBezTo>
                  <a:pt x="15" y="36"/>
                  <a:pt x="16" y="36"/>
                  <a:pt x="16" y="36"/>
                </a:cubicBezTo>
                <a:cubicBezTo>
                  <a:pt x="45" y="36"/>
                  <a:pt x="45" y="36"/>
                  <a:pt x="45" y="36"/>
                </a:cubicBezTo>
                <a:cubicBezTo>
                  <a:pt x="45" y="36"/>
                  <a:pt x="46" y="36"/>
                  <a:pt x="46" y="35"/>
                </a:cubicBezTo>
                <a:lnTo>
                  <a:pt x="46" y="32"/>
                </a:lnTo>
                <a:close/>
                <a:moveTo>
                  <a:pt x="46" y="43"/>
                </a:moveTo>
                <a:cubicBezTo>
                  <a:pt x="46" y="42"/>
                  <a:pt x="45" y="41"/>
                  <a:pt x="45" y="41"/>
                </a:cubicBezTo>
                <a:cubicBezTo>
                  <a:pt x="16" y="41"/>
                  <a:pt x="16" y="41"/>
                  <a:pt x="16" y="41"/>
                </a:cubicBezTo>
                <a:cubicBezTo>
                  <a:pt x="16" y="41"/>
                  <a:pt x="15" y="42"/>
                  <a:pt x="15" y="43"/>
                </a:cubicBezTo>
                <a:cubicBezTo>
                  <a:pt x="15" y="45"/>
                  <a:pt x="15" y="45"/>
                  <a:pt x="15" y="45"/>
                </a:cubicBezTo>
                <a:cubicBezTo>
                  <a:pt x="15" y="46"/>
                  <a:pt x="16" y="47"/>
                  <a:pt x="16" y="47"/>
                </a:cubicBezTo>
                <a:cubicBezTo>
                  <a:pt x="45" y="47"/>
                  <a:pt x="45" y="47"/>
                  <a:pt x="45" y="47"/>
                </a:cubicBezTo>
                <a:cubicBezTo>
                  <a:pt x="45" y="47"/>
                  <a:pt x="46" y="46"/>
                  <a:pt x="46" y="45"/>
                </a:cubicBezTo>
                <a:lnTo>
                  <a:pt x="46" y="43"/>
                </a:lnTo>
                <a:close/>
                <a:moveTo>
                  <a:pt x="46" y="53"/>
                </a:moveTo>
                <a:cubicBezTo>
                  <a:pt x="46" y="52"/>
                  <a:pt x="45" y="52"/>
                  <a:pt x="45" y="52"/>
                </a:cubicBezTo>
                <a:cubicBezTo>
                  <a:pt x="16" y="52"/>
                  <a:pt x="16" y="52"/>
                  <a:pt x="16" y="52"/>
                </a:cubicBezTo>
                <a:cubicBezTo>
                  <a:pt x="16" y="52"/>
                  <a:pt x="15" y="52"/>
                  <a:pt x="15" y="53"/>
                </a:cubicBezTo>
                <a:cubicBezTo>
                  <a:pt x="15" y="56"/>
                  <a:pt x="15" y="56"/>
                  <a:pt x="15" y="56"/>
                </a:cubicBezTo>
                <a:cubicBezTo>
                  <a:pt x="15" y="56"/>
                  <a:pt x="16" y="57"/>
                  <a:pt x="16" y="57"/>
                </a:cubicBezTo>
                <a:cubicBezTo>
                  <a:pt x="45" y="57"/>
                  <a:pt x="45" y="57"/>
                  <a:pt x="45" y="57"/>
                </a:cubicBezTo>
                <a:cubicBezTo>
                  <a:pt x="45" y="57"/>
                  <a:pt x="46" y="56"/>
                  <a:pt x="46" y="56"/>
                </a:cubicBezTo>
                <a:lnTo>
                  <a:pt x="46" y="53"/>
                </a:lnTo>
                <a:close/>
                <a:moveTo>
                  <a:pt x="60" y="21"/>
                </a:moveTo>
                <a:cubicBezTo>
                  <a:pt x="41" y="21"/>
                  <a:pt x="41" y="21"/>
                  <a:pt x="41" y="21"/>
                </a:cubicBezTo>
                <a:cubicBezTo>
                  <a:pt x="41" y="2"/>
                  <a:pt x="41" y="2"/>
                  <a:pt x="41" y="2"/>
                </a:cubicBezTo>
                <a:cubicBezTo>
                  <a:pt x="41" y="2"/>
                  <a:pt x="42" y="3"/>
                  <a:pt x="42" y="3"/>
                </a:cubicBezTo>
                <a:cubicBezTo>
                  <a:pt x="59" y="19"/>
                  <a:pt x="59" y="19"/>
                  <a:pt x="59" y="19"/>
                </a:cubicBezTo>
                <a:cubicBezTo>
                  <a:pt x="59" y="20"/>
                  <a:pt x="59" y="20"/>
                  <a:pt x="60" y="2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18" name="直接连接符 17"/>
          <p:cNvCxnSpPr/>
          <p:nvPr/>
        </p:nvCxnSpPr>
        <p:spPr>
          <a:xfrm>
            <a:off x="3631816" y="615138"/>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696969" y="652125"/>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pic>
        <p:nvPicPr>
          <p:cNvPr id="16" name="图片 15"/>
          <p:cNvPicPr/>
          <p:nvPr/>
        </p:nvPicPr>
        <p:blipFill>
          <a:blip r:embed="rId3">
            <a:extLst>
              <a:ext uri="{28A0092B-C50C-407E-A947-70E740481C1C}">
                <a14:useLocalDpi xmlns:a14="http://schemas.microsoft.com/office/drawing/2010/main" val="0"/>
              </a:ext>
            </a:extLst>
          </a:blip>
          <a:srcRect/>
          <a:stretch>
            <a:fillRect/>
          </a:stretch>
        </p:blipFill>
        <p:spPr bwMode="auto">
          <a:xfrm>
            <a:off x="2799074" y="1713729"/>
            <a:ext cx="4956949" cy="4660358"/>
          </a:xfrm>
          <a:prstGeom prst="rect">
            <a:avLst/>
          </a:prstGeom>
          <a:noFill/>
          <a:ln>
            <a:noFill/>
          </a:ln>
        </p:spPr>
      </p:pic>
      <p:sp>
        <p:nvSpPr>
          <p:cNvPr id="4" name="文本框 3"/>
          <p:cNvSpPr txBox="1"/>
          <p:nvPr/>
        </p:nvSpPr>
        <p:spPr>
          <a:xfrm>
            <a:off x="7842338" y="1971188"/>
            <a:ext cx="4349662" cy="4031873"/>
          </a:xfrm>
          <a:prstGeom prst="rect">
            <a:avLst/>
          </a:prstGeom>
          <a:noFill/>
        </p:spPr>
        <p:txBody>
          <a:bodyPr wrap="square" rtlCol="0">
            <a:spAutoFit/>
          </a:bodyPr>
          <a:lstStyle/>
          <a:p>
            <a:r>
              <a:rPr lang="zh-CN" altLang="en-US" sz="2000" dirty="0" smtClean="0"/>
              <a:t>高载荷的保留时间</a:t>
            </a:r>
            <a:r>
              <a:rPr lang="zh-CN" altLang="zh-CN" sz="2000" dirty="0" smtClean="0"/>
              <a:t>分别为在</a:t>
            </a:r>
            <a:r>
              <a:rPr lang="en-US" altLang="zh-CN" dirty="0"/>
              <a:t>1.198~1.7098min</a:t>
            </a:r>
            <a:r>
              <a:rPr lang="zh-CN" altLang="zh-CN" dirty="0"/>
              <a:t>，</a:t>
            </a:r>
            <a:r>
              <a:rPr lang="en-US" altLang="zh-CN" dirty="0"/>
              <a:t>2.2855min</a:t>
            </a:r>
            <a:r>
              <a:rPr lang="zh-CN" altLang="zh-CN" dirty="0"/>
              <a:t>，</a:t>
            </a:r>
            <a:r>
              <a:rPr lang="en-US" altLang="zh-CN" dirty="0"/>
              <a:t>24.3559~</a:t>
            </a:r>
            <a:r>
              <a:rPr lang="en-US" altLang="zh-CN" dirty="0" smtClean="0"/>
              <a:t>24.8735min,26.1748</a:t>
            </a:r>
            <a:r>
              <a:rPr lang="en-US" altLang="zh-CN" dirty="0"/>
              <a:t>~</a:t>
            </a:r>
            <a:r>
              <a:rPr lang="en-US" altLang="zh-CN" dirty="0" smtClean="0"/>
              <a:t>26.7562min</a:t>
            </a:r>
            <a:r>
              <a:rPr lang="zh-CN" altLang="zh-CN" dirty="0"/>
              <a:t>，</a:t>
            </a:r>
            <a:r>
              <a:rPr lang="en-US" altLang="zh-CN" dirty="0" smtClean="0"/>
              <a:t>27.5196</a:t>
            </a:r>
            <a:r>
              <a:rPr lang="en-US" altLang="zh-CN" dirty="0"/>
              <a:t>~</a:t>
            </a:r>
            <a:r>
              <a:rPr lang="en-US" altLang="zh-CN" dirty="0" smtClean="0"/>
              <a:t>27.5662min</a:t>
            </a:r>
            <a:r>
              <a:rPr lang="zh-CN" altLang="zh-CN" dirty="0"/>
              <a:t>,</a:t>
            </a:r>
            <a:r>
              <a:rPr lang="en-US" altLang="zh-CN" dirty="0" smtClean="0"/>
              <a:t>49.9855</a:t>
            </a:r>
            <a:r>
              <a:rPr lang="en-US" altLang="zh-CN" dirty="0"/>
              <a:t>~50.9741min</a:t>
            </a:r>
            <a:r>
              <a:rPr lang="zh-CN" altLang="zh-CN" sz="2000" dirty="0"/>
              <a:t>上的</a:t>
            </a:r>
            <a:r>
              <a:rPr lang="en-US" altLang="zh-CN" sz="2000" dirty="0"/>
              <a:t>39</a:t>
            </a:r>
            <a:r>
              <a:rPr lang="zh-CN" altLang="zh-CN" sz="2000" dirty="0"/>
              <a:t>个保留时间。在当归的不同生长期内载荷值较大的离子保留时间在</a:t>
            </a:r>
            <a:r>
              <a:rPr lang="en-US" altLang="zh-CN" sz="2000" dirty="0"/>
              <a:t>NIST2011</a:t>
            </a:r>
            <a:r>
              <a:rPr lang="zh-CN" altLang="zh-CN" sz="2000" dirty="0"/>
              <a:t>数据库中对应这些化合物包括：未知化合物</a:t>
            </a:r>
            <a:r>
              <a:rPr lang="en-US" altLang="zh-CN" sz="2000" dirty="0"/>
              <a:t>a </a:t>
            </a:r>
            <a:r>
              <a:rPr lang="zh-CN" altLang="zh-CN" sz="2000" dirty="0" smtClean="0"/>
              <a:t>，</a:t>
            </a:r>
            <a:r>
              <a:rPr lang="zh-CN" altLang="zh-CN" sz="2000" dirty="0"/>
              <a:t>未知化合物</a:t>
            </a:r>
            <a:r>
              <a:rPr lang="en-US" altLang="zh-CN" sz="2000" dirty="0" smtClean="0"/>
              <a:t>b</a:t>
            </a:r>
            <a:r>
              <a:rPr lang="zh-CN" altLang="zh-CN" sz="2000" dirty="0" smtClean="0"/>
              <a:t>，丁烯基苯酞，</a:t>
            </a:r>
            <a:r>
              <a:rPr lang="en-US" altLang="zh-CN" sz="2000" dirty="0"/>
              <a:t>Z-</a:t>
            </a:r>
            <a:r>
              <a:rPr lang="zh-CN" altLang="zh-CN" sz="2000" dirty="0"/>
              <a:t>蒿</a:t>
            </a:r>
            <a:r>
              <a:rPr lang="zh-CN" altLang="zh-CN" sz="2000" dirty="0" smtClean="0"/>
              <a:t>本内酯，</a:t>
            </a:r>
            <a:r>
              <a:rPr lang="zh-CN" altLang="zh-CN" sz="2000" dirty="0"/>
              <a:t>十五烷</a:t>
            </a:r>
            <a:r>
              <a:rPr lang="zh-CN" altLang="zh-CN" sz="2000" dirty="0" smtClean="0"/>
              <a:t>醇，</a:t>
            </a:r>
            <a:r>
              <a:rPr lang="zh-CN" altLang="zh-CN" sz="2000" dirty="0"/>
              <a:t>亚油</a:t>
            </a:r>
            <a:r>
              <a:rPr lang="zh-CN" altLang="zh-CN" sz="2000" dirty="0" smtClean="0"/>
              <a:t>酸，</a:t>
            </a:r>
            <a:r>
              <a:rPr lang="zh-CN" altLang="zh-CN" sz="2000" dirty="0"/>
              <a:t>对于未知化合物由于</a:t>
            </a:r>
            <a:r>
              <a:rPr lang="en-US" altLang="zh-CN" sz="2000" dirty="0"/>
              <a:t>NIST11</a:t>
            </a:r>
            <a:r>
              <a:rPr lang="zh-CN" altLang="zh-CN" sz="2000" dirty="0"/>
              <a:t>数据库中并没有显示该保留时间和质荷比的化合物为哪种成分，所以我们暂且以英文字母进行标识。 </a:t>
            </a:r>
            <a:endParaRPr kumimoji="1" lang="zh-CN" altLang="en-US" sz="2000" dirty="0"/>
          </a:p>
        </p:txBody>
      </p:sp>
      <p:pic>
        <p:nvPicPr>
          <p:cNvPr id="20" name="图片 19"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9075" y="130565"/>
            <a:ext cx="2222423" cy="650034"/>
          </a:xfrm>
          <a:prstGeom prst="rect">
            <a:avLst/>
          </a:prstGeom>
        </p:spPr>
      </p:pic>
    </p:spTree>
    <p:extLst>
      <p:ext uri="{BB962C8B-B14F-4D97-AF65-F5344CB8AC3E}">
        <p14:creationId xmlns:p14="http://schemas.microsoft.com/office/powerpoint/2010/main" val="216490072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withEffect" p14:presetBounceEnd="40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40000">
                                          <p:cBhvr additive="base">
                                            <p:cTn id="7" dur="100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accel="100000" fill="hold" grpId="0" nodeType="withEffect" p14:presetBounceEnd="40000">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14:bounceEnd="40000">
                                          <p:cBhvr additive="base">
                                            <p:cTn id="11" dur="10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2" dur="1000" fill="hold"/>
                                            <p:tgtEl>
                                              <p:spTgt spid="47"/>
                                            </p:tgtEl>
                                            <p:attrNameLst>
                                              <p:attrName>ppt_y</p:attrName>
                                            </p:attrNameLst>
                                          </p:cBhvr>
                                          <p:tavLst>
                                            <p:tav tm="0">
                                              <p:val>
                                                <p:strVal val="1+#ppt_h/2"/>
                                              </p:val>
                                            </p:tav>
                                            <p:tav tm="100000">
                                              <p:val>
                                                <p:strVal val="#ppt_y"/>
                                              </p:val>
                                            </p:tav>
                                          </p:tavLst>
                                        </p:anim>
                                      </p:childTnLst>
                                    </p:cTn>
                                  </p:par>
                                  <p:par>
                                    <p:cTn id="13" presetID="2" presetClass="entr" presetSubtype="4" accel="100000" fill="hold" grpId="0" nodeType="withEffect" p14:presetBounceEnd="40000">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14:bounceEnd="40000">
                                          <p:cBhvr additive="base">
                                            <p:cTn id="15" dur="1000" fill="hold"/>
                                            <p:tgtEl>
                                              <p:spTgt spid="48"/>
                                            </p:tgtEl>
                                            <p:attrNameLst>
                                              <p:attrName>ppt_x</p:attrName>
                                            </p:attrNameLst>
                                          </p:cBhvr>
                                          <p:tavLst>
                                            <p:tav tm="0">
                                              <p:val>
                                                <p:strVal val="#ppt_x"/>
                                              </p:val>
                                            </p:tav>
                                            <p:tav tm="100000">
                                              <p:val>
                                                <p:strVal val="#ppt_x"/>
                                              </p:val>
                                            </p:tav>
                                          </p:tavLst>
                                        </p:anim>
                                        <p:anim calcmode="lin" valueType="num" p14:bounceEnd="40000">
                                          <p:cBhvr additive="base">
                                            <p:cTn id="16" dur="1000" fill="hold"/>
                                            <p:tgtEl>
                                              <p:spTgt spid="48"/>
                                            </p:tgtEl>
                                            <p:attrNameLst>
                                              <p:attrName>ppt_y</p:attrName>
                                            </p:attrNameLst>
                                          </p:cBhvr>
                                          <p:tavLst>
                                            <p:tav tm="0">
                                              <p:val>
                                                <p:strVal val="1+#ppt_h/2"/>
                                              </p:val>
                                            </p:tav>
                                            <p:tav tm="100000">
                                              <p:val>
                                                <p:strVal val="#ppt_y"/>
                                              </p:val>
                                            </p:tav>
                                          </p:tavLst>
                                        </p:anim>
                                      </p:childTnLst>
                                    </p:cTn>
                                  </p:par>
                                  <p:par>
                                    <p:cTn id="17" presetID="2" presetClass="entr" presetSubtype="4" accel="100000" fill="hold" grpId="0" nodeType="withEffect" p14:presetBounceEnd="40000">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14:bounceEnd="40000">
                                          <p:cBhvr additive="base">
                                            <p:cTn id="19" dur="10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20" dur="10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accel="100000" fill="hold" grpId="0" nodeType="withEffect" p14:presetBounceEnd="40000">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14:bounceEnd="40000">
                                          <p:cBhvr additive="base">
                                            <p:cTn id="23" dur="1000" fill="hold"/>
                                            <p:tgtEl>
                                              <p:spTgt spid="34"/>
                                            </p:tgtEl>
                                            <p:attrNameLst>
                                              <p:attrName>ppt_x</p:attrName>
                                            </p:attrNameLst>
                                          </p:cBhvr>
                                          <p:tavLst>
                                            <p:tav tm="0">
                                              <p:val>
                                                <p:strVal val="#ppt_x"/>
                                              </p:val>
                                            </p:tav>
                                            <p:tav tm="100000">
                                              <p:val>
                                                <p:strVal val="#ppt_x"/>
                                              </p:val>
                                            </p:tav>
                                          </p:tavLst>
                                        </p:anim>
                                        <p:anim calcmode="lin" valueType="num" p14:bounceEnd="40000">
                                          <p:cBhvr additive="base">
                                            <p:cTn id="24" dur="10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accel="100000" fill="hold" grpId="0" nodeType="withEffect" p14:presetBounceEnd="40000">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14:bounceEnd="40000">
                                          <p:cBhvr additive="base">
                                            <p:cTn id="27" dur="1000" fill="hold"/>
                                            <p:tgtEl>
                                              <p:spTgt spid="58"/>
                                            </p:tgtEl>
                                            <p:attrNameLst>
                                              <p:attrName>ppt_x</p:attrName>
                                            </p:attrNameLst>
                                          </p:cBhvr>
                                          <p:tavLst>
                                            <p:tav tm="0">
                                              <p:val>
                                                <p:strVal val="#ppt_x"/>
                                              </p:val>
                                            </p:tav>
                                            <p:tav tm="100000">
                                              <p:val>
                                                <p:strVal val="#ppt_x"/>
                                              </p:val>
                                            </p:tav>
                                          </p:tavLst>
                                        </p:anim>
                                        <p:anim calcmode="lin" valueType="num" p14:bounceEnd="40000">
                                          <p:cBhvr additive="base">
                                            <p:cTn id="28" dur="1000" fill="hold"/>
                                            <p:tgtEl>
                                              <p:spTgt spid="58"/>
                                            </p:tgtEl>
                                            <p:attrNameLst>
                                              <p:attrName>ppt_y</p:attrName>
                                            </p:attrNameLst>
                                          </p:cBhvr>
                                          <p:tavLst>
                                            <p:tav tm="0">
                                              <p:val>
                                                <p:strVal val="1+#ppt_h/2"/>
                                              </p:val>
                                            </p:tav>
                                            <p:tav tm="100000">
                                              <p:val>
                                                <p:strVal val="#ppt_y"/>
                                              </p:val>
                                            </p:tav>
                                          </p:tavLst>
                                        </p:anim>
                                      </p:childTnLst>
                                    </p:cTn>
                                  </p:par>
                                  <p:par>
                                    <p:cTn id="29" presetID="2" presetClass="entr" presetSubtype="4" accel="100000" fill="hold" nodeType="withEffect" p14:presetBounceEnd="40000">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14:bounceEnd="40000">
                                          <p:cBhvr additive="base">
                                            <p:cTn id="31" dur="1000" fill="hold"/>
                                            <p:tgtEl>
                                              <p:spTgt spid="18"/>
                                            </p:tgtEl>
                                            <p:attrNameLst>
                                              <p:attrName>ppt_x</p:attrName>
                                            </p:attrNameLst>
                                          </p:cBhvr>
                                          <p:tavLst>
                                            <p:tav tm="0">
                                              <p:val>
                                                <p:strVal val="#ppt_x"/>
                                              </p:val>
                                            </p:tav>
                                            <p:tav tm="100000">
                                              <p:val>
                                                <p:strVal val="#ppt_x"/>
                                              </p:val>
                                            </p:tav>
                                          </p:tavLst>
                                        </p:anim>
                                        <p:anim calcmode="lin" valueType="num" p14:bounceEnd="40000">
                                          <p:cBhvr additive="base">
                                            <p:cTn id="32" dur="10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accel="100000" fill="hold" nodeType="withEffect" p14:presetBounceEnd="40000">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14:bounceEnd="40000">
                                          <p:cBhvr additive="base">
                                            <p:cTn id="35" dur="1000" fill="hold"/>
                                            <p:tgtEl>
                                              <p:spTgt spid="19"/>
                                            </p:tgtEl>
                                            <p:attrNameLst>
                                              <p:attrName>ppt_x</p:attrName>
                                            </p:attrNameLst>
                                          </p:cBhvr>
                                          <p:tavLst>
                                            <p:tav tm="0">
                                              <p:val>
                                                <p:strVal val="#ppt_x"/>
                                              </p:val>
                                            </p:tav>
                                            <p:tav tm="100000">
                                              <p:val>
                                                <p:strVal val="#ppt_x"/>
                                              </p:val>
                                            </p:tav>
                                          </p:tavLst>
                                        </p:anim>
                                        <p:anim calcmode="lin" valueType="num" p14:bounceEnd="40000">
                                          <p:cBhvr additive="base">
                                            <p:cTn id="36" dur="10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7" grpId="0" animBg="1"/>
          <p:bldP spid="48" grpId="0" animBg="1"/>
          <p:bldP spid="30" grpId="0"/>
          <p:bldP spid="34" grpId="0"/>
          <p:bldP spid="58" grpId="0" animBg="1"/>
          <p:bldP spid="4"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accel="10000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ppt_x"/>
                                              </p:val>
                                            </p:tav>
                                            <p:tav tm="100000">
                                              <p:val>
                                                <p:strVal val="#ppt_x"/>
                                              </p:val>
                                            </p:tav>
                                          </p:tavLst>
                                        </p:anim>
                                        <p:anim calcmode="lin" valueType="num">
                                          <p:cBhvr additive="base">
                                            <p:cTn id="12" dur="1000" fill="hold"/>
                                            <p:tgtEl>
                                              <p:spTgt spid="47"/>
                                            </p:tgtEl>
                                            <p:attrNameLst>
                                              <p:attrName>ppt_y</p:attrName>
                                            </p:attrNameLst>
                                          </p:cBhvr>
                                          <p:tavLst>
                                            <p:tav tm="0">
                                              <p:val>
                                                <p:strVal val="1+#ppt_h/2"/>
                                              </p:val>
                                            </p:tav>
                                            <p:tav tm="100000">
                                              <p:val>
                                                <p:strVal val="#ppt_y"/>
                                              </p:val>
                                            </p:tav>
                                          </p:tavLst>
                                        </p:anim>
                                      </p:childTnLst>
                                    </p:cTn>
                                  </p:par>
                                  <p:par>
                                    <p:cTn id="13" presetID="2" presetClass="entr" presetSubtype="4" accel="10000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1000" fill="hold"/>
                                            <p:tgtEl>
                                              <p:spTgt spid="48"/>
                                            </p:tgtEl>
                                            <p:attrNameLst>
                                              <p:attrName>ppt_x</p:attrName>
                                            </p:attrNameLst>
                                          </p:cBhvr>
                                          <p:tavLst>
                                            <p:tav tm="0">
                                              <p:val>
                                                <p:strVal val="#ppt_x"/>
                                              </p:val>
                                            </p:tav>
                                            <p:tav tm="100000">
                                              <p:val>
                                                <p:strVal val="#ppt_x"/>
                                              </p:val>
                                            </p:tav>
                                          </p:tavLst>
                                        </p:anim>
                                        <p:anim calcmode="lin" valueType="num">
                                          <p:cBhvr additive="base">
                                            <p:cTn id="16" dur="1000" fill="hold"/>
                                            <p:tgtEl>
                                              <p:spTgt spid="48"/>
                                            </p:tgtEl>
                                            <p:attrNameLst>
                                              <p:attrName>ppt_y</p:attrName>
                                            </p:attrNameLst>
                                          </p:cBhvr>
                                          <p:tavLst>
                                            <p:tav tm="0">
                                              <p:val>
                                                <p:strVal val="1+#ppt_h/2"/>
                                              </p:val>
                                            </p:tav>
                                            <p:tav tm="100000">
                                              <p:val>
                                                <p:strVal val="#ppt_y"/>
                                              </p:val>
                                            </p:tav>
                                          </p:tavLst>
                                        </p:anim>
                                      </p:childTnLst>
                                    </p:cTn>
                                  </p:par>
                                  <p:par>
                                    <p:cTn id="17" presetID="2" presetClass="entr" presetSubtype="4" accel="10000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1000" fill="hold"/>
                                            <p:tgtEl>
                                              <p:spTgt spid="30"/>
                                            </p:tgtEl>
                                            <p:attrNameLst>
                                              <p:attrName>ppt_x</p:attrName>
                                            </p:attrNameLst>
                                          </p:cBhvr>
                                          <p:tavLst>
                                            <p:tav tm="0">
                                              <p:val>
                                                <p:strVal val="#ppt_x"/>
                                              </p:val>
                                            </p:tav>
                                            <p:tav tm="100000">
                                              <p:val>
                                                <p:strVal val="#ppt_x"/>
                                              </p:val>
                                            </p:tav>
                                          </p:tavLst>
                                        </p:anim>
                                        <p:anim calcmode="lin" valueType="num">
                                          <p:cBhvr additive="base">
                                            <p:cTn id="20" dur="10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accel="10000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ppt_x"/>
                                              </p:val>
                                            </p:tav>
                                            <p:tav tm="100000">
                                              <p:val>
                                                <p:strVal val="#ppt_x"/>
                                              </p:val>
                                            </p:tav>
                                          </p:tavLst>
                                        </p:anim>
                                        <p:anim calcmode="lin" valueType="num">
                                          <p:cBhvr additive="base">
                                            <p:cTn id="24" dur="10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accel="10000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1000" fill="hold"/>
                                            <p:tgtEl>
                                              <p:spTgt spid="58"/>
                                            </p:tgtEl>
                                            <p:attrNameLst>
                                              <p:attrName>ppt_x</p:attrName>
                                            </p:attrNameLst>
                                          </p:cBhvr>
                                          <p:tavLst>
                                            <p:tav tm="0">
                                              <p:val>
                                                <p:strVal val="#ppt_x"/>
                                              </p:val>
                                            </p:tav>
                                            <p:tav tm="100000">
                                              <p:val>
                                                <p:strVal val="#ppt_x"/>
                                              </p:val>
                                            </p:tav>
                                          </p:tavLst>
                                        </p:anim>
                                        <p:anim calcmode="lin" valueType="num">
                                          <p:cBhvr additive="base">
                                            <p:cTn id="28" dur="1000" fill="hold"/>
                                            <p:tgtEl>
                                              <p:spTgt spid="58"/>
                                            </p:tgtEl>
                                            <p:attrNameLst>
                                              <p:attrName>ppt_y</p:attrName>
                                            </p:attrNameLst>
                                          </p:cBhvr>
                                          <p:tavLst>
                                            <p:tav tm="0">
                                              <p:val>
                                                <p:strVal val="1+#ppt_h/2"/>
                                              </p:val>
                                            </p:tav>
                                            <p:tav tm="100000">
                                              <p:val>
                                                <p:strVal val="#ppt_y"/>
                                              </p:val>
                                            </p:tav>
                                          </p:tavLst>
                                        </p:anim>
                                      </p:childTnLst>
                                    </p:cTn>
                                  </p:par>
                                  <p:par>
                                    <p:cTn id="29" presetID="2" presetClass="entr" presetSubtype="4" accel="10000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accel="10000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1000" fill="hold"/>
                                            <p:tgtEl>
                                              <p:spTgt spid="19"/>
                                            </p:tgtEl>
                                            <p:attrNameLst>
                                              <p:attrName>ppt_x</p:attrName>
                                            </p:attrNameLst>
                                          </p:cBhvr>
                                          <p:tavLst>
                                            <p:tav tm="0">
                                              <p:val>
                                                <p:strVal val="#ppt_x"/>
                                              </p:val>
                                            </p:tav>
                                            <p:tav tm="100000">
                                              <p:val>
                                                <p:strVal val="#ppt_x"/>
                                              </p:val>
                                            </p:tav>
                                          </p:tavLst>
                                        </p:anim>
                                        <p:anim calcmode="lin" valueType="num">
                                          <p:cBhvr additive="base">
                                            <p:cTn id="36" dur="10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7" grpId="0" animBg="1"/>
          <p:bldP spid="48" grpId="0" animBg="1"/>
          <p:bldP spid="30" grpId="0"/>
          <p:bldP spid="34" grpId="0"/>
          <p:bldP spid="58" grpId="0" animBg="1"/>
          <p:bldP spid="4"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1502163"/>
            <a:ext cx="12192000" cy="5044529"/>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spcBef>
                <a:spcPct val="0"/>
              </a:spcBef>
            </a:pPr>
            <a:endParaRPr lang="zh-CN" altLang="en-US" sz="2000" smtClean="0">
              <a:solidFill>
                <a:srgbClr val="222B33"/>
              </a:solidFill>
              <a:latin typeface="微软雅黑" panose="020B0503020204020204" pitchFamily="34" charset="-122"/>
              <a:ea typeface="微软雅黑" panose="020B0503020204020204" pitchFamily="34" charset="-122"/>
            </a:endParaRPr>
          </a:p>
        </p:txBody>
      </p:sp>
      <p:sp>
        <p:nvSpPr>
          <p:cNvPr id="51" name="椭圆 50"/>
          <p:cNvSpPr/>
          <p:nvPr/>
        </p:nvSpPr>
        <p:spPr>
          <a:xfrm>
            <a:off x="456237" y="1541124"/>
            <a:ext cx="863150" cy="850700"/>
          </a:xfrm>
          <a:prstGeom prst="ellipse">
            <a:avLst/>
          </a:prstGeom>
          <a:noFill/>
          <a:ln w="28575">
            <a:solidFill>
              <a:srgbClr val="0270D1"/>
            </a:solidFill>
            <a:prstDash val="dash"/>
          </a:ln>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52" name="椭圆 51"/>
          <p:cNvSpPr/>
          <p:nvPr/>
        </p:nvSpPr>
        <p:spPr>
          <a:xfrm>
            <a:off x="567213" y="1738389"/>
            <a:ext cx="604205" cy="480829"/>
          </a:xfrm>
          <a:prstGeom prst="ellipse">
            <a:avLst/>
          </a:prstGeom>
          <a:solidFill>
            <a:srgbClr val="0270D1"/>
          </a:soli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30" name="矩形 29"/>
          <p:cNvSpPr/>
          <p:nvPr/>
        </p:nvSpPr>
        <p:spPr>
          <a:xfrm>
            <a:off x="3111035" y="298340"/>
            <a:ext cx="6161665" cy="666849"/>
          </a:xfrm>
          <a:prstGeom prst="rect">
            <a:avLst/>
          </a:prstGeom>
        </p:spPr>
        <p:txBody>
          <a:bodyPr wrap="square">
            <a:spAutoFit/>
          </a:bodyPr>
          <a:lstStyle/>
          <a:p>
            <a:pPr algn="ctr">
              <a:lnSpc>
                <a:spcPct val="120000"/>
              </a:lnSpc>
              <a:spcBef>
                <a:spcPct val="0"/>
              </a:spcBef>
            </a:pPr>
            <a:r>
              <a:rPr lang="zh-CN" altLang="en-US" sz="3200" dirty="0" smtClean="0">
                <a:solidFill>
                  <a:srgbClr val="0270D1"/>
                </a:solidFill>
                <a:latin typeface="微软雅黑" panose="020B0503020204020204" pitchFamily="34" charset="-122"/>
                <a:ea typeface="微软雅黑" panose="020B0503020204020204" pitchFamily="34" charset="-122"/>
              </a:rPr>
              <a:t>当归内的代谢产物含量变化</a:t>
            </a:r>
            <a:endParaRPr lang="zh-CN" altLang="en-US" sz="3200" dirty="0">
              <a:solidFill>
                <a:srgbClr val="0270D1"/>
              </a:solidFill>
              <a:latin typeface="微软雅黑" panose="020B0503020204020204" pitchFamily="34" charset="-122"/>
              <a:ea typeface="微软雅黑" panose="020B0503020204020204" pitchFamily="34" charset="-122"/>
            </a:endParaRPr>
          </a:p>
        </p:txBody>
      </p:sp>
      <p:sp>
        <p:nvSpPr>
          <p:cNvPr id="44" name="TextBox 30"/>
          <p:cNvSpPr txBox="1">
            <a:spLocks noChangeArrowheads="1"/>
          </p:cNvSpPr>
          <p:nvPr/>
        </p:nvSpPr>
        <p:spPr bwMode="auto">
          <a:xfrm>
            <a:off x="1392336" y="1712640"/>
            <a:ext cx="34034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dirty="0" smtClean="0">
                <a:solidFill>
                  <a:schemeClr val="tx1">
                    <a:lumMod val="65000"/>
                    <a:lumOff val="35000"/>
                  </a:schemeClr>
                </a:solidFill>
                <a:latin typeface="微软雅黑" panose="020B0503020204020204" pitchFamily="34" charset="-122"/>
              </a:rPr>
              <a:t>1，</a:t>
            </a:r>
            <a:r>
              <a:rPr lang="en-US" altLang="zh-CN" dirty="0" smtClean="0">
                <a:solidFill>
                  <a:schemeClr val="tx1">
                    <a:lumMod val="65000"/>
                    <a:lumOff val="35000"/>
                  </a:schemeClr>
                </a:solidFill>
                <a:latin typeface="微软雅黑" panose="020B0503020204020204" pitchFamily="34" charset="-122"/>
              </a:rPr>
              <a:t>2</a:t>
            </a:r>
            <a:r>
              <a:rPr lang="zh-CN" altLang="en-US" dirty="0" smtClean="0">
                <a:solidFill>
                  <a:schemeClr val="tx1">
                    <a:lumMod val="65000"/>
                    <a:lumOff val="35000"/>
                  </a:schemeClr>
                </a:solidFill>
                <a:latin typeface="微软雅黑" panose="020B0503020204020204" pitchFamily="34" charset="-122"/>
              </a:rPr>
              <a:t>年当归总体显著性</a:t>
            </a:r>
            <a:r>
              <a:rPr lang="en-US" altLang="zh-CN" dirty="0" smtClean="0">
                <a:solidFill>
                  <a:schemeClr val="tx1">
                    <a:lumMod val="65000"/>
                    <a:lumOff val="35000"/>
                  </a:schemeClr>
                </a:solidFill>
                <a:latin typeface="微软雅黑" panose="020B0503020204020204" pitchFamily="34" charset="-122"/>
              </a:rPr>
              <a:t>t</a:t>
            </a:r>
            <a:r>
              <a:rPr lang="zh-CN" altLang="en-US" dirty="0" smtClean="0">
                <a:solidFill>
                  <a:schemeClr val="tx1">
                    <a:lumMod val="65000"/>
                    <a:lumOff val="35000"/>
                  </a:schemeClr>
                </a:solidFill>
                <a:latin typeface="微软雅黑" panose="020B0503020204020204" pitchFamily="34" charset="-122"/>
              </a:rPr>
              <a:t>检验</a:t>
            </a:r>
            <a:endParaRPr lang="zh-CN" altLang="en-US" dirty="0">
              <a:solidFill>
                <a:schemeClr val="tx1">
                  <a:lumMod val="65000"/>
                  <a:lumOff val="35000"/>
                </a:schemeClr>
              </a:solidFill>
              <a:latin typeface="微软雅黑" panose="020B0503020204020204" pitchFamily="34" charset="-122"/>
            </a:endParaRPr>
          </a:p>
        </p:txBody>
      </p:sp>
      <p:sp>
        <p:nvSpPr>
          <p:cNvPr id="57" name="Freeform 86"/>
          <p:cNvSpPr>
            <a:spLocks noEditPoints="1"/>
          </p:cNvSpPr>
          <p:nvPr/>
        </p:nvSpPr>
        <p:spPr bwMode="auto">
          <a:xfrm>
            <a:off x="740416" y="1849092"/>
            <a:ext cx="258373" cy="296152"/>
          </a:xfrm>
          <a:custGeom>
            <a:avLst/>
            <a:gdLst>
              <a:gd name="T0" fmla="*/ 327 w 327"/>
              <a:gd name="T1" fmla="*/ 130 h 294"/>
              <a:gd name="T2" fmla="*/ 163 w 327"/>
              <a:gd name="T3" fmla="*/ 0 h 294"/>
              <a:gd name="T4" fmla="*/ 0 w 327"/>
              <a:gd name="T5" fmla="*/ 130 h 294"/>
              <a:gd name="T6" fmla="*/ 163 w 327"/>
              <a:gd name="T7" fmla="*/ 260 h 294"/>
              <a:gd name="T8" fmla="*/ 219 w 327"/>
              <a:gd name="T9" fmla="*/ 253 h 294"/>
              <a:gd name="T10" fmla="*/ 267 w 327"/>
              <a:gd name="T11" fmla="*/ 292 h 294"/>
              <a:gd name="T12" fmla="*/ 271 w 327"/>
              <a:gd name="T13" fmla="*/ 294 h 294"/>
              <a:gd name="T14" fmla="*/ 273 w 327"/>
              <a:gd name="T15" fmla="*/ 292 h 294"/>
              <a:gd name="T16" fmla="*/ 270 w 327"/>
              <a:gd name="T17" fmla="*/ 229 h 294"/>
              <a:gd name="T18" fmla="*/ 327 w 327"/>
              <a:gd name="T19" fmla="*/ 130 h 294"/>
              <a:gd name="T20" fmla="*/ 228 w 327"/>
              <a:gd name="T21" fmla="*/ 186 h 294"/>
              <a:gd name="T22" fmla="*/ 101 w 327"/>
              <a:gd name="T23" fmla="*/ 186 h 294"/>
              <a:gd name="T24" fmla="*/ 89 w 327"/>
              <a:gd name="T25" fmla="*/ 174 h 294"/>
              <a:gd name="T26" fmla="*/ 101 w 327"/>
              <a:gd name="T27" fmla="*/ 163 h 294"/>
              <a:gd name="T28" fmla="*/ 228 w 327"/>
              <a:gd name="T29" fmla="*/ 163 h 294"/>
              <a:gd name="T30" fmla="*/ 240 w 327"/>
              <a:gd name="T31" fmla="*/ 174 h 294"/>
              <a:gd name="T32" fmla="*/ 228 w 327"/>
              <a:gd name="T33" fmla="*/ 186 h 294"/>
              <a:gd name="T34" fmla="*/ 228 w 327"/>
              <a:gd name="T35" fmla="*/ 137 h 294"/>
              <a:gd name="T36" fmla="*/ 101 w 327"/>
              <a:gd name="T37" fmla="*/ 137 h 294"/>
              <a:gd name="T38" fmla="*/ 89 w 327"/>
              <a:gd name="T39" fmla="*/ 125 h 294"/>
              <a:gd name="T40" fmla="*/ 101 w 327"/>
              <a:gd name="T41" fmla="*/ 114 h 294"/>
              <a:gd name="T42" fmla="*/ 228 w 327"/>
              <a:gd name="T43" fmla="*/ 114 h 294"/>
              <a:gd name="T44" fmla="*/ 240 w 327"/>
              <a:gd name="T45" fmla="*/ 125 h 294"/>
              <a:gd name="T46" fmla="*/ 228 w 327"/>
              <a:gd name="T47" fmla="*/ 137 h 294"/>
              <a:gd name="T48" fmla="*/ 228 w 327"/>
              <a:gd name="T49" fmla="*/ 88 h 294"/>
              <a:gd name="T50" fmla="*/ 101 w 327"/>
              <a:gd name="T51" fmla="*/ 88 h 294"/>
              <a:gd name="T52" fmla="*/ 89 w 327"/>
              <a:gd name="T53" fmla="*/ 76 h 294"/>
              <a:gd name="T54" fmla="*/ 101 w 327"/>
              <a:gd name="T55" fmla="*/ 65 h 294"/>
              <a:gd name="T56" fmla="*/ 228 w 327"/>
              <a:gd name="T57" fmla="*/ 65 h 294"/>
              <a:gd name="T58" fmla="*/ 240 w 327"/>
              <a:gd name="T59" fmla="*/ 76 h 294"/>
              <a:gd name="T60" fmla="*/ 228 w 327"/>
              <a:gd name="T61" fmla="*/ 8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 h="294">
                <a:moveTo>
                  <a:pt x="327" y="130"/>
                </a:moveTo>
                <a:cubicBezTo>
                  <a:pt x="327" y="58"/>
                  <a:pt x="254" y="0"/>
                  <a:pt x="163" y="0"/>
                </a:cubicBezTo>
                <a:cubicBezTo>
                  <a:pt x="73" y="0"/>
                  <a:pt x="0" y="58"/>
                  <a:pt x="0" y="130"/>
                </a:cubicBezTo>
                <a:cubicBezTo>
                  <a:pt x="0" y="202"/>
                  <a:pt x="73" y="260"/>
                  <a:pt x="163" y="260"/>
                </a:cubicBezTo>
                <a:cubicBezTo>
                  <a:pt x="183" y="260"/>
                  <a:pt x="202" y="258"/>
                  <a:pt x="219" y="253"/>
                </a:cubicBezTo>
                <a:cubicBezTo>
                  <a:pt x="267" y="292"/>
                  <a:pt x="267" y="292"/>
                  <a:pt x="267" y="292"/>
                </a:cubicBezTo>
                <a:cubicBezTo>
                  <a:pt x="268" y="293"/>
                  <a:pt x="270" y="294"/>
                  <a:pt x="271" y="294"/>
                </a:cubicBezTo>
                <a:cubicBezTo>
                  <a:pt x="272" y="294"/>
                  <a:pt x="273" y="293"/>
                  <a:pt x="273" y="292"/>
                </a:cubicBezTo>
                <a:cubicBezTo>
                  <a:pt x="270" y="229"/>
                  <a:pt x="270" y="229"/>
                  <a:pt x="270" y="229"/>
                </a:cubicBezTo>
                <a:cubicBezTo>
                  <a:pt x="305" y="205"/>
                  <a:pt x="327" y="170"/>
                  <a:pt x="327" y="130"/>
                </a:cubicBezTo>
                <a:close/>
                <a:moveTo>
                  <a:pt x="228" y="186"/>
                </a:moveTo>
                <a:cubicBezTo>
                  <a:pt x="101" y="186"/>
                  <a:pt x="101" y="186"/>
                  <a:pt x="101" y="186"/>
                </a:cubicBezTo>
                <a:cubicBezTo>
                  <a:pt x="94" y="186"/>
                  <a:pt x="89" y="181"/>
                  <a:pt x="89" y="174"/>
                </a:cubicBezTo>
                <a:cubicBezTo>
                  <a:pt x="89" y="168"/>
                  <a:pt x="94" y="163"/>
                  <a:pt x="101" y="163"/>
                </a:cubicBezTo>
                <a:cubicBezTo>
                  <a:pt x="228" y="163"/>
                  <a:pt x="228" y="163"/>
                  <a:pt x="228" y="163"/>
                </a:cubicBezTo>
                <a:cubicBezTo>
                  <a:pt x="234" y="163"/>
                  <a:pt x="240" y="168"/>
                  <a:pt x="240" y="174"/>
                </a:cubicBezTo>
                <a:cubicBezTo>
                  <a:pt x="240" y="181"/>
                  <a:pt x="234" y="186"/>
                  <a:pt x="228" y="186"/>
                </a:cubicBezTo>
                <a:close/>
                <a:moveTo>
                  <a:pt x="228" y="137"/>
                </a:moveTo>
                <a:cubicBezTo>
                  <a:pt x="101" y="137"/>
                  <a:pt x="101" y="137"/>
                  <a:pt x="101" y="137"/>
                </a:cubicBezTo>
                <a:cubicBezTo>
                  <a:pt x="94" y="137"/>
                  <a:pt x="89" y="132"/>
                  <a:pt x="89" y="125"/>
                </a:cubicBezTo>
                <a:cubicBezTo>
                  <a:pt x="89" y="119"/>
                  <a:pt x="94" y="114"/>
                  <a:pt x="101" y="114"/>
                </a:cubicBezTo>
                <a:cubicBezTo>
                  <a:pt x="228" y="114"/>
                  <a:pt x="228" y="114"/>
                  <a:pt x="228" y="114"/>
                </a:cubicBezTo>
                <a:cubicBezTo>
                  <a:pt x="234" y="114"/>
                  <a:pt x="240" y="119"/>
                  <a:pt x="240" y="125"/>
                </a:cubicBezTo>
                <a:cubicBezTo>
                  <a:pt x="240" y="132"/>
                  <a:pt x="234" y="137"/>
                  <a:pt x="228" y="137"/>
                </a:cubicBezTo>
                <a:close/>
                <a:moveTo>
                  <a:pt x="228" y="88"/>
                </a:moveTo>
                <a:cubicBezTo>
                  <a:pt x="101" y="88"/>
                  <a:pt x="101" y="88"/>
                  <a:pt x="101" y="88"/>
                </a:cubicBezTo>
                <a:cubicBezTo>
                  <a:pt x="94" y="88"/>
                  <a:pt x="89" y="83"/>
                  <a:pt x="89" y="76"/>
                </a:cubicBezTo>
                <a:cubicBezTo>
                  <a:pt x="89" y="70"/>
                  <a:pt x="94" y="65"/>
                  <a:pt x="101" y="65"/>
                </a:cubicBezTo>
                <a:cubicBezTo>
                  <a:pt x="228" y="65"/>
                  <a:pt x="228" y="65"/>
                  <a:pt x="228" y="65"/>
                </a:cubicBezTo>
                <a:cubicBezTo>
                  <a:pt x="234" y="65"/>
                  <a:pt x="240" y="70"/>
                  <a:pt x="240" y="76"/>
                </a:cubicBezTo>
                <a:cubicBezTo>
                  <a:pt x="240" y="83"/>
                  <a:pt x="234" y="88"/>
                  <a:pt x="228" y="8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18" name="直接连接符 17"/>
          <p:cNvCxnSpPr/>
          <p:nvPr/>
        </p:nvCxnSpPr>
        <p:spPr>
          <a:xfrm>
            <a:off x="3323549" y="676783"/>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622985" y="676783"/>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818888" y="973990"/>
            <a:ext cx="5607396" cy="400110"/>
          </a:xfrm>
          <a:prstGeom prst="rect">
            <a:avLst/>
          </a:prstGeom>
          <a:noFill/>
        </p:spPr>
        <p:txBody>
          <a:bodyPr wrap="square" rtlCol="0">
            <a:spAutoFit/>
          </a:bodyPr>
          <a:lstStyle/>
          <a:p>
            <a:r>
              <a:rPr kumimoji="1" lang="zh-CN" altLang="zh-CN" sz="2000" dirty="0">
                <a:solidFill>
                  <a:srgbClr val="0270D1"/>
                </a:solidFill>
              </a:rPr>
              <a:t>—</a:t>
            </a:r>
            <a:r>
              <a:rPr kumimoji="1" lang="zh-CN" altLang="zh-CN" sz="2000" dirty="0" smtClean="0">
                <a:solidFill>
                  <a:srgbClr val="0270D1"/>
                </a:solidFill>
              </a:rPr>
              <a:t>—</a:t>
            </a:r>
            <a:r>
              <a:rPr kumimoji="1" lang="zh-CN" altLang="en-US" sz="2000" dirty="0" smtClean="0">
                <a:solidFill>
                  <a:srgbClr val="0270D1"/>
                </a:solidFill>
              </a:rPr>
              <a:t>基于核磁共振图谱的</a:t>
            </a:r>
            <a:r>
              <a:rPr kumimoji="1" lang="en-US" altLang="zh-CN" sz="2000" dirty="0" smtClean="0">
                <a:solidFill>
                  <a:srgbClr val="0270D1"/>
                </a:solidFill>
              </a:rPr>
              <a:t>t</a:t>
            </a:r>
            <a:r>
              <a:rPr kumimoji="1" lang="zh-CN" altLang="en-US" sz="2000" dirty="0" smtClean="0">
                <a:solidFill>
                  <a:srgbClr val="0270D1"/>
                </a:solidFill>
              </a:rPr>
              <a:t>检验代谢物年份差异</a:t>
            </a:r>
            <a:endParaRPr kumimoji="1" lang="zh-CN" altLang="en-US" sz="2000" dirty="0">
              <a:solidFill>
                <a:srgbClr val="0270D1"/>
              </a:solidFill>
            </a:endParaRPr>
          </a:p>
        </p:txBody>
      </p:sp>
      <p:pic>
        <p:nvPicPr>
          <p:cNvPr id="20" name="图片 19"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9075" y="130565"/>
            <a:ext cx="2222423" cy="650034"/>
          </a:xfrm>
          <a:prstGeom prst="rect">
            <a:avLst/>
          </a:prstGeom>
        </p:spPr>
      </p:pic>
      <p:pic>
        <p:nvPicPr>
          <p:cNvPr id="6" name="图片 5"/>
          <p:cNvPicPr>
            <a:picLocks noChangeAspect="1"/>
          </p:cNvPicPr>
          <p:nvPr/>
        </p:nvPicPr>
        <p:blipFill>
          <a:blip r:embed="rId4">
            <a:extLst>
              <a:ext uri="{BEBA8EAE-BF5A-486C-A8C5-ECC9F3942E4B}">
                <a14:imgProps xmlns:a14="http://schemas.microsoft.com/office/drawing/2010/main">
                  <a14:imgLayer r:embed="rId5">
                    <a14:imgEffect>
                      <a14:backgroundRemoval t="0" b="96806" l="356" r="100000"/>
                    </a14:imgEffect>
                    <a14:imgEffect>
                      <a14:brightnessContrast contrast="40000"/>
                    </a14:imgEffect>
                  </a14:imgLayer>
                </a14:imgProps>
              </a:ext>
            </a:extLst>
          </a:blip>
          <a:stretch>
            <a:fillRect/>
          </a:stretch>
        </p:blipFill>
        <p:spPr>
          <a:xfrm>
            <a:off x="5055693" y="1590269"/>
            <a:ext cx="6485862" cy="5030398"/>
          </a:xfrm>
          <a:prstGeom prst="rect">
            <a:avLst/>
          </a:prstGeom>
          <a:noFill/>
          <a:ln>
            <a:noFill/>
          </a:ln>
        </p:spPr>
      </p:pic>
      <p:sp>
        <p:nvSpPr>
          <p:cNvPr id="7" name="文本框 6"/>
          <p:cNvSpPr txBox="1"/>
          <p:nvPr/>
        </p:nvSpPr>
        <p:spPr>
          <a:xfrm>
            <a:off x="752174" y="2330179"/>
            <a:ext cx="4500713" cy="3754874"/>
          </a:xfrm>
          <a:prstGeom prst="rect">
            <a:avLst/>
          </a:prstGeom>
          <a:noFill/>
        </p:spPr>
        <p:txBody>
          <a:bodyPr wrap="square" rtlCol="0">
            <a:spAutoFit/>
          </a:bodyPr>
          <a:lstStyle/>
          <a:p>
            <a:pPr>
              <a:lnSpc>
                <a:spcPts val="2400"/>
              </a:lnSpc>
            </a:pPr>
            <a:r>
              <a:rPr lang="zh-CN" altLang="en-US" dirty="0" smtClean="0"/>
              <a:t>    </a:t>
            </a:r>
            <a:r>
              <a:rPr lang="zh-CN" altLang="zh-CN" dirty="0" smtClean="0"/>
              <a:t>为了确认波段的实际</a:t>
            </a:r>
            <a:r>
              <a:rPr lang="zh-CN" altLang="en-US" dirty="0" smtClean="0"/>
              <a:t>含量</a:t>
            </a:r>
            <a:r>
              <a:rPr lang="zh-CN" altLang="zh-CN" dirty="0" smtClean="0"/>
              <a:t>显著</a:t>
            </a:r>
            <a:r>
              <a:rPr lang="zh-CN" altLang="zh-CN" dirty="0"/>
              <a:t>性，且能够具体的比较不同年份当归的总体之间是否存在差异，进而确定是不是达到统计学中的差异显著水平，并据此结果来解析当归在生长过程中次生代谢物的转化、积累和流动情况</a:t>
            </a:r>
            <a:r>
              <a:rPr lang="zh-CN" altLang="zh-CN" dirty="0" smtClean="0"/>
              <a:t>。在此节我们应用数理统计</a:t>
            </a:r>
            <a:r>
              <a:rPr lang="zh-CN" altLang="zh-CN" dirty="0"/>
              <a:t>中的显著性检验来验证在由</a:t>
            </a:r>
            <a:r>
              <a:rPr lang="en-US" altLang="zh-CN" dirty="0"/>
              <a:t>OPLS</a:t>
            </a:r>
            <a:r>
              <a:rPr lang="zh-CN" altLang="zh-CN" dirty="0"/>
              <a:t>载荷图筛选出的有着对生长年份较为重要影响的</a:t>
            </a:r>
            <a:r>
              <a:rPr lang="en-US" altLang="zh-CN" dirty="0"/>
              <a:t>29</a:t>
            </a:r>
            <a:r>
              <a:rPr lang="zh-CN" altLang="zh-CN" dirty="0"/>
              <a:t>个化学位移上，三个不同年份的当归总体之间是否在统计学标准中也达到了具有显著差异。</a:t>
            </a:r>
          </a:p>
          <a:p>
            <a:endParaRPr kumimoji="1" lang="zh-CN" altLang="en-US" dirty="0"/>
          </a:p>
        </p:txBody>
      </p:sp>
    </p:spTree>
    <p:extLst>
      <p:ext uri="{BB962C8B-B14F-4D97-AF65-F5344CB8AC3E}">
        <p14:creationId xmlns:p14="http://schemas.microsoft.com/office/powerpoint/2010/main" val="290109788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withEffect" p14:presetBounceEnd="40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40000">
                                          <p:cBhvr additive="base">
                                            <p:cTn id="7" dur="100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accel="100000" fill="hold" grpId="0" nodeType="withEffect" p14:presetBounceEnd="40000">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14:bounceEnd="40000">
                                          <p:cBhvr additive="base">
                                            <p:cTn id="11" dur="1000" fill="hold"/>
                                            <p:tgtEl>
                                              <p:spTgt spid="51"/>
                                            </p:tgtEl>
                                            <p:attrNameLst>
                                              <p:attrName>ppt_x</p:attrName>
                                            </p:attrNameLst>
                                          </p:cBhvr>
                                          <p:tavLst>
                                            <p:tav tm="0">
                                              <p:val>
                                                <p:strVal val="#ppt_x"/>
                                              </p:val>
                                            </p:tav>
                                            <p:tav tm="100000">
                                              <p:val>
                                                <p:strVal val="#ppt_x"/>
                                              </p:val>
                                            </p:tav>
                                          </p:tavLst>
                                        </p:anim>
                                        <p:anim calcmode="lin" valueType="num" p14:bounceEnd="40000">
                                          <p:cBhvr additive="base">
                                            <p:cTn id="12" dur="1000" fill="hold"/>
                                            <p:tgtEl>
                                              <p:spTgt spid="51"/>
                                            </p:tgtEl>
                                            <p:attrNameLst>
                                              <p:attrName>ppt_y</p:attrName>
                                            </p:attrNameLst>
                                          </p:cBhvr>
                                          <p:tavLst>
                                            <p:tav tm="0">
                                              <p:val>
                                                <p:strVal val="1+#ppt_h/2"/>
                                              </p:val>
                                            </p:tav>
                                            <p:tav tm="100000">
                                              <p:val>
                                                <p:strVal val="#ppt_y"/>
                                              </p:val>
                                            </p:tav>
                                          </p:tavLst>
                                        </p:anim>
                                      </p:childTnLst>
                                    </p:cTn>
                                  </p:par>
                                  <p:par>
                                    <p:cTn id="13" presetID="2" presetClass="entr" presetSubtype="4" accel="100000" fill="hold" grpId="0" nodeType="withEffect" p14:presetBounceEnd="40000">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14:bounceEnd="40000">
                                          <p:cBhvr additive="base">
                                            <p:cTn id="15" dur="1000" fill="hold"/>
                                            <p:tgtEl>
                                              <p:spTgt spid="52"/>
                                            </p:tgtEl>
                                            <p:attrNameLst>
                                              <p:attrName>ppt_x</p:attrName>
                                            </p:attrNameLst>
                                          </p:cBhvr>
                                          <p:tavLst>
                                            <p:tav tm="0">
                                              <p:val>
                                                <p:strVal val="#ppt_x"/>
                                              </p:val>
                                            </p:tav>
                                            <p:tav tm="100000">
                                              <p:val>
                                                <p:strVal val="#ppt_x"/>
                                              </p:val>
                                            </p:tav>
                                          </p:tavLst>
                                        </p:anim>
                                        <p:anim calcmode="lin" valueType="num" p14:bounceEnd="40000">
                                          <p:cBhvr additive="base">
                                            <p:cTn id="16" dur="10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accel="100000" fill="hold" grpId="0" nodeType="withEffect" p14:presetBounceEnd="40000">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14:bounceEnd="40000">
                                          <p:cBhvr additive="base">
                                            <p:cTn id="19" dur="10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20" dur="10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accel="100000" fill="hold" grpId="0" nodeType="withEffect" p14:presetBounceEnd="40000">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14:bounceEnd="40000">
                                          <p:cBhvr additive="base">
                                            <p:cTn id="23" dur="1000" fill="hold"/>
                                            <p:tgtEl>
                                              <p:spTgt spid="44"/>
                                            </p:tgtEl>
                                            <p:attrNameLst>
                                              <p:attrName>ppt_x</p:attrName>
                                            </p:attrNameLst>
                                          </p:cBhvr>
                                          <p:tavLst>
                                            <p:tav tm="0">
                                              <p:val>
                                                <p:strVal val="#ppt_x"/>
                                              </p:val>
                                            </p:tav>
                                            <p:tav tm="100000">
                                              <p:val>
                                                <p:strVal val="#ppt_x"/>
                                              </p:val>
                                            </p:tav>
                                          </p:tavLst>
                                        </p:anim>
                                        <p:anim calcmode="lin" valueType="num" p14:bounceEnd="40000">
                                          <p:cBhvr additive="base">
                                            <p:cTn id="24" dur="1000" fill="hold"/>
                                            <p:tgtEl>
                                              <p:spTgt spid="44"/>
                                            </p:tgtEl>
                                            <p:attrNameLst>
                                              <p:attrName>ppt_y</p:attrName>
                                            </p:attrNameLst>
                                          </p:cBhvr>
                                          <p:tavLst>
                                            <p:tav tm="0">
                                              <p:val>
                                                <p:strVal val="1+#ppt_h/2"/>
                                              </p:val>
                                            </p:tav>
                                            <p:tav tm="100000">
                                              <p:val>
                                                <p:strVal val="#ppt_y"/>
                                              </p:val>
                                            </p:tav>
                                          </p:tavLst>
                                        </p:anim>
                                      </p:childTnLst>
                                    </p:cTn>
                                  </p:par>
                                  <p:par>
                                    <p:cTn id="25" presetID="2" presetClass="entr" presetSubtype="4" accel="100000" fill="hold" grpId="0" nodeType="withEffect" p14:presetBounceEnd="40000">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14:bounceEnd="40000">
                                          <p:cBhvr additive="base">
                                            <p:cTn id="27" dur="1000" fill="hold"/>
                                            <p:tgtEl>
                                              <p:spTgt spid="57"/>
                                            </p:tgtEl>
                                            <p:attrNameLst>
                                              <p:attrName>ppt_x</p:attrName>
                                            </p:attrNameLst>
                                          </p:cBhvr>
                                          <p:tavLst>
                                            <p:tav tm="0">
                                              <p:val>
                                                <p:strVal val="#ppt_x"/>
                                              </p:val>
                                            </p:tav>
                                            <p:tav tm="100000">
                                              <p:val>
                                                <p:strVal val="#ppt_x"/>
                                              </p:val>
                                            </p:tav>
                                          </p:tavLst>
                                        </p:anim>
                                        <p:anim calcmode="lin" valueType="num" p14:bounceEnd="40000">
                                          <p:cBhvr additive="base">
                                            <p:cTn id="28" dur="1000" fill="hold"/>
                                            <p:tgtEl>
                                              <p:spTgt spid="57"/>
                                            </p:tgtEl>
                                            <p:attrNameLst>
                                              <p:attrName>ppt_y</p:attrName>
                                            </p:attrNameLst>
                                          </p:cBhvr>
                                          <p:tavLst>
                                            <p:tav tm="0">
                                              <p:val>
                                                <p:strVal val="1+#ppt_h/2"/>
                                              </p:val>
                                            </p:tav>
                                            <p:tav tm="100000">
                                              <p:val>
                                                <p:strVal val="#ppt_y"/>
                                              </p:val>
                                            </p:tav>
                                          </p:tavLst>
                                        </p:anim>
                                      </p:childTnLst>
                                    </p:cTn>
                                  </p:par>
                                  <p:par>
                                    <p:cTn id="29" presetID="2" presetClass="entr" presetSubtype="4" accel="100000" fill="hold" nodeType="withEffect" p14:presetBounceEnd="40000">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14:bounceEnd="40000">
                                          <p:cBhvr additive="base">
                                            <p:cTn id="31" dur="1000" fill="hold"/>
                                            <p:tgtEl>
                                              <p:spTgt spid="18"/>
                                            </p:tgtEl>
                                            <p:attrNameLst>
                                              <p:attrName>ppt_x</p:attrName>
                                            </p:attrNameLst>
                                          </p:cBhvr>
                                          <p:tavLst>
                                            <p:tav tm="0">
                                              <p:val>
                                                <p:strVal val="#ppt_x"/>
                                              </p:val>
                                            </p:tav>
                                            <p:tav tm="100000">
                                              <p:val>
                                                <p:strVal val="#ppt_x"/>
                                              </p:val>
                                            </p:tav>
                                          </p:tavLst>
                                        </p:anim>
                                        <p:anim calcmode="lin" valueType="num" p14:bounceEnd="40000">
                                          <p:cBhvr additive="base">
                                            <p:cTn id="32" dur="10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accel="100000" fill="hold" nodeType="withEffect" p14:presetBounceEnd="40000">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14:bounceEnd="40000">
                                          <p:cBhvr additive="base">
                                            <p:cTn id="35" dur="1000" fill="hold"/>
                                            <p:tgtEl>
                                              <p:spTgt spid="19"/>
                                            </p:tgtEl>
                                            <p:attrNameLst>
                                              <p:attrName>ppt_x</p:attrName>
                                            </p:attrNameLst>
                                          </p:cBhvr>
                                          <p:tavLst>
                                            <p:tav tm="0">
                                              <p:val>
                                                <p:strVal val="#ppt_x"/>
                                              </p:val>
                                            </p:tav>
                                            <p:tav tm="100000">
                                              <p:val>
                                                <p:strVal val="#ppt_x"/>
                                              </p:val>
                                            </p:tav>
                                          </p:tavLst>
                                        </p:anim>
                                        <p:anim calcmode="lin" valueType="num" p14:bounceEnd="40000">
                                          <p:cBhvr additive="base">
                                            <p:cTn id="36" dur="10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1" grpId="0" animBg="1"/>
          <p:bldP spid="52" grpId="0" animBg="1"/>
          <p:bldP spid="30" grpId="0"/>
          <p:bldP spid="44" grpId="0"/>
          <p:bldP spid="57" grpId="0" animBg="1"/>
          <p:bldP spid="2" grpId="0"/>
          <p:bldP spid="7"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accel="10000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1000" fill="hold"/>
                                            <p:tgtEl>
                                              <p:spTgt spid="51"/>
                                            </p:tgtEl>
                                            <p:attrNameLst>
                                              <p:attrName>ppt_x</p:attrName>
                                            </p:attrNameLst>
                                          </p:cBhvr>
                                          <p:tavLst>
                                            <p:tav tm="0">
                                              <p:val>
                                                <p:strVal val="#ppt_x"/>
                                              </p:val>
                                            </p:tav>
                                            <p:tav tm="100000">
                                              <p:val>
                                                <p:strVal val="#ppt_x"/>
                                              </p:val>
                                            </p:tav>
                                          </p:tavLst>
                                        </p:anim>
                                        <p:anim calcmode="lin" valueType="num">
                                          <p:cBhvr additive="base">
                                            <p:cTn id="12" dur="1000" fill="hold"/>
                                            <p:tgtEl>
                                              <p:spTgt spid="51"/>
                                            </p:tgtEl>
                                            <p:attrNameLst>
                                              <p:attrName>ppt_y</p:attrName>
                                            </p:attrNameLst>
                                          </p:cBhvr>
                                          <p:tavLst>
                                            <p:tav tm="0">
                                              <p:val>
                                                <p:strVal val="1+#ppt_h/2"/>
                                              </p:val>
                                            </p:tav>
                                            <p:tav tm="100000">
                                              <p:val>
                                                <p:strVal val="#ppt_y"/>
                                              </p:val>
                                            </p:tav>
                                          </p:tavLst>
                                        </p:anim>
                                      </p:childTnLst>
                                    </p:cTn>
                                  </p:par>
                                  <p:par>
                                    <p:cTn id="13" presetID="2" presetClass="entr" presetSubtype="4" accel="10000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1000" fill="hold"/>
                                            <p:tgtEl>
                                              <p:spTgt spid="52"/>
                                            </p:tgtEl>
                                            <p:attrNameLst>
                                              <p:attrName>ppt_x</p:attrName>
                                            </p:attrNameLst>
                                          </p:cBhvr>
                                          <p:tavLst>
                                            <p:tav tm="0">
                                              <p:val>
                                                <p:strVal val="#ppt_x"/>
                                              </p:val>
                                            </p:tav>
                                            <p:tav tm="100000">
                                              <p:val>
                                                <p:strVal val="#ppt_x"/>
                                              </p:val>
                                            </p:tav>
                                          </p:tavLst>
                                        </p:anim>
                                        <p:anim calcmode="lin" valueType="num">
                                          <p:cBhvr additive="base">
                                            <p:cTn id="16" dur="10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accel="10000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1000" fill="hold"/>
                                            <p:tgtEl>
                                              <p:spTgt spid="30"/>
                                            </p:tgtEl>
                                            <p:attrNameLst>
                                              <p:attrName>ppt_x</p:attrName>
                                            </p:attrNameLst>
                                          </p:cBhvr>
                                          <p:tavLst>
                                            <p:tav tm="0">
                                              <p:val>
                                                <p:strVal val="#ppt_x"/>
                                              </p:val>
                                            </p:tav>
                                            <p:tav tm="100000">
                                              <p:val>
                                                <p:strVal val="#ppt_x"/>
                                              </p:val>
                                            </p:tav>
                                          </p:tavLst>
                                        </p:anim>
                                        <p:anim calcmode="lin" valueType="num">
                                          <p:cBhvr additive="base">
                                            <p:cTn id="20" dur="10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accel="10000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1000" fill="hold"/>
                                            <p:tgtEl>
                                              <p:spTgt spid="44"/>
                                            </p:tgtEl>
                                            <p:attrNameLst>
                                              <p:attrName>ppt_x</p:attrName>
                                            </p:attrNameLst>
                                          </p:cBhvr>
                                          <p:tavLst>
                                            <p:tav tm="0">
                                              <p:val>
                                                <p:strVal val="#ppt_x"/>
                                              </p:val>
                                            </p:tav>
                                            <p:tav tm="100000">
                                              <p:val>
                                                <p:strVal val="#ppt_x"/>
                                              </p:val>
                                            </p:tav>
                                          </p:tavLst>
                                        </p:anim>
                                        <p:anim calcmode="lin" valueType="num">
                                          <p:cBhvr additive="base">
                                            <p:cTn id="24" dur="1000" fill="hold"/>
                                            <p:tgtEl>
                                              <p:spTgt spid="44"/>
                                            </p:tgtEl>
                                            <p:attrNameLst>
                                              <p:attrName>ppt_y</p:attrName>
                                            </p:attrNameLst>
                                          </p:cBhvr>
                                          <p:tavLst>
                                            <p:tav tm="0">
                                              <p:val>
                                                <p:strVal val="1+#ppt_h/2"/>
                                              </p:val>
                                            </p:tav>
                                            <p:tav tm="100000">
                                              <p:val>
                                                <p:strVal val="#ppt_y"/>
                                              </p:val>
                                            </p:tav>
                                          </p:tavLst>
                                        </p:anim>
                                      </p:childTnLst>
                                    </p:cTn>
                                  </p:par>
                                  <p:par>
                                    <p:cTn id="25" presetID="2" presetClass="entr" presetSubtype="4" accel="10000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1000" fill="hold"/>
                                            <p:tgtEl>
                                              <p:spTgt spid="57"/>
                                            </p:tgtEl>
                                            <p:attrNameLst>
                                              <p:attrName>ppt_x</p:attrName>
                                            </p:attrNameLst>
                                          </p:cBhvr>
                                          <p:tavLst>
                                            <p:tav tm="0">
                                              <p:val>
                                                <p:strVal val="#ppt_x"/>
                                              </p:val>
                                            </p:tav>
                                            <p:tav tm="100000">
                                              <p:val>
                                                <p:strVal val="#ppt_x"/>
                                              </p:val>
                                            </p:tav>
                                          </p:tavLst>
                                        </p:anim>
                                        <p:anim calcmode="lin" valueType="num">
                                          <p:cBhvr additive="base">
                                            <p:cTn id="28" dur="1000" fill="hold"/>
                                            <p:tgtEl>
                                              <p:spTgt spid="57"/>
                                            </p:tgtEl>
                                            <p:attrNameLst>
                                              <p:attrName>ppt_y</p:attrName>
                                            </p:attrNameLst>
                                          </p:cBhvr>
                                          <p:tavLst>
                                            <p:tav tm="0">
                                              <p:val>
                                                <p:strVal val="1+#ppt_h/2"/>
                                              </p:val>
                                            </p:tav>
                                            <p:tav tm="100000">
                                              <p:val>
                                                <p:strVal val="#ppt_y"/>
                                              </p:val>
                                            </p:tav>
                                          </p:tavLst>
                                        </p:anim>
                                      </p:childTnLst>
                                    </p:cTn>
                                  </p:par>
                                  <p:par>
                                    <p:cTn id="29" presetID="2" presetClass="entr" presetSubtype="4" accel="10000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accel="10000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1000" fill="hold"/>
                                            <p:tgtEl>
                                              <p:spTgt spid="19"/>
                                            </p:tgtEl>
                                            <p:attrNameLst>
                                              <p:attrName>ppt_x</p:attrName>
                                            </p:attrNameLst>
                                          </p:cBhvr>
                                          <p:tavLst>
                                            <p:tav tm="0">
                                              <p:val>
                                                <p:strVal val="#ppt_x"/>
                                              </p:val>
                                            </p:tav>
                                            <p:tav tm="100000">
                                              <p:val>
                                                <p:strVal val="#ppt_x"/>
                                              </p:val>
                                            </p:tav>
                                          </p:tavLst>
                                        </p:anim>
                                        <p:anim calcmode="lin" valueType="num">
                                          <p:cBhvr additive="base">
                                            <p:cTn id="36" dur="10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1" grpId="0" animBg="1"/>
          <p:bldP spid="52" grpId="0" animBg="1"/>
          <p:bldP spid="30" grpId="0"/>
          <p:bldP spid="44" grpId="0"/>
          <p:bldP spid="57" grpId="0" animBg="1"/>
          <p:bldP spid="2" grpId="0"/>
          <p:bldP spid="7"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1502164"/>
            <a:ext cx="12192000" cy="3910262"/>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spcBef>
                <a:spcPct val="0"/>
              </a:spcBef>
            </a:pPr>
            <a:endParaRPr lang="zh-CN" altLang="en-US" sz="2000" smtClean="0">
              <a:solidFill>
                <a:srgbClr val="222B33"/>
              </a:solidFill>
              <a:latin typeface="微软雅黑" panose="020B0503020204020204" pitchFamily="34" charset="-122"/>
              <a:ea typeface="微软雅黑" panose="020B0503020204020204" pitchFamily="34" charset="-122"/>
            </a:endParaRPr>
          </a:p>
        </p:txBody>
      </p:sp>
      <p:sp>
        <p:nvSpPr>
          <p:cNvPr id="47" name="椭圆 46"/>
          <p:cNvSpPr/>
          <p:nvPr/>
        </p:nvSpPr>
        <p:spPr>
          <a:xfrm>
            <a:off x="328195" y="2221418"/>
            <a:ext cx="2401554" cy="2401554"/>
          </a:xfrm>
          <a:prstGeom prst="ellipse">
            <a:avLst/>
          </a:prstGeom>
          <a:noFill/>
          <a:ln w="28575">
            <a:solidFill>
              <a:srgbClr val="0270D1"/>
            </a:solidFill>
            <a:prstDash val="dash"/>
          </a:ln>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51" name="椭圆 50"/>
          <p:cNvSpPr/>
          <p:nvPr/>
        </p:nvSpPr>
        <p:spPr>
          <a:xfrm>
            <a:off x="4840340" y="2221418"/>
            <a:ext cx="2401554" cy="2401554"/>
          </a:xfrm>
          <a:prstGeom prst="ellipse">
            <a:avLst/>
          </a:prstGeom>
          <a:noFill/>
          <a:ln w="28575">
            <a:solidFill>
              <a:srgbClr val="0270D1"/>
            </a:solidFill>
            <a:prstDash val="dash"/>
          </a:ln>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52" name="椭圆 51"/>
          <p:cNvSpPr/>
          <p:nvPr/>
        </p:nvSpPr>
        <p:spPr>
          <a:xfrm>
            <a:off x="5025117" y="2406195"/>
            <a:ext cx="2032000" cy="2032000"/>
          </a:xfrm>
          <a:prstGeom prst="ellipse">
            <a:avLst/>
          </a:prstGeom>
          <a:solidFill>
            <a:srgbClr val="0270D1"/>
          </a:soli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54" name="椭圆 53"/>
          <p:cNvSpPr/>
          <p:nvPr/>
        </p:nvSpPr>
        <p:spPr>
          <a:xfrm>
            <a:off x="9525114" y="2221418"/>
            <a:ext cx="2401554" cy="2401554"/>
          </a:xfrm>
          <a:prstGeom prst="ellipse">
            <a:avLst/>
          </a:prstGeom>
          <a:noFill/>
          <a:ln w="28575">
            <a:solidFill>
              <a:srgbClr val="0270D1"/>
            </a:solidFill>
            <a:prstDash val="dash"/>
          </a:ln>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55" name="椭圆 54"/>
          <p:cNvSpPr/>
          <p:nvPr/>
        </p:nvSpPr>
        <p:spPr>
          <a:xfrm>
            <a:off x="9697561" y="2406195"/>
            <a:ext cx="2032000" cy="2032000"/>
          </a:xfrm>
          <a:prstGeom prst="ellipse">
            <a:avLst/>
          </a:prstGeom>
          <a:solidFill>
            <a:srgbClr val="0270D1"/>
          </a:soli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34" name="TextBox 29"/>
          <p:cNvSpPr txBox="1">
            <a:spLocks noChangeArrowheads="1"/>
          </p:cNvSpPr>
          <p:nvPr/>
        </p:nvSpPr>
        <p:spPr bwMode="auto">
          <a:xfrm>
            <a:off x="657330" y="4856532"/>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dirty="0" smtClean="0">
                <a:solidFill>
                  <a:schemeClr val="tx1">
                    <a:lumMod val="65000"/>
                    <a:lumOff val="35000"/>
                  </a:schemeClr>
                </a:solidFill>
                <a:latin typeface="微软雅黑" panose="020B0503020204020204" pitchFamily="34" charset="-122"/>
              </a:rPr>
              <a:t>第一年当归</a:t>
            </a:r>
            <a:endParaRPr lang="zh-CN" altLang="en-US" sz="2400" dirty="0">
              <a:solidFill>
                <a:schemeClr val="tx1">
                  <a:lumMod val="65000"/>
                  <a:lumOff val="35000"/>
                </a:schemeClr>
              </a:solidFill>
              <a:latin typeface="微软雅黑" panose="020B0503020204020204" pitchFamily="34" charset="-122"/>
            </a:endParaRPr>
          </a:p>
        </p:txBody>
      </p:sp>
      <p:sp>
        <p:nvSpPr>
          <p:cNvPr id="44" name="TextBox 30"/>
          <p:cNvSpPr txBox="1">
            <a:spLocks noChangeArrowheads="1"/>
          </p:cNvSpPr>
          <p:nvPr/>
        </p:nvSpPr>
        <p:spPr bwMode="auto">
          <a:xfrm>
            <a:off x="5290324" y="4819545"/>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dirty="0" smtClean="0">
                <a:solidFill>
                  <a:schemeClr val="tx1">
                    <a:lumMod val="65000"/>
                    <a:lumOff val="35000"/>
                  </a:schemeClr>
                </a:solidFill>
                <a:latin typeface="微软雅黑" panose="020B0503020204020204" pitchFamily="34" charset="-122"/>
              </a:rPr>
              <a:t>第二年当归</a:t>
            </a:r>
            <a:endParaRPr lang="zh-CN" altLang="en-US" sz="2400" dirty="0">
              <a:solidFill>
                <a:schemeClr val="tx1">
                  <a:lumMod val="65000"/>
                  <a:lumOff val="35000"/>
                </a:schemeClr>
              </a:solidFill>
              <a:latin typeface="微软雅黑" panose="020B0503020204020204" pitchFamily="34" charset="-122"/>
            </a:endParaRPr>
          </a:p>
        </p:txBody>
      </p:sp>
      <p:sp>
        <p:nvSpPr>
          <p:cNvPr id="45" name="TextBox 31"/>
          <p:cNvSpPr txBox="1">
            <a:spLocks noChangeArrowheads="1"/>
          </p:cNvSpPr>
          <p:nvPr/>
        </p:nvSpPr>
        <p:spPr bwMode="auto">
          <a:xfrm>
            <a:off x="9793752" y="4784352"/>
            <a:ext cx="21547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dirty="0" smtClean="0">
                <a:solidFill>
                  <a:schemeClr val="tx1">
                    <a:lumMod val="65000"/>
                    <a:lumOff val="35000"/>
                  </a:schemeClr>
                </a:solidFill>
                <a:latin typeface="微软雅黑" panose="020B0503020204020204" pitchFamily="34" charset="-122"/>
              </a:rPr>
              <a:t>第三年当归</a:t>
            </a:r>
            <a:endParaRPr lang="zh-CN" altLang="en-US" sz="2400" dirty="0">
              <a:solidFill>
                <a:schemeClr val="tx1">
                  <a:lumMod val="65000"/>
                  <a:lumOff val="35000"/>
                </a:schemeClr>
              </a:solidFill>
              <a:latin typeface="微软雅黑" panose="020B0503020204020204" pitchFamily="34" charset="-122"/>
            </a:endParaRPr>
          </a:p>
        </p:txBody>
      </p:sp>
      <p:sp>
        <p:nvSpPr>
          <p:cNvPr id="20" name="矩形 19"/>
          <p:cNvSpPr/>
          <p:nvPr/>
        </p:nvSpPr>
        <p:spPr>
          <a:xfrm>
            <a:off x="3111035" y="298340"/>
            <a:ext cx="6161665" cy="666849"/>
          </a:xfrm>
          <a:prstGeom prst="rect">
            <a:avLst/>
          </a:prstGeom>
        </p:spPr>
        <p:txBody>
          <a:bodyPr wrap="square">
            <a:spAutoFit/>
          </a:bodyPr>
          <a:lstStyle/>
          <a:p>
            <a:pPr algn="ctr">
              <a:lnSpc>
                <a:spcPct val="120000"/>
              </a:lnSpc>
              <a:spcBef>
                <a:spcPct val="0"/>
              </a:spcBef>
            </a:pPr>
            <a:r>
              <a:rPr lang="zh-CN" altLang="en-US" sz="3200" dirty="0" smtClean="0">
                <a:solidFill>
                  <a:srgbClr val="0270D1"/>
                </a:solidFill>
                <a:latin typeface="微软雅黑" panose="020B0503020204020204" pitchFamily="34" charset="-122"/>
                <a:ea typeface="微软雅黑" panose="020B0503020204020204" pitchFamily="34" charset="-122"/>
              </a:rPr>
              <a:t>当归内的代谢产物含量变化</a:t>
            </a:r>
            <a:endParaRPr lang="zh-CN" altLang="en-US" sz="3200" dirty="0">
              <a:solidFill>
                <a:srgbClr val="0270D1"/>
              </a:solidFill>
              <a:latin typeface="微软雅黑" panose="020B0503020204020204" pitchFamily="34" charset="-122"/>
              <a:ea typeface="微软雅黑" panose="020B0503020204020204" pitchFamily="34" charset="-122"/>
            </a:endParaRPr>
          </a:p>
        </p:txBody>
      </p:sp>
      <p:cxnSp>
        <p:nvCxnSpPr>
          <p:cNvPr id="21" name="直接连接符 17"/>
          <p:cNvCxnSpPr/>
          <p:nvPr/>
        </p:nvCxnSpPr>
        <p:spPr>
          <a:xfrm>
            <a:off x="3323549" y="676783"/>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cxnSp>
        <p:nvCxnSpPr>
          <p:cNvPr id="22" name="直接连接符 18"/>
          <p:cNvCxnSpPr/>
          <p:nvPr/>
        </p:nvCxnSpPr>
        <p:spPr>
          <a:xfrm>
            <a:off x="8622985" y="676783"/>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528836" y="2422977"/>
            <a:ext cx="2032000" cy="2032000"/>
          </a:xfrm>
          <a:prstGeom prst="ellipse">
            <a:avLst/>
          </a:prstGeom>
          <a:solidFill>
            <a:srgbClr val="0270D1"/>
          </a:soli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48" name="椭圆 47"/>
          <p:cNvSpPr/>
          <p:nvPr/>
        </p:nvSpPr>
        <p:spPr>
          <a:xfrm>
            <a:off x="702850" y="2589087"/>
            <a:ext cx="1676980" cy="1652085"/>
          </a:xfrm>
          <a:prstGeom prst="ellipse">
            <a:avLst/>
          </a:prstGeom>
          <a:blipFill rotWithShape="1">
            <a:blip r:embed="rId3"/>
            <a:stretch>
              <a:fillRect/>
            </a:stretch>
          </a:blip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24" name="椭圆 23"/>
          <p:cNvSpPr/>
          <p:nvPr/>
        </p:nvSpPr>
        <p:spPr>
          <a:xfrm>
            <a:off x="9876907" y="2552100"/>
            <a:ext cx="1673895" cy="1717941"/>
          </a:xfrm>
          <a:prstGeom prst="ellipse">
            <a:avLst/>
          </a:prstGeom>
          <a:blipFill rotWithShape="1">
            <a:blip r:embed="rId4"/>
            <a:stretch>
              <a:fillRect/>
            </a:stretch>
          </a:blip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25" name="椭圆 24"/>
          <p:cNvSpPr/>
          <p:nvPr/>
        </p:nvSpPr>
        <p:spPr>
          <a:xfrm>
            <a:off x="5218039" y="2600033"/>
            <a:ext cx="1687164" cy="1641139"/>
          </a:xfrm>
          <a:prstGeom prst="ellipse">
            <a:avLst/>
          </a:prstGeom>
          <a:blipFill rotWithShape="1">
            <a:blip r:embed="rId5"/>
            <a:stretch>
              <a:fillRect/>
            </a:stretch>
          </a:blip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3" name="右箭头 2"/>
          <p:cNvSpPr/>
          <p:nvPr/>
        </p:nvSpPr>
        <p:spPr>
          <a:xfrm>
            <a:off x="2823735" y="3328827"/>
            <a:ext cx="1997577" cy="382199"/>
          </a:xfrm>
          <a:prstGeom prst="rightArrow">
            <a:avLst/>
          </a:prstGeom>
          <a:solidFill>
            <a:schemeClr val="accent2"/>
          </a:solidFill>
        </p:spPr>
        <p:txBody>
          <a:bodyPr wrap="square" rtlCol="0" anchor="ctr">
            <a:spAutoFit/>
          </a:bodyPr>
          <a:lstStyle/>
          <a:p>
            <a:pPr algn="ctr">
              <a:spcBef>
                <a:spcPct val="0"/>
              </a:spcBef>
            </a:pPr>
            <a:endParaRPr kumimoji="1" lang="zh-CN" altLang="en-US" sz="2000" smtClean="0">
              <a:solidFill>
                <a:srgbClr val="222B33"/>
              </a:solidFill>
              <a:latin typeface="微软雅黑" panose="020B0503020204020204" pitchFamily="34" charset="-122"/>
              <a:ea typeface="微软雅黑" panose="020B0503020204020204" pitchFamily="34" charset="-122"/>
            </a:endParaRPr>
          </a:p>
        </p:txBody>
      </p:sp>
      <p:sp>
        <p:nvSpPr>
          <p:cNvPr id="26" name="右箭头 25"/>
          <p:cNvSpPr/>
          <p:nvPr/>
        </p:nvSpPr>
        <p:spPr>
          <a:xfrm>
            <a:off x="7316547" y="3320950"/>
            <a:ext cx="2141115" cy="382199"/>
          </a:xfrm>
          <a:prstGeom prst="rightArrow">
            <a:avLst/>
          </a:prstGeom>
          <a:solidFill>
            <a:schemeClr val="accent2"/>
          </a:solidFill>
        </p:spPr>
        <p:txBody>
          <a:bodyPr wrap="square" rtlCol="0" anchor="ctr">
            <a:spAutoFit/>
          </a:bodyPr>
          <a:lstStyle/>
          <a:p>
            <a:pPr algn="ctr">
              <a:spcBef>
                <a:spcPct val="0"/>
              </a:spcBef>
            </a:pPr>
            <a:endParaRPr kumimoji="1" lang="zh-CN" altLang="en-US" sz="2000" smtClean="0">
              <a:solidFill>
                <a:srgbClr val="222B33"/>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774413" y="2095928"/>
            <a:ext cx="2059230" cy="954107"/>
          </a:xfrm>
          <a:prstGeom prst="rect">
            <a:avLst/>
          </a:prstGeom>
          <a:noFill/>
        </p:spPr>
        <p:txBody>
          <a:bodyPr wrap="square" rtlCol="0">
            <a:spAutoFit/>
          </a:bodyPr>
          <a:lstStyle/>
          <a:p>
            <a:r>
              <a:rPr kumimoji="1" lang="zh-CN" altLang="en-US" sz="2000" dirty="0" smtClean="0">
                <a:solidFill>
                  <a:srgbClr val="FF0000"/>
                </a:solidFill>
                <a:latin typeface="微软雅黑"/>
                <a:ea typeface="微软雅黑"/>
                <a:cs typeface="微软雅黑"/>
              </a:rPr>
              <a:t>含量增长：</a:t>
            </a:r>
            <a:endParaRPr kumimoji="1" lang="en-US" altLang="zh-CN" sz="2000" dirty="0" smtClean="0">
              <a:solidFill>
                <a:srgbClr val="FF0000"/>
              </a:solidFill>
              <a:latin typeface="微软雅黑"/>
              <a:ea typeface="微软雅黑"/>
              <a:cs typeface="微软雅黑"/>
            </a:endParaRPr>
          </a:p>
          <a:p>
            <a:r>
              <a:rPr lang="zh-CN" altLang="zh-CN" dirty="0" smtClean="0">
                <a:latin typeface="微软雅黑"/>
                <a:ea typeface="微软雅黑"/>
                <a:cs typeface="微软雅黑"/>
              </a:rPr>
              <a:t>蒿本内酯</a:t>
            </a:r>
            <a:r>
              <a:rPr lang="zh-CN" altLang="en-US" dirty="0" smtClean="0">
                <a:latin typeface="微软雅黑"/>
                <a:ea typeface="微软雅黑"/>
                <a:cs typeface="微软雅黑"/>
              </a:rPr>
              <a:t>，阿魏酸，当归多糖。</a:t>
            </a:r>
            <a:r>
              <a:rPr lang="zh-CN" altLang="zh-CN" dirty="0" smtClean="0">
                <a:latin typeface="微软雅黑"/>
                <a:ea typeface="微软雅黑"/>
                <a:cs typeface="微软雅黑"/>
              </a:rPr>
              <a:t> </a:t>
            </a:r>
            <a:endParaRPr kumimoji="1" lang="zh-CN" altLang="en-US" dirty="0">
              <a:latin typeface="微软雅黑"/>
              <a:ea typeface="微软雅黑"/>
              <a:cs typeface="微软雅黑"/>
            </a:endParaRPr>
          </a:p>
        </p:txBody>
      </p:sp>
      <p:sp>
        <p:nvSpPr>
          <p:cNvPr id="31" name="文本框 30"/>
          <p:cNvSpPr txBox="1"/>
          <p:nvPr/>
        </p:nvSpPr>
        <p:spPr>
          <a:xfrm>
            <a:off x="7271657" y="2240451"/>
            <a:ext cx="2062698" cy="954107"/>
          </a:xfrm>
          <a:prstGeom prst="rect">
            <a:avLst/>
          </a:prstGeom>
          <a:noFill/>
        </p:spPr>
        <p:txBody>
          <a:bodyPr wrap="square" rtlCol="0">
            <a:spAutoFit/>
          </a:bodyPr>
          <a:lstStyle/>
          <a:p>
            <a:r>
              <a:rPr kumimoji="1" lang="zh-CN" altLang="en-US" sz="2000" dirty="0" smtClean="0">
                <a:solidFill>
                  <a:srgbClr val="FF0000"/>
                </a:solidFill>
                <a:latin typeface="微软雅黑"/>
                <a:ea typeface="微软雅黑"/>
                <a:cs typeface="微软雅黑"/>
              </a:rPr>
              <a:t>含量增加：</a:t>
            </a:r>
            <a:endParaRPr kumimoji="1" lang="en-US" altLang="zh-CN" sz="2000" dirty="0" smtClean="0">
              <a:solidFill>
                <a:srgbClr val="FF0000"/>
              </a:solidFill>
              <a:latin typeface="微软雅黑"/>
              <a:ea typeface="微软雅黑"/>
              <a:cs typeface="微软雅黑"/>
            </a:endParaRPr>
          </a:p>
          <a:p>
            <a:r>
              <a:rPr lang="zh-CN" altLang="en-US" dirty="0" smtClean="0">
                <a:latin typeface="微软雅黑"/>
                <a:ea typeface="微软雅黑"/>
                <a:cs typeface="微软雅黑"/>
              </a:rPr>
              <a:t>阿</a:t>
            </a:r>
            <a:r>
              <a:rPr lang="zh-CN" altLang="en-US" dirty="0">
                <a:latin typeface="微软雅黑"/>
                <a:ea typeface="微软雅黑"/>
                <a:cs typeface="微软雅黑"/>
              </a:rPr>
              <a:t>魏酸，当归</a:t>
            </a:r>
            <a:r>
              <a:rPr lang="zh-CN" altLang="en-US" dirty="0" smtClean="0">
                <a:latin typeface="微软雅黑"/>
                <a:ea typeface="微软雅黑"/>
                <a:cs typeface="微软雅黑"/>
              </a:rPr>
              <a:t>多糖</a:t>
            </a:r>
            <a:endParaRPr lang="en-US" altLang="zh-CN" dirty="0" smtClean="0">
              <a:latin typeface="微软雅黑"/>
              <a:ea typeface="微软雅黑"/>
              <a:cs typeface="微软雅黑"/>
            </a:endParaRPr>
          </a:p>
          <a:p>
            <a:r>
              <a:rPr kumimoji="1" lang="zh-CN" altLang="en-US" dirty="0" smtClean="0">
                <a:latin typeface="微软雅黑"/>
                <a:ea typeface="微软雅黑"/>
                <a:cs typeface="微软雅黑"/>
              </a:rPr>
              <a:t>欧当归内酯</a:t>
            </a:r>
            <a:r>
              <a:rPr kumimoji="1" lang="en-US" altLang="zh-CN" dirty="0" smtClean="0">
                <a:latin typeface="微软雅黑"/>
                <a:ea typeface="微软雅黑"/>
                <a:cs typeface="微软雅黑"/>
              </a:rPr>
              <a:t>A</a:t>
            </a:r>
            <a:endParaRPr kumimoji="1" lang="zh-CN" altLang="en-US" dirty="0">
              <a:latin typeface="微软雅黑"/>
              <a:ea typeface="微软雅黑"/>
              <a:cs typeface="微软雅黑"/>
            </a:endParaRPr>
          </a:p>
        </p:txBody>
      </p:sp>
      <p:sp>
        <p:nvSpPr>
          <p:cNvPr id="32" name="文本框 31"/>
          <p:cNvSpPr txBox="1"/>
          <p:nvPr/>
        </p:nvSpPr>
        <p:spPr>
          <a:xfrm>
            <a:off x="7345644" y="3818562"/>
            <a:ext cx="1902395" cy="954107"/>
          </a:xfrm>
          <a:prstGeom prst="rect">
            <a:avLst/>
          </a:prstGeom>
          <a:noFill/>
        </p:spPr>
        <p:txBody>
          <a:bodyPr wrap="square" rtlCol="0">
            <a:spAutoFit/>
          </a:bodyPr>
          <a:lstStyle/>
          <a:p>
            <a:r>
              <a:rPr kumimoji="1" lang="zh-CN" altLang="en-US" sz="2000" dirty="0" smtClean="0">
                <a:solidFill>
                  <a:schemeClr val="accent6"/>
                </a:solidFill>
                <a:latin typeface="微软雅黑"/>
                <a:ea typeface="微软雅黑"/>
                <a:cs typeface="微软雅黑"/>
              </a:rPr>
              <a:t>含量减少：</a:t>
            </a:r>
            <a:endParaRPr kumimoji="1" lang="en-US" altLang="zh-CN" sz="2000" dirty="0" smtClean="0">
              <a:solidFill>
                <a:schemeClr val="accent6"/>
              </a:solidFill>
              <a:latin typeface="微软雅黑"/>
              <a:ea typeface="微软雅黑"/>
              <a:cs typeface="微软雅黑"/>
            </a:endParaRPr>
          </a:p>
          <a:p>
            <a:r>
              <a:rPr lang="zh-CN" altLang="zh-CN" dirty="0" smtClean="0">
                <a:latin typeface="微软雅黑"/>
                <a:ea typeface="微软雅黑"/>
                <a:cs typeface="微软雅黑"/>
              </a:rPr>
              <a:t>蒿</a:t>
            </a:r>
            <a:r>
              <a:rPr lang="zh-CN" altLang="zh-CN" dirty="0">
                <a:latin typeface="微软雅黑"/>
                <a:ea typeface="微软雅黑"/>
                <a:cs typeface="微软雅黑"/>
              </a:rPr>
              <a:t>本内酯 </a:t>
            </a:r>
            <a:endParaRPr kumimoji="1" lang="zh-CN" altLang="en-US" dirty="0">
              <a:latin typeface="微软雅黑"/>
              <a:ea typeface="微软雅黑"/>
              <a:cs typeface="微软雅黑"/>
            </a:endParaRPr>
          </a:p>
          <a:p>
            <a:endParaRPr kumimoji="1" lang="zh-CN" altLang="en-US" dirty="0"/>
          </a:p>
        </p:txBody>
      </p:sp>
      <p:sp>
        <p:nvSpPr>
          <p:cNvPr id="33" name="文本框 32"/>
          <p:cNvSpPr txBox="1"/>
          <p:nvPr/>
        </p:nvSpPr>
        <p:spPr>
          <a:xfrm>
            <a:off x="693116" y="5486944"/>
            <a:ext cx="10922875" cy="1080296"/>
          </a:xfrm>
          <a:prstGeom prst="rect">
            <a:avLst/>
          </a:prstGeom>
          <a:solidFill>
            <a:srgbClr val="FEFEFE"/>
          </a:solidFill>
        </p:spPr>
        <p:txBody>
          <a:bodyPr wrap="square" rtlCol="0">
            <a:spAutoFit/>
          </a:bodyPr>
          <a:lstStyle/>
          <a:p>
            <a:pPr>
              <a:lnSpc>
                <a:spcPct val="12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dirty="0" smtClean="0">
                <a:solidFill>
                  <a:schemeClr val="tx1">
                    <a:lumMod val="65000"/>
                    <a:lumOff val="35000"/>
                  </a:schemeClr>
                </a:solidFill>
                <a:latin typeface="微软雅黑" panose="020B0503020204020204" pitchFamily="34" charset="-122"/>
                <a:ea typeface="微软雅黑" panose="020B0503020204020204" pitchFamily="34" charset="-122"/>
              </a:rPr>
              <a:t>第二年</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到第三年生长过程中主要消耗的是蒿本内酯，导致主要药效成分——蒿本内酯丧失，并打破合理的化合物比例，导致药用价值大大降低。</a:t>
            </a:r>
            <a:r>
              <a:rPr lang="zh-CN" altLang="zh-CN" dirty="0" smtClean="0">
                <a:solidFill>
                  <a:schemeClr val="tx1">
                    <a:lumMod val="65000"/>
                    <a:lumOff val="35000"/>
                  </a:schemeClr>
                </a:solidFill>
                <a:latin typeface="微软雅黑" panose="020B0503020204020204" pitchFamily="34" charset="-122"/>
                <a:ea typeface="微软雅黑" panose="020B0503020204020204" pitchFamily="34" charset="-122"/>
              </a:rPr>
              <a:t>而鉴于阿魏酸和当归</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多糖一直在生长过程中增长，可以判断一定量的阿魏酸和多糖有助于当归中蒿本内酯药效的发挥，达到一定的比例最好</a:t>
            </a:r>
            <a:r>
              <a:rPr lang="zh-CN" altLang="zh-CN"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6818888" y="973990"/>
            <a:ext cx="5607396" cy="400110"/>
          </a:xfrm>
          <a:prstGeom prst="rect">
            <a:avLst/>
          </a:prstGeom>
          <a:noFill/>
        </p:spPr>
        <p:txBody>
          <a:bodyPr wrap="square" rtlCol="0">
            <a:spAutoFit/>
          </a:bodyPr>
          <a:lstStyle/>
          <a:p>
            <a:r>
              <a:rPr kumimoji="1" lang="zh-CN" altLang="zh-CN" sz="2000" dirty="0">
                <a:solidFill>
                  <a:srgbClr val="0270D1"/>
                </a:solidFill>
              </a:rPr>
              <a:t>—</a:t>
            </a:r>
            <a:r>
              <a:rPr kumimoji="1" lang="zh-CN" altLang="zh-CN" sz="2000" dirty="0" smtClean="0">
                <a:solidFill>
                  <a:srgbClr val="0270D1"/>
                </a:solidFill>
              </a:rPr>
              <a:t>—</a:t>
            </a:r>
            <a:r>
              <a:rPr kumimoji="1" lang="zh-CN" altLang="en-US" sz="2000" dirty="0" smtClean="0">
                <a:solidFill>
                  <a:srgbClr val="0270D1"/>
                </a:solidFill>
              </a:rPr>
              <a:t>基于核磁共振图谱的</a:t>
            </a:r>
            <a:r>
              <a:rPr kumimoji="1" lang="en-US" altLang="zh-CN" sz="2000" dirty="0" smtClean="0">
                <a:solidFill>
                  <a:srgbClr val="0270D1"/>
                </a:solidFill>
              </a:rPr>
              <a:t>t</a:t>
            </a:r>
            <a:r>
              <a:rPr kumimoji="1" lang="zh-CN" altLang="en-US" sz="2000" dirty="0" smtClean="0">
                <a:solidFill>
                  <a:srgbClr val="0270D1"/>
                </a:solidFill>
              </a:rPr>
              <a:t>检验代谢物年份差异</a:t>
            </a:r>
            <a:endParaRPr kumimoji="1" lang="zh-CN" altLang="en-US" sz="2000" dirty="0">
              <a:solidFill>
                <a:srgbClr val="0270D1"/>
              </a:solidFill>
            </a:endParaRPr>
          </a:p>
        </p:txBody>
      </p:sp>
      <p:pic>
        <p:nvPicPr>
          <p:cNvPr id="38" name="图片 37" descr="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89075" y="130565"/>
            <a:ext cx="2222423" cy="650034"/>
          </a:xfrm>
          <a:prstGeom prst="rect">
            <a:avLst/>
          </a:prstGeom>
        </p:spPr>
      </p:pic>
    </p:spTree>
    <p:extLst>
      <p:ext uri="{BB962C8B-B14F-4D97-AF65-F5344CB8AC3E}">
        <p14:creationId xmlns:p14="http://schemas.microsoft.com/office/powerpoint/2010/main" val="4276758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withEffect" p14:presetBounceEnd="40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40000">
                                          <p:cBhvr additive="base">
                                            <p:cTn id="7" dur="100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accel="100000" fill="hold" grpId="0" nodeType="withEffect" p14:presetBounceEnd="40000">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14:bounceEnd="40000">
                                          <p:cBhvr additive="base">
                                            <p:cTn id="11" dur="10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2" dur="1000" fill="hold"/>
                                            <p:tgtEl>
                                              <p:spTgt spid="47"/>
                                            </p:tgtEl>
                                            <p:attrNameLst>
                                              <p:attrName>ppt_y</p:attrName>
                                            </p:attrNameLst>
                                          </p:cBhvr>
                                          <p:tavLst>
                                            <p:tav tm="0">
                                              <p:val>
                                                <p:strVal val="1+#ppt_h/2"/>
                                              </p:val>
                                            </p:tav>
                                            <p:tav tm="100000">
                                              <p:val>
                                                <p:strVal val="#ppt_y"/>
                                              </p:val>
                                            </p:tav>
                                          </p:tavLst>
                                        </p:anim>
                                      </p:childTnLst>
                                    </p:cTn>
                                  </p:par>
                                  <p:par>
                                    <p:cTn id="13" presetID="2" presetClass="entr" presetSubtype="4" accel="100000" fill="hold" grpId="0" nodeType="withEffect" p14:presetBounceEnd="40000">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14:bounceEnd="40000">
                                          <p:cBhvr additive="base">
                                            <p:cTn id="15" dur="1000" fill="hold"/>
                                            <p:tgtEl>
                                              <p:spTgt spid="48"/>
                                            </p:tgtEl>
                                            <p:attrNameLst>
                                              <p:attrName>ppt_x</p:attrName>
                                            </p:attrNameLst>
                                          </p:cBhvr>
                                          <p:tavLst>
                                            <p:tav tm="0">
                                              <p:val>
                                                <p:strVal val="#ppt_x"/>
                                              </p:val>
                                            </p:tav>
                                            <p:tav tm="100000">
                                              <p:val>
                                                <p:strVal val="#ppt_x"/>
                                              </p:val>
                                            </p:tav>
                                          </p:tavLst>
                                        </p:anim>
                                        <p:anim calcmode="lin" valueType="num" p14:bounceEnd="40000">
                                          <p:cBhvr additive="base">
                                            <p:cTn id="16" dur="1000" fill="hold"/>
                                            <p:tgtEl>
                                              <p:spTgt spid="48"/>
                                            </p:tgtEl>
                                            <p:attrNameLst>
                                              <p:attrName>ppt_y</p:attrName>
                                            </p:attrNameLst>
                                          </p:cBhvr>
                                          <p:tavLst>
                                            <p:tav tm="0">
                                              <p:val>
                                                <p:strVal val="1+#ppt_h/2"/>
                                              </p:val>
                                            </p:tav>
                                            <p:tav tm="100000">
                                              <p:val>
                                                <p:strVal val="#ppt_y"/>
                                              </p:val>
                                            </p:tav>
                                          </p:tavLst>
                                        </p:anim>
                                      </p:childTnLst>
                                    </p:cTn>
                                  </p:par>
                                  <p:par>
                                    <p:cTn id="17" presetID="2" presetClass="entr" presetSubtype="4" accel="100000" fill="hold" grpId="0" nodeType="withEffect" p14:presetBounceEnd="40000">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14:bounceEnd="40000">
                                          <p:cBhvr additive="base">
                                            <p:cTn id="19" dur="1000" fill="hold"/>
                                            <p:tgtEl>
                                              <p:spTgt spid="51"/>
                                            </p:tgtEl>
                                            <p:attrNameLst>
                                              <p:attrName>ppt_x</p:attrName>
                                            </p:attrNameLst>
                                          </p:cBhvr>
                                          <p:tavLst>
                                            <p:tav tm="0">
                                              <p:val>
                                                <p:strVal val="#ppt_x"/>
                                              </p:val>
                                            </p:tav>
                                            <p:tav tm="100000">
                                              <p:val>
                                                <p:strVal val="#ppt_x"/>
                                              </p:val>
                                            </p:tav>
                                          </p:tavLst>
                                        </p:anim>
                                        <p:anim calcmode="lin" valueType="num" p14:bounceEnd="40000">
                                          <p:cBhvr additive="base">
                                            <p:cTn id="20" dur="10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accel="100000" fill="hold" grpId="0" nodeType="withEffect" p14:presetBounceEnd="40000">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14:bounceEnd="40000">
                                          <p:cBhvr additive="base">
                                            <p:cTn id="23" dur="1000" fill="hold"/>
                                            <p:tgtEl>
                                              <p:spTgt spid="52"/>
                                            </p:tgtEl>
                                            <p:attrNameLst>
                                              <p:attrName>ppt_x</p:attrName>
                                            </p:attrNameLst>
                                          </p:cBhvr>
                                          <p:tavLst>
                                            <p:tav tm="0">
                                              <p:val>
                                                <p:strVal val="#ppt_x"/>
                                              </p:val>
                                            </p:tav>
                                            <p:tav tm="100000">
                                              <p:val>
                                                <p:strVal val="#ppt_x"/>
                                              </p:val>
                                            </p:tav>
                                          </p:tavLst>
                                        </p:anim>
                                        <p:anim calcmode="lin" valueType="num" p14:bounceEnd="40000">
                                          <p:cBhvr additive="base">
                                            <p:cTn id="24" dur="10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4" accel="100000" fill="hold" grpId="0" nodeType="withEffect" p14:presetBounceEnd="40000">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14:bounceEnd="40000">
                                          <p:cBhvr additive="base">
                                            <p:cTn id="27" dur="1000" fill="hold"/>
                                            <p:tgtEl>
                                              <p:spTgt spid="54"/>
                                            </p:tgtEl>
                                            <p:attrNameLst>
                                              <p:attrName>ppt_x</p:attrName>
                                            </p:attrNameLst>
                                          </p:cBhvr>
                                          <p:tavLst>
                                            <p:tav tm="0">
                                              <p:val>
                                                <p:strVal val="#ppt_x"/>
                                              </p:val>
                                            </p:tav>
                                            <p:tav tm="100000">
                                              <p:val>
                                                <p:strVal val="#ppt_x"/>
                                              </p:val>
                                            </p:tav>
                                          </p:tavLst>
                                        </p:anim>
                                        <p:anim calcmode="lin" valueType="num" p14:bounceEnd="40000">
                                          <p:cBhvr additive="base">
                                            <p:cTn id="28" dur="1000" fill="hold"/>
                                            <p:tgtEl>
                                              <p:spTgt spid="54"/>
                                            </p:tgtEl>
                                            <p:attrNameLst>
                                              <p:attrName>ppt_y</p:attrName>
                                            </p:attrNameLst>
                                          </p:cBhvr>
                                          <p:tavLst>
                                            <p:tav tm="0">
                                              <p:val>
                                                <p:strVal val="1+#ppt_h/2"/>
                                              </p:val>
                                            </p:tav>
                                            <p:tav tm="100000">
                                              <p:val>
                                                <p:strVal val="#ppt_y"/>
                                              </p:val>
                                            </p:tav>
                                          </p:tavLst>
                                        </p:anim>
                                      </p:childTnLst>
                                    </p:cTn>
                                  </p:par>
                                  <p:par>
                                    <p:cTn id="29" presetID="2" presetClass="entr" presetSubtype="4" accel="100000" fill="hold" grpId="0" nodeType="withEffect" p14:presetBounceEnd="40000">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14:bounceEnd="40000">
                                          <p:cBhvr additive="base">
                                            <p:cTn id="31" dur="1000" fill="hold"/>
                                            <p:tgtEl>
                                              <p:spTgt spid="55"/>
                                            </p:tgtEl>
                                            <p:attrNameLst>
                                              <p:attrName>ppt_x</p:attrName>
                                            </p:attrNameLst>
                                          </p:cBhvr>
                                          <p:tavLst>
                                            <p:tav tm="0">
                                              <p:val>
                                                <p:strVal val="#ppt_x"/>
                                              </p:val>
                                            </p:tav>
                                            <p:tav tm="100000">
                                              <p:val>
                                                <p:strVal val="#ppt_x"/>
                                              </p:val>
                                            </p:tav>
                                          </p:tavLst>
                                        </p:anim>
                                        <p:anim calcmode="lin" valueType="num" p14:bounceEnd="40000">
                                          <p:cBhvr additive="base">
                                            <p:cTn id="32" dur="1000" fill="hold"/>
                                            <p:tgtEl>
                                              <p:spTgt spid="55"/>
                                            </p:tgtEl>
                                            <p:attrNameLst>
                                              <p:attrName>ppt_y</p:attrName>
                                            </p:attrNameLst>
                                          </p:cBhvr>
                                          <p:tavLst>
                                            <p:tav tm="0">
                                              <p:val>
                                                <p:strVal val="1+#ppt_h/2"/>
                                              </p:val>
                                            </p:tav>
                                            <p:tav tm="100000">
                                              <p:val>
                                                <p:strVal val="#ppt_y"/>
                                              </p:val>
                                            </p:tav>
                                          </p:tavLst>
                                        </p:anim>
                                      </p:childTnLst>
                                    </p:cTn>
                                  </p:par>
                                  <p:par>
                                    <p:cTn id="33" presetID="2" presetClass="entr" presetSubtype="4" accel="100000" fill="hold" grpId="0" nodeType="withEffect" p14:presetBounceEnd="40000">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14:bounceEnd="40000">
                                          <p:cBhvr additive="base">
                                            <p:cTn id="35" dur="1000" fill="hold"/>
                                            <p:tgtEl>
                                              <p:spTgt spid="34"/>
                                            </p:tgtEl>
                                            <p:attrNameLst>
                                              <p:attrName>ppt_x</p:attrName>
                                            </p:attrNameLst>
                                          </p:cBhvr>
                                          <p:tavLst>
                                            <p:tav tm="0">
                                              <p:val>
                                                <p:strVal val="#ppt_x"/>
                                              </p:val>
                                            </p:tav>
                                            <p:tav tm="100000">
                                              <p:val>
                                                <p:strVal val="#ppt_x"/>
                                              </p:val>
                                            </p:tav>
                                          </p:tavLst>
                                        </p:anim>
                                        <p:anim calcmode="lin" valueType="num" p14:bounceEnd="40000">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accel="100000" fill="hold" grpId="0" nodeType="withEffect" p14:presetBounceEnd="40000">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14:bounceEnd="40000">
                                          <p:cBhvr additive="base">
                                            <p:cTn id="39" dur="1000" fill="hold"/>
                                            <p:tgtEl>
                                              <p:spTgt spid="44"/>
                                            </p:tgtEl>
                                            <p:attrNameLst>
                                              <p:attrName>ppt_x</p:attrName>
                                            </p:attrNameLst>
                                          </p:cBhvr>
                                          <p:tavLst>
                                            <p:tav tm="0">
                                              <p:val>
                                                <p:strVal val="#ppt_x"/>
                                              </p:val>
                                            </p:tav>
                                            <p:tav tm="100000">
                                              <p:val>
                                                <p:strVal val="#ppt_x"/>
                                              </p:val>
                                            </p:tav>
                                          </p:tavLst>
                                        </p:anim>
                                        <p:anim calcmode="lin" valueType="num" p14:bounceEnd="40000">
                                          <p:cBhvr additive="base">
                                            <p:cTn id="40" dur="1000" fill="hold"/>
                                            <p:tgtEl>
                                              <p:spTgt spid="44"/>
                                            </p:tgtEl>
                                            <p:attrNameLst>
                                              <p:attrName>ppt_y</p:attrName>
                                            </p:attrNameLst>
                                          </p:cBhvr>
                                          <p:tavLst>
                                            <p:tav tm="0">
                                              <p:val>
                                                <p:strVal val="1+#ppt_h/2"/>
                                              </p:val>
                                            </p:tav>
                                            <p:tav tm="100000">
                                              <p:val>
                                                <p:strVal val="#ppt_y"/>
                                              </p:val>
                                            </p:tav>
                                          </p:tavLst>
                                        </p:anim>
                                      </p:childTnLst>
                                    </p:cTn>
                                  </p:par>
                                  <p:par>
                                    <p:cTn id="41" presetID="2" presetClass="entr" presetSubtype="4" accel="100000" fill="hold" grpId="0" nodeType="withEffect" p14:presetBounceEnd="40000">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14:bounceEnd="40000">
                                          <p:cBhvr additive="base">
                                            <p:cTn id="43" dur="1000" fill="hold"/>
                                            <p:tgtEl>
                                              <p:spTgt spid="45"/>
                                            </p:tgtEl>
                                            <p:attrNameLst>
                                              <p:attrName>ppt_x</p:attrName>
                                            </p:attrNameLst>
                                          </p:cBhvr>
                                          <p:tavLst>
                                            <p:tav tm="0">
                                              <p:val>
                                                <p:strVal val="#ppt_x"/>
                                              </p:val>
                                            </p:tav>
                                            <p:tav tm="100000">
                                              <p:val>
                                                <p:strVal val="#ppt_x"/>
                                              </p:val>
                                            </p:tav>
                                          </p:tavLst>
                                        </p:anim>
                                        <p:anim calcmode="lin" valueType="num" p14:bounceEnd="40000">
                                          <p:cBhvr additive="base">
                                            <p:cTn id="44" dur="1000" fill="hold"/>
                                            <p:tgtEl>
                                              <p:spTgt spid="45"/>
                                            </p:tgtEl>
                                            <p:attrNameLst>
                                              <p:attrName>ppt_y</p:attrName>
                                            </p:attrNameLst>
                                          </p:cBhvr>
                                          <p:tavLst>
                                            <p:tav tm="0">
                                              <p:val>
                                                <p:strVal val="1+#ppt_h/2"/>
                                              </p:val>
                                            </p:tav>
                                            <p:tav tm="100000">
                                              <p:val>
                                                <p:strVal val="#ppt_y"/>
                                              </p:val>
                                            </p:tav>
                                          </p:tavLst>
                                        </p:anim>
                                      </p:childTnLst>
                                    </p:cTn>
                                  </p:par>
                                  <p:par>
                                    <p:cTn id="45" presetID="2" presetClass="entr" presetSubtype="4" accel="100000" fill="hold" grpId="0" nodeType="withEffect" p14:presetBounceEnd="40000">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14:bounceEnd="40000">
                                          <p:cBhvr additive="base">
                                            <p:cTn id="47" dur="1000" fill="hold"/>
                                            <p:tgtEl>
                                              <p:spTgt spid="20"/>
                                            </p:tgtEl>
                                            <p:attrNameLst>
                                              <p:attrName>ppt_x</p:attrName>
                                            </p:attrNameLst>
                                          </p:cBhvr>
                                          <p:tavLst>
                                            <p:tav tm="0">
                                              <p:val>
                                                <p:strVal val="#ppt_x"/>
                                              </p:val>
                                            </p:tav>
                                            <p:tav tm="100000">
                                              <p:val>
                                                <p:strVal val="#ppt_x"/>
                                              </p:val>
                                            </p:tav>
                                          </p:tavLst>
                                        </p:anim>
                                        <p:anim calcmode="lin" valueType="num" p14:bounceEnd="40000">
                                          <p:cBhvr additive="base">
                                            <p:cTn id="48" dur="10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accel="100000" fill="hold" nodeType="withEffect" p14:presetBounceEnd="40000">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14:bounceEnd="40000">
                                          <p:cBhvr additive="base">
                                            <p:cTn id="51" dur="1000" fill="hold"/>
                                            <p:tgtEl>
                                              <p:spTgt spid="21"/>
                                            </p:tgtEl>
                                            <p:attrNameLst>
                                              <p:attrName>ppt_x</p:attrName>
                                            </p:attrNameLst>
                                          </p:cBhvr>
                                          <p:tavLst>
                                            <p:tav tm="0">
                                              <p:val>
                                                <p:strVal val="#ppt_x"/>
                                              </p:val>
                                            </p:tav>
                                            <p:tav tm="100000">
                                              <p:val>
                                                <p:strVal val="#ppt_x"/>
                                              </p:val>
                                            </p:tav>
                                          </p:tavLst>
                                        </p:anim>
                                        <p:anim calcmode="lin" valueType="num" p14:bounceEnd="40000">
                                          <p:cBhvr additive="base">
                                            <p:cTn id="52" dur="1000" fill="hold"/>
                                            <p:tgtEl>
                                              <p:spTgt spid="21"/>
                                            </p:tgtEl>
                                            <p:attrNameLst>
                                              <p:attrName>ppt_y</p:attrName>
                                            </p:attrNameLst>
                                          </p:cBhvr>
                                          <p:tavLst>
                                            <p:tav tm="0">
                                              <p:val>
                                                <p:strVal val="1+#ppt_h/2"/>
                                              </p:val>
                                            </p:tav>
                                            <p:tav tm="100000">
                                              <p:val>
                                                <p:strVal val="#ppt_y"/>
                                              </p:val>
                                            </p:tav>
                                          </p:tavLst>
                                        </p:anim>
                                      </p:childTnLst>
                                    </p:cTn>
                                  </p:par>
                                  <p:par>
                                    <p:cTn id="53" presetID="2" presetClass="entr" presetSubtype="4" accel="100000" fill="hold" nodeType="withEffect" p14:presetBounceEnd="40000">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14:bounceEnd="40000">
                                          <p:cBhvr additive="base">
                                            <p:cTn id="55" dur="1000" fill="hold"/>
                                            <p:tgtEl>
                                              <p:spTgt spid="22"/>
                                            </p:tgtEl>
                                            <p:attrNameLst>
                                              <p:attrName>ppt_x</p:attrName>
                                            </p:attrNameLst>
                                          </p:cBhvr>
                                          <p:tavLst>
                                            <p:tav tm="0">
                                              <p:val>
                                                <p:strVal val="#ppt_x"/>
                                              </p:val>
                                            </p:tav>
                                            <p:tav tm="100000">
                                              <p:val>
                                                <p:strVal val="#ppt_x"/>
                                              </p:val>
                                            </p:tav>
                                          </p:tavLst>
                                        </p:anim>
                                        <p:anim calcmode="lin" valueType="num" p14:bounceEnd="40000">
                                          <p:cBhvr additive="base">
                                            <p:cTn id="56" dur="1000" fill="hold"/>
                                            <p:tgtEl>
                                              <p:spTgt spid="22"/>
                                            </p:tgtEl>
                                            <p:attrNameLst>
                                              <p:attrName>ppt_y</p:attrName>
                                            </p:attrNameLst>
                                          </p:cBhvr>
                                          <p:tavLst>
                                            <p:tav tm="0">
                                              <p:val>
                                                <p:strVal val="1+#ppt_h/2"/>
                                              </p:val>
                                            </p:tav>
                                            <p:tav tm="100000">
                                              <p:val>
                                                <p:strVal val="#ppt_y"/>
                                              </p:val>
                                            </p:tav>
                                          </p:tavLst>
                                        </p:anim>
                                      </p:childTnLst>
                                    </p:cTn>
                                  </p:par>
                                  <p:par>
                                    <p:cTn id="57" presetID="2" presetClass="entr" presetSubtype="4" accel="100000" fill="hold" grpId="0" nodeType="withEffect" p14:presetBounceEnd="40000">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14:bounceEnd="40000">
                                          <p:cBhvr additive="base">
                                            <p:cTn id="59" dur="1000" fill="hold"/>
                                            <p:tgtEl>
                                              <p:spTgt spid="23"/>
                                            </p:tgtEl>
                                            <p:attrNameLst>
                                              <p:attrName>ppt_x</p:attrName>
                                            </p:attrNameLst>
                                          </p:cBhvr>
                                          <p:tavLst>
                                            <p:tav tm="0">
                                              <p:val>
                                                <p:strVal val="#ppt_x"/>
                                              </p:val>
                                            </p:tav>
                                            <p:tav tm="100000">
                                              <p:val>
                                                <p:strVal val="#ppt_x"/>
                                              </p:val>
                                            </p:tav>
                                          </p:tavLst>
                                        </p:anim>
                                        <p:anim calcmode="lin" valueType="num" p14:bounceEnd="40000">
                                          <p:cBhvr additive="base">
                                            <p:cTn id="60" dur="1000" fill="hold"/>
                                            <p:tgtEl>
                                              <p:spTgt spid="23"/>
                                            </p:tgtEl>
                                            <p:attrNameLst>
                                              <p:attrName>ppt_y</p:attrName>
                                            </p:attrNameLst>
                                          </p:cBhvr>
                                          <p:tavLst>
                                            <p:tav tm="0">
                                              <p:val>
                                                <p:strVal val="1+#ppt_h/2"/>
                                              </p:val>
                                            </p:tav>
                                            <p:tav tm="100000">
                                              <p:val>
                                                <p:strVal val="#ppt_y"/>
                                              </p:val>
                                            </p:tav>
                                          </p:tavLst>
                                        </p:anim>
                                      </p:childTnLst>
                                    </p:cTn>
                                  </p:par>
                                  <p:par>
                                    <p:cTn id="61" presetID="2" presetClass="entr" presetSubtype="4" accel="100000" fill="hold" grpId="0" nodeType="withEffect" p14:presetBounceEnd="40000">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14:bounceEnd="40000">
                                          <p:cBhvr additive="base">
                                            <p:cTn id="63" dur="1000" fill="hold"/>
                                            <p:tgtEl>
                                              <p:spTgt spid="24"/>
                                            </p:tgtEl>
                                            <p:attrNameLst>
                                              <p:attrName>ppt_x</p:attrName>
                                            </p:attrNameLst>
                                          </p:cBhvr>
                                          <p:tavLst>
                                            <p:tav tm="0">
                                              <p:val>
                                                <p:strVal val="#ppt_x"/>
                                              </p:val>
                                            </p:tav>
                                            <p:tav tm="100000">
                                              <p:val>
                                                <p:strVal val="#ppt_x"/>
                                              </p:val>
                                            </p:tav>
                                          </p:tavLst>
                                        </p:anim>
                                        <p:anim calcmode="lin" valueType="num" p14:bounceEnd="40000">
                                          <p:cBhvr additive="base">
                                            <p:cTn id="64" dur="1000" fill="hold"/>
                                            <p:tgtEl>
                                              <p:spTgt spid="24"/>
                                            </p:tgtEl>
                                            <p:attrNameLst>
                                              <p:attrName>ppt_y</p:attrName>
                                            </p:attrNameLst>
                                          </p:cBhvr>
                                          <p:tavLst>
                                            <p:tav tm="0">
                                              <p:val>
                                                <p:strVal val="1+#ppt_h/2"/>
                                              </p:val>
                                            </p:tav>
                                            <p:tav tm="100000">
                                              <p:val>
                                                <p:strVal val="#ppt_y"/>
                                              </p:val>
                                            </p:tav>
                                          </p:tavLst>
                                        </p:anim>
                                      </p:childTnLst>
                                    </p:cTn>
                                  </p:par>
                                  <p:par>
                                    <p:cTn id="65" presetID="2" presetClass="entr" presetSubtype="4" accel="100000" fill="hold" grpId="0" nodeType="withEffect" p14:presetBounceEnd="40000">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14:bounceEnd="40000">
                                          <p:cBhvr additive="base">
                                            <p:cTn id="67" dur="1000" fill="hold"/>
                                            <p:tgtEl>
                                              <p:spTgt spid="25"/>
                                            </p:tgtEl>
                                            <p:attrNameLst>
                                              <p:attrName>ppt_x</p:attrName>
                                            </p:attrNameLst>
                                          </p:cBhvr>
                                          <p:tavLst>
                                            <p:tav tm="0">
                                              <p:val>
                                                <p:strVal val="#ppt_x"/>
                                              </p:val>
                                            </p:tav>
                                            <p:tav tm="100000">
                                              <p:val>
                                                <p:strVal val="#ppt_x"/>
                                              </p:val>
                                            </p:tav>
                                          </p:tavLst>
                                        </p:anim>
                                        <p:anim calcmode="lin" valueType="num" p14:bounceEnd="40000">
                                          <p:cBhvr additive="base">
                                            <p:cTn id="68" dur="1000" fill="hold"/>
                                            <p:tgtEl>
                                              <p:spTgt spid="25"/>
                                            </p:tgtEl>
                                            <p:attrNameLst>
                                              <p:attrName>ppt_y</p:attrName>
                                            </p:attrNameLst>
                                          </p:cBhvr>
                                          <p:tavLst>
                                            <p:tav tm="0">
                                              <p:val>
                                                <p:strVal val="1+#ppt_h/2"/>
                                              </p:val>
                                            </p:tav>
                                            <p:tav tm="100000">
                                              <p:val>
                                                <p:strVal val="#ppt_y"/>
                                              </p:val>
                                            </p:tav>
                                          </p:tavLst>
                                        </p:anim>
                                      </p:childTnLst>
                                    </p:cTn>
                                  </p:par>
                                  <p:par>
                                    <p:cTn id="69" presetID="2" presetClass="entr" presetSubtype="9" accel="100000" fill="hold" grpId="0" nodeType="withEffect" p14:presetBounceEnd="40000">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14:bounceEnd="40000">
                                          <p:cBhvr additive="base">
                                            <p:cTn id="71" dur="1000" fill="hold"/>
                                            <p:tgtEl>
                                              <p:spTgt spid="33"/>
                                            </p:tgtEl>
                                            <p:attrNameLst>
                                              <p:attrName>ppt_x</p:attrName>
                                            </p:attrNameLst>
                                          </p:cBhvr>
                                          <p:tavLst>
                                            <p:tav tm="0">
                                              <p:val>
                                                <p:strVal val="0-#ppt_w/2"/>
                                              </p:val>
                                            </p:tav>
                                            <p:tav tm="100000">
                                              <p:val>
                                                <p:strVal val="#ppt_x"/>
                                              </p:val>
                                            </p:tav>
                                          </p:tavLst>
                                        </p:anim>
                                        <p:anim calcmode="lin" valueType="num" p14:bounceEnd="40000">
                                          <p:cBhvr additive="base">
                                            <p:cTn id="72" dur="1000" fill="hold"/>
                                            <p:tgtEl>
                                              <p:spTgt spid="33"/>
                                            </p:tgtEl>
                                            <p:attrNameLst>
                                              <p:attrName>ppt_y</p:attrName>
                                            </p:attrNameLst>
                                          </p:cBhvr>
                                          <p:tavLst>
                                            <p:tav tm="0">
                                              <p:val>
                                                <p:strVal val="0-#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ppt_x"/>
                                              </p:val>
                                            </p:tav>
                                            <p:tav tm="100000">
                                              <p:val>
                                                <p:strVal val="#ppt_x"/>
                                              </p:val>
                                            </p:tav>
                                          </p:tavLst>
                                        </p:anim>
                                        <p:anim calcmode="lin" valueType="num">
                                          <p:cBhvr additive="base">
                                            <p:cTn id="76" dur="500" fill="hold"/>
                                            <p:tgtEl>
                                              <p:spTgt spid="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cBhvr additive="base">
                                            <p:cTn id="79" dur="500" fill="hold"/>
                                            <p:tgtEl>
                                              <p:spTgt spid="31"/>
                                            </p:tgtEl>
                                            <p:attrNameLst>
                                              <p:attrName>ppt_x</p:attrName>
                                            </p:attrNameLst>
                                          </p:cBhvr>
                                          <p:tavLst>
                                            <p:tav tm="0">
                                              <p:val>
                                                <p:strVal val="#ppt_x"/>
                                              </p:val>
                                            </p:tav>
                                            <p:tav tm="100000">
                                              <p:val>
                                                <p:strVal val="#ppt_x"/>
                                              </p:val>
                                            </p:tav>
                                          </p:tavLst>
                                        </p:anim>
                                        <p:anim calcmode="lin" valueType="num">
                                          <p:cBhvr additive="base">
                                            <p:cTn id="80" dur="500" fill="hold"/>
                                            <p:tgtEl>
                                              <p:spTgt spid="31"/>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anim calcmode="lin" valueType="num">
                                          <p:cBhvr additive="base">
                                            <p:cTn id="83" dur="500" fill="hold"/>
                                            <p:tgtEl>
                                              <p:spTgt spid="32"/>
                                            </p:tgtEl>
                                            <p:attrNameLst>
                                              <p:attrName>ppt_x</p:attrName>
                                            </p:attrNameLst>
                                          </p:cBhvr>
                                          <p:tavLst>
                                            <p:tav tm="0">
                                              <p:val>
                                                <p:strVal val="#ppt_x"/>
                                              </p:val>
                                            </p:tav>
                                            <p:tav tm="100000">
                                              <p:val>
                                                <p:strVal val="#ppt_x"/>
                                              </p:val>
                                            </p:tav>
                                          </p:tavLst>
                                        </p:anim>
                                        <p:anim calcmode="lin" valueType="num">
                                          <p:cBhvr additive="base">
                                            <p:cTn id="84" dur="500" fill="hold"/>
                                            <p:tgtEl>
                                              <p:spTgt spid="32"/>
                                            </p:tgtEl>
                                            <p:attrNameLst>
                                              <p:attrName>ppt_y</p:attrName>
                                            </p:attrNameLst>
                                          </p:cBhvr>
                                          <p:tavLst>
                                            <p:tav tm="0">
                                              <p:val>
                                                <p:strVal val="1+#ppt_h/2"/>
                                              </p:val>
                                            </p:tav>
                                            <p:tav tm="100000">
                                              <p:val>
                                                <p:strVal val="#ppt_y"/>
                                              </p:val>
                                            </p:tav>
                                          </p:tavLst>
                                        </p:anim>
                                      </p:childTnLst>
                                    </p:cTn>
                                  </p:par>
                                  <p:par>
                                    <p:cTn id="85" presetID="2" presetClass="entr" presetSubtype="9" fill="hold" grpId="0" nodeType="withEffect">
                                      <p:stCondLst>
                                        <p:cond delay="0"/>
                                      </p:stCondLst>
                                      <p:childTnLst>
                                        <p:set>
                                          <p:cBhvr>
                                            <p:cTn id="86" dur="1" fill="hold">
                                              <p:stCondLst>
                                                <p:cond delay="0"/>
                                              </p:stCondLst>
                                            </p:cTn>
                                            <p:tgtEl>
                                              <p:spTgt spid="3"/>
                                            </p:tgtEl>
                                            <p:attrNameLst>
                                              <p:attrName>style.visibility</p:attrName>
                                            </p:attrNameLst>
                                          </p:cBhvr>
                                          <p:to>
                                            <p:strVal val="visible"/>
                                          </p:to>
                                        </p:set>
                                        <p:anim calcmode="lin" valueType="num">
                                          <p:cBhvr additive="base">
                                            <p:cTn id="87" dur="500" fill="hold"/>
                                            <p:tgtEl>
                                              <p:spTgt spid="3"/>
                                            </p:tgtEl>
                                            <p:attrNameLst>
                                              <p:attrName>ppt_x</p:attrName>
                                            </p:attrNameLst>
                                          </p:cBhvr>
                                          <p:tavLst>
                                            <p:tav tm="0">
                                              <p:val>
                                                <p:strVal val="0-#ppt_w/2"/>
                                              </p:val>
                                            </p:tav>
                                            <p:tav tm="100000">
                                              <p:val>
                                                <p:strVal val="#ppt_x"/>
                                              </p:val>
                                            </p:tav>
                                          </p:tavLst>
                                        </p:anim>
                                        <p:anim calcmode="lin" valueType="num">
                                          <p:cBhvr additive="base">
                                            <p:cTn id="88" dur="500" fill="hold"/>
                                            <p:tgtEl>
                                              <p:spTgt spid="3"/>
                                            </p:tgtEl>
                                            <p:attrNameLst>
                                              <p:attrName>ppt_y</p:attrName>
                                            </p:attrNameLst>
                                          </p:cBhvr>
                                          <p:tavLst>
                                            <p:tav tm="0">
                                              <p:val>
                                                <p:strVal val="0-#ppt_h/2"/>
                                              </p:val>
                                            </p:tav>
                                            <p:tav tm="100000">
                                              <p:val>
                                                <p:strVal val="#ppt_y"/>
                                              </p:val>
                                            </p:tav>
                                          </p:tavLst>
                                        </p:anim>
                                      </p:childTnLst>
                                    </p:cTn>
                                  </p:par>
                                  <p:par>
                                    <p:cTn id="89" presetID="2" presetClass="entr" presetSubtype="9"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 calcmode="lin" valueType="num">
                                          <p:cBhvr additive="base">
                                            <p:cTn id="91" dur="500" fill="hold"/>
                                            <p:tgtEl>
                                              <p:spTgt spid="26"/>
                                            </p:tgtEl>
                                            <p:attrNameLst>
                                              <p:attrName>ppt_x</p:attrName>
                                            </p:attrNameLst>
                                          </p:cBhvr>
                                          <p:tavLst>
                                            <p:tav tm="0">
                                              <p:val>
                                                <p:strVal val="0-#ppt_w/2"/>
                                              </p:val>
                                            </p:tav>
                                            <p:tav tm="100000">
                                              <p:val>
                                                <p:strVal val="#ppt_x"/>
                                              </p:val>
                                            </p:tav>
                                          </p:tavLst>
                                        </p:anim>
                                        <p:anim calcmode="lin" valueType="num">
                                          <p:cBhvr additive="base">
                                            <p:cTn id="92" dur="500" fill="hold"/>
                                            <p:tgtEl>
                                              <p:spTgt spid="26"/>
                                            </p:tgtEl>
                                            <p:attrNameLst>
                                              <p:attrName>ppt_y</p:attrName>
                                            </p:attrNameLst>
                                          </p:cBhvr>
                                          <p:tavLst>
                                            <p:tav tm="0">
                                              <p:val>
                                                <p:strVal val="0-#ppt_h/2"/>
                                              </p:val>
                                            </p:tav>
                                            <p:tav tm="100000">
                                              <p:val>
                                                <p:strVal val="#ppt_y"/>
                                              </p:val>
                                            </p:tav>
                                          </p:tavLst>
                                        </p:anim>
                                      </p:childTnLst>
                                    </p:cTn>
                                  </p:par>
                                  <p:par>
                                    <p:cTn id="93" presetID="2" presetClass="entr" presetSubtype="9"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anim calcmode="lin" valueType="num">
                                          <p:cBhvr additive="base">
                                            <p:cTn id="95" dur="500" fill="hold"/>
                                            <p:tgtEl>
                                              <p:spTgt spid="37"/>
                                            </p:tgtEl>
                                            <p:attrNameLst>
                                              <p:attrName>ppt_x</p:attrName>
                                            </p:attrNameLst>
                                          </p:cBhvr>
                                          <p:tavLst>
                                            <p:tav tm="0">
                                              <p:val>
                                                <p:strVal val="0-#ppt_w/2"/>
                                              </p:val>
                                            </p:tav>
                                            <p:tav tm="100000">
                                              <p:val>
                                                <p:strVal val="#ppt_x"/>
                                              </p:val>
                                            </p:tav>
                                          </p:tavLst>
                                        </p:anim>
                                        <p:anim calcmode="lin" valueType="num">
                                          <p:cBhvr additive="base">
                                            <p:cTn id="96"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7" grpId="0" animBg="1"/>
          <p:bldP spid="51" grpId="0" animBg="1"/>
          <p:bldP spid="52" grpId="0" animBg="1"/>
          <p:bldP spid="54" grpId="0" animBg="1"/>
          <p:bldP spid="55" grpId="0" animBg="1"/>
          <p:bldP spid="34" grpId="0"/>
          <p:bldP spid="44" grpId="0"/>
          <p:bldP spid="45" grpId="0"/>
          <p:bldP spid="20" grpId="0"/>
          <p:bldP spid="23" grpId="0" animBg="1"/>
          <p:bldP spid="48" grpId="0" animBg="1"/>
          <p:bldP spid="24" grpId="0" animBg="1"/>
          <p:bldP spid="25" grpId="0" animBg="1"/>
          <p:bldP spid="3" grpId="0" animBg="1"/>
          <p:bldP spid="26" grpId="0" animBg="1"/>
          <p:bldP spid="4" grpId="0"/>
          <p:bldP spid="31" grpId="0"/>
          <p:bldP spid="32" grpId="0"/>
          <p:bldP spid="33" grpId="0" animBg="1"/>
          <p:bldP spid="37"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accel="10000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ppt_x"/>
                                              </p:val>
                                            </p:tav>
                                            <p:tav tm="100000">
                                              <p:val>
                                                <p:strVal val="#ppt_x"/>
                                              </p:val>
                                            </p:tav>
                                          </p:tavLst>
                                        </p:anim>
                                        <p:anim calcmode="lin" valueType="num">
                                          <p:cBhvr additive="base">
                                            <p:cTn id="12" dur="1000" fill="hold"/>
                                            <p:tgtEl>
                                              <p:spTgt spid="47"/>
                                            </p:tgtEl>
                                            <p:attrNameLst>
                                              <p:attrName>ppt_y</p:attrName>
                                            </p:attrNameLst>
                                          </p:cBhvr>
                                          <p:tavLst>
                                            <p:tav tm="0">
                                              <p:val>
                                                <p:strVal val="1+#ppt_h/2"/>
                                              </p:val>
                                            </p:tav>
                                            <p:tav tm="100000">
                                              <p:val>
                                                <p:strVal val="#ppt_y"/>
                                              </p:val>
                                            </p:tav>
                                          </p:tavLst>
                                        </p:anim>
                                      </p:childTnLst>
                                    </p:cTn>
                                  </p:par>
                                  <p:par>
                                    <p:cTn id="13" presetID="2" presetClass="entr" presetSubtype="4" accel="10000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1000" fill="hold"/>
                                            <p:tgtEl>
                                              <p:spTgt spid="48"/>
                                            </p:tgtEl>
                                            <p:attrNameLst>
                                              <p:attrName>ppt_x</p:attrName>
                                            </p:attrNameLst>
                                          </p:cBhvr>
                                          <p:tavLst>
                                            <p:tav tm="0">
                                              <p:val>
                                                <p:strVal val="#ppt_x"/>
                                              </p:val>
                                            </p:tav>
                                            <p:tav tm="100000">
                                              <p:val>
                                                <p:strVal val="#ppt_x"/>
                                              </p:val>
                                            </p:tav>
                                          </p:tavLst>
                                        </p:anim>
                                        <p:anim calcmode="lin" valueType="num">
                                          <p:cBhvr additive="base">
                                            <p:cTn id="16" dur="1000" fill="hold"/>
                                            <p:tgtEl>
                                              <p:spTgt spid="48"/>
                                            </p:tgtEl>
                                            <p:attrNameLst>
                                              <p:attrName>ppt_y</p:attrName>
                                            </p:attrNameLst>
                                          </p:cBhvr>
                                          <p:tavLst>
                                            <p:tav tm="0">
                                              <p:val>
                                                <p:strVal val="1+#ppt_h/2"/>
                                              </p:val>
                                            </p:tav>
                                            <p:tav tm="100000">
                                              <p:val>
                                                <p:strVal val="#ppt_y"/>
                                              </p:val>
                                            </p:tav>
                                          </p:tavLst>
                                        </p:anim>
                                      </p:childTnLst>
                                    </p:cTn>
                                  </p:par>
                                  <p:par>
                                    <p:cTn id="17" presetID="2" presetClass="entr" presetSubtype="4" accel="10000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1000" fill="hold"/>
                                            <p:tgtEl>
                                              <p:spTgt spid="51"/>
                                            </p:tgtEl>
                                            <p:attrNameLst>
                                              <p:attrName>ppt_x</p:attrName>
                                            </p:attrNameLst>
                                          </p:cBhvr>
                                          <p:tavLst>
                                            <p:tav tm="0">
                                              <p:val>
                                                <p:strVal val="#ppt_x"/>
                                              </p:val>
                                            </p:tav>
                                            <p:tav tm="100000">
                                              <p:val>
                                                <p:strVal val="#ppt_x"/>
                                              </p:val>
                                            </p:tav>
                                          </p:tavLst>
                                        </p:anim>
                                        <p:anim calcmode="lin" valueType="num">
                                          <p:cBhvr additive="base">
                                            <p:cTn id="20" dur="10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accel="10000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1000" fill="hold"/>
                                            <p:tgtEl>
                                              <p:spTgt spid="52"/>
                                            </p:tgtEl>
                                            <p:attrNameLst>
                                              <p:attrName>ppt_x</p:attrName>
                                            </p:attrNameLst>
                                          </p:cBhvr>
                                          <p:tavLst>
                                            <p:tav tm="0">
                                              <p:val>
                                                <p:strVal val="#ppt_x"/>
                                              </p:val>
                                            </p:tav>
                                            <p:tav tm="100000">
                                              <p:val>
                                                <p:strVal val="#ppt_x"/>
                                              </p:val>
                                            </p:tav>
                                          </p:tavLst>
                                        </p:anim>
                                        <p:anim calcmode="lin" valueType="num">
                                          <p:cBhvr additive="base">
                                            <p:cTn id="24" dur="10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4" accel="10000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1000" fill="hold"/>
                                            <p:tgtEl>
                                              <p:spTgt spid="54"/>
                                            </p:tgtEl>
                                            <p:attrNameLst>
                                              <p:attrName>ppt_x</p:attrName>
                                            </p:attrNameLst>
                                          </p:cBhvr>
                                          <p:tavLst>
                                            <p:tav tm="0">
                                              <p:val>
                                                <p:strVal val="#ppt_x"/>
                                              </p:val>
                                            </p:tav>
                                            <p:tav tm="100000">
                                              <p:val>
                                                <p:strVal val="#ppt_x"/>
                                              </p:val>
                                            </p:tav>
                                          </p:tavLst>
                                        </p:anim>
                                        <p:anim calcmode="lin" valueType="num">
                                          <p:cBhvr additive="base">
                                            <p:cTn id="28" dur="1000" fill="hold"/>
                                            <p:tgtEl>
                                              <p:spTgt spid="54"/>
                                            </p:tgtEl>
                                            <p:attrNameLst>
                                              <p:attrName>ppt_y</p:attrName>
                                            </p:attrNameLst>
                                          </p:cBhvr>
                                          <p:tavLst>
                                            <p:tav tm="0">
                                              <p:val>
                                                <p:strVal val="1+#ppt_h/2"/>
                                              </p:val>
                                            </p:tav>
                                            <p:tav tm="100000">
                                              <p:val>
                                                <p:strVal val="#ppt_y"/>
                                              </p:val>
                                            </p:tav>
                                          </p:tavLst>
                                        </p:anim>
                                      </p:childTnLst>
                                    </p:cTn>
                                  </p:par>
                                  <p:par>
                                    <p:cTn id="29" presetID="2" presetClass="entr" presetSubtype="4" accel="10000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additive="base">
                                            <p:cTn id="31" dur="1000" fill="hold"/>
                                            <p:tgtEl>
                                              <p:spTgt spid="55"/>
                                            </p:tgtEl>
                                            <p:attrNameLst>
                                              <p:attrName>ppt_x</p:attrName>
                                            </p:attrNameLst>
                                          </p:cBhvr>
                                          <p:tavLst>
                                            <p:tav tm="0">
                                              <p:val>
                                                <p:strVal val="#ppt_x"/>
                                              </p:val>
                                            </p:tav>
                                            <p:tav tm="100000">
                                              <p:val>
                                                <p:strVal val="#ppt_x"/>
                                              </p:val>
                                            </p:tav>
                                          </p:tavLst>
                                        </p:anim>
                                        <p:anim calcmode="lin" valueType="num">
                                          <p:cBhvr additive="base">
                                            <p:cTn id="32" dur="1000" fill="hold"/>
                                            <p:tgtEl>
                                              <p:spTgt spid="55"/>
                                            </p:tgtEl>
                                            <p:attrNameLst>
                                              <p:attrName>ppt_y</p:attrName>
                                            </p:attrNameLst>
                                          </p:cBhvr>
                                          <p:tavLst>
                                            <p:tav tm="0">
                                              <p:val>
                                                <p:strVal val="1+#ppt_h/2"/>
                                              </p:val>
                                            </p:tav>
                                            <p:tav tm="100000">
                                              <p:val>
                                                <p:strVal val="#ppt_y"/>
                                              </p:val>
                                            </p:tav>
                                          </p:tavLst>
                                        </p:anim>
                                      </p:childTnLst>
                                    </p:cTn>
                                  </p:par>
                                  <p:par>
                                    <p:cTn id="33" presetID="2" presetClass="entr" presetSubtype="4" accel="10000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accel="10000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cBhvr additive="base">
                                            <p:cTn id="39" dur="1000" fill="hold"/>
                                            <p:tgtEl>
                                              <p:spTgt spid="44"/>
                                            </p:tgtEl>
                                            <p:attrNameLst>
                                              <p:attrName>ppt_x</p:attrName>
                                            </p:attrNameLst>
                                          </p:cBhvr>
                                          <p:tavLst>
                                            <p:tav tm="0">
                                              <p:val>
                                                <p:strVal val="#ppt_x"/>
                                              </p:val>
                                            </p:tav>
                                            <p:tav tm="100000">
                                              <p:val>
                                                <p:strVal val="#ppt_x"/>
                                              </p:val>
                                            </p:tav>
                                          </p:tavLst>
                                        </p:anim>
                                        <p:anim calcmode="lin" valueType="num">
                                          <p:cBhvr additive="base">
                                            <p:cTn id="40" dur="1000" fill="hold"/>
                                            <p:tgtEl>
                                              <p:spTgt spid="44"/>
                                            </p:tgtEl>
                                            <p:attrNameLst>
                                              <p:attrName>ppt_y</p:attrName>
                                            </p:attrNameLst>
                                          </p:cBhvr>
                                          <p:tavLst>
                                            <p:tav tm="0">
                                              <p:val>
                                                <p:strVal val="1+#ppt_h/2"/>
                                              </p:val>
                                            </p:tav>
                                            <p:tav tm="100000">
                                              <p:val>
                                                <p:strVal val="#ppt_y"/>
                                              </p:val>
                                            </p:tav>
                                          </p:tavLst>
                                        </p:anim>
                                      </p:childTnLst>
                                    </p:cTn>
                                  </p:par>
                                  <p:par>
                                    <p:cTn id="41" presetID="2" presetClass="entr" presetSubtype="4" accel="10000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1000" fill="hold"/>
                                            <p:tgtEl>
                                              <p:spTgt spid="45"/>
                                            </p:tgtEl>
                                            <p:attrNameLst>
                                              <p:attrName>ppt_x</p:attrName>
                                            </p:attrNameLst>
                                          </p:cBhvr>
                                          <p:tavLst>
                                            <p:tav tm="0">
                                              <p:val>
                                                <p:strVal val="#ppt_x"/>
                                              </p:val>
                                            </p:tav>
                                            <p:tav tm="100000">
                                              <p:val>
                                                <p:strVal val="#ppt_x"/>
                                              </p:val>
                                            </p:tav>
                                          </p:tavLst>
                                        </p:anim>
                                        <p:anim calcmode="lin" valueType="num">
                                          <p:cBhvr additive="base">
                                            <p:cTn id="44" dur="1000" fill="hold"/>
                                            <p:tgtEl>
                                              <p:spTgt spid="45"/>
                                            </p:tgtEl>
                                            <p:attrNameLst>
                                              <p:attrName>ppt_y</p:attrName>
                                            </p:attrNameLst>
                                          </p:cBhvr>
                                          <p:tavLst>
                                            <p:tav tm="0">
                                              <p:val>
                                                <p:strVal val="1+#ppt_h/2"/>
                                              </p:val>
                                            </p:tav>
                                            <p:tav tm="100000">
                                              <p:val>
                                                <p:strVal val="#ppt_y"/>
                                              </p:val>
                                            </p:tav>
                                          </p:tavLst>
                                        </p:anim>
                                      </p:childTnLst>
                                    </p:cTn>
                                  </p:par>
                                  <p:par>
                                    <p:cTn id="45" presetID="2" presetClass="entr" presetSubtype="4" accel="10000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1000" fill="hold"/>
                                            <p:tgtEl>
                                              <p:spTgt spid="20"/>
                                            </p:tgtEl>
                                            <p:attrNameLst>
                                              <p:attrName>ppt_x</p:attrName>
                                            </p:attrNameLst>
                                          </p:cBhvr>
                                          <p:tavLst>
                                            <p:tav tm="0">
                                              <p:val>
                                                <p:strVal val="#ppt_x"/>
                                              </p:val>
                                            </p:tav>
                                            <p:tav tm="100000">
                                              <p:val>
                                                <p:strVal val="#ppt_x"/>
                                              </p:val>
                                            </p:tav>
                                          </p:tavLst>
                                        </p:anim>
                                        <p:anim calcmode="lin" valueType="num">
                                          <p:cBhvr additive="base">
                                            <p:cTn id="48" dur="10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accel="10000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1000" fill="hold"/>
                                            <p:tgtEl>
                                              <p:spTgt spid="21"/>
                                            </p:tgtEl>
                                            <p:attrNameLst>
                                              <p:attrName>ppt_x</p:attrName>
                                            </p:attrNameLst>
                                          </p:cBhvr>
                                          <p:tavLst>
                                            <p:tav tm="0">
                                              <p:val>
                                                <p:strVal val="#ppt_x"/>
                                              </p:val>
                                            </p:tav>
                                            <p:tav tm="100000">
                                              <p:val>
                                                <p:strVal val="#ppt_x"/>
                                              </p:val>
                                            </p:tav>
                                          </p:tavLst>
                                        </p:anim>
                                        <p:anim calcmode="lin" valueType="num">
                                          <p:cBhvr additive="base">
                                            <p:cTn id="52" dur="1000" fill="hold"/>
                                            <p:tgtEl>
                                              <p:spTgt spid="21"/>
                                            </p:tgtEl>
                                            <p:attrNameLst>
                                              <p:attrName>ppt_y</p:attrName>
                                            </p:attrNameLst>
                                          </p:cBhvr>
                                          <p:tavLst>
                                            <p:tav tm="0">
                                              <p:val>
                                                <p:strVal val="1+#ppt_h/2"/>
                                              </p:val>
                                            </p:tav>
                                            <p:tav tm="100000">
                                              <p:val>
                                                <p:strVal val="#ppt_y"/>
                                              </p:val>
                                            </p:tav>
                                          </p:tavLst>
                                        </p:anim>
                                      </p:childTnLst>
                                    </p:cTn>
                                  </p:par>
                                  <p:par>
                                    <p:cTn id="53" presetID="2" presetClass="entr" presetSubtype="4" accel="10000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1000" fill="hold"/>
                                            <p:tgtEl>
                                              <p:spTgt spid="22"/>
                                            </p:tgtEl>
                                            <p:attrNameLst>
                                              <p:attrName>ppt_x</p:attrName>
                                            </p:attrNameLst>
                                          </p:cBhvr>
                                          <p:tavLst>
                                            <p:tav tm="0">
                                              <p:val>
                                                <p:strVal val="#ppt_x"/>
                                              </p:val>
                                            </p:tav>
                                            <p:tav tm="100000">
                                              <p:val>
                                                <p:strVal val="#ppt_x"/>
                                              </p:val>
                                            </p:tav>
                                          </p:tavLst>
                                        </p:anim>
                                        <p:anim calcmode="lin" valueType="num">
                                          <p:cBhvr additive="base">
                                            <p:cTn id="56" dur="1000" fill="hold"/>
                                            <p:tgtEl>
                                              <p:spTgt spid="22"/>
                                            </p:tgtEl>
                                            <p:attrNameLst>
                                              <p:attrName>ppt_y</p:attrName>
                                            </p:attrNameLst>
                                          </p:cBhvr>
                                          <p:tavLst>
                                            <p:tav tm="0">
                                              <p:val>
                                                <p:strVal val="1+#ppt_h/2"/>
                                              </p:val>
                                            </p:tav>
                                            <p:tav tm="100000">
                                              <p:val>
                                                <p:strVal val="#ppt_y"/>
                                              </p:val>
                                            </p:tav>
                                          </p:tavLst>
                                        </p:anim>
                                      </p:childTnLst>
                                    </p:cTn>
                                  </p:par>
                                  <p:par>
                                    <p:cTn id="57" presetID="2" presetClass="entr" presetSubtype="4" accel="10000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1000" fill="hold"/>
                                            <p:tgtEl>
                                              <p:spTgt spid="23"/>
                                            </p:tgtEl>
                                            <p:attrNameLst>
                                              <p:attrName>ppt_x</p:attrName>
                                            </p:attrNameLst>
                                          </p:cBhvr>
                                          <p:tavLst>
                                            <p:tav tm="0">
                                              <p:val>
                                                <p:strVal val="#ppt_x"/>
                                              </p:val>
                                            </p:tav>
                                            <p:tav tm="100000">
                                              <p:val>
                                                <p:strVal val="#ppt_x"/>
                                              </p:val>
                                            </p:tav>
                                          </p:tavLst>
                                        </p:anim>
                                        <p:anim calcmode="lin" valueType="num">
                                          <p:cBhvr additive="base">
                                            <p:cTn id="60" dur="1000" fill="hold"/>
                                            <p:tgtEl>
                                              <p:spTgt spid="23"/>
                                            </p:tgtEl>
                                            <p:attrNameLst>
                                              <p:attrName>ppt_y</p:attrName>
                                            </p:attrNameLst>
                                          </p:cBhvr>
                                          <p:tavLst>
                                            <p:tav tm="0">
                                              <p:val>
                                                <p:strVal val="1+#ppt_h/2"/>
                                              </p:val>
                                            </p:tav>
                                            <p:tav tm="100000">
                                              <p:val>
                                                <p:strVal val="#ppt_y"/>
                                              </p:val>
                                            </p:tav>
                                          </p:tavLst>
                                        </p:anim>
                                      </p:childTnLst>
                                    </p:cTn>
                                  </p:par>
                                  <p:par>
                                    <p:cTn id="61" presetID="2" presetClass="entr" presetSubtype="4" accel="10000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1000" fill="hold"/>
                                            <p:tgtEl>
                                              <p:spTgt spid="24"/>
                                            </p:tgtEl>
                                            <p:attrNameLst>
                                              <p:attrName>ppt_x</p:attrName>
                                            </p:attrNameLst>
                                          </p:cBhvr>
                                          <p:tavLst>
                                            <p:tav tm="0">
                                              <p:val>
                                                <p:strVal val="#ppt_x"/>
                                              </p:val>
                                            </p:tav>
                                            <p:tav tm="100000">
                                              <p:val>
                                                <p:strVal val="#ppt_x"/>
                                              </p:val>
                                            </p:tav>
                                          </p:tavLst>
                                        </p:anim>
                                        <p:anim calcmode="lin" valueType="num">
                                          <p:cBhvr additive="base">
                                            <p:cTn id="64" dur="1000" fill="hold"/>
                                            <p:tgtEl>
                                              <p:spTgt spid="24"/>
                                            </p:tgtEl>
                                            <p:attrNameLst>
                                              <p:attrName>ppt_y</p:attrName>
                                            </p:attrNameLst>
                                          </p:cBhvr>
                                          <p:tavLst>
                                            <p:tav tm="0">
                                              <p:val>
                                                <p:strVal val="1+#ppt_h/2"/>
                                              </p:val>
                                            </p:tav>
                                            <p:tav tm="100000">
                                              <p:val>
                                                <p:strVal val="#ppt_y"/>
                                              </p:val>
                                            </p:tav>
                                          </p:tavLst>
                                        </p:anim>
                                      </p:childTnLst>
                                    </p:cTn>
                                  </p:par>
                                  <p:par>
                                    <p:cTn id="65" presetID="2" presetClass="entr" presetSubtype="4" accel="10000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1000" fill="hold"/>
                                            <p:tgtEl>
                                              <p:spTgt spid="25"/>
                                            </p:tgtEl>
                                            <p:attrNameLst>
                                              <p:attrName>ppt_x</p:attrName>
                                            </p:attrNameLst>
                                          </p:cBhvr>
                                          <p:tavLst>
                                            <p:tav tm="0">
                                              <p:val>
                                                <p:strVal val="#ppt_x"/>
                                              </p:val>
                                            </p:tav>
                                            <p:tav tm="100000">
                                              <p:val>
                                                <p:strVal val="#ppt_x"/>
                                              </p:val>
                                            </p:tav>
                                          </p:tavLst>
                                        </p:anim>
                                        <p:anim calcmode="lin" valueType="num">
                                          <p:cBhvr additive="base">
                                            <p:cTn id="68" dur="1000" fill="hold"/>
                                            <p:tgtEl>
                                              <p:spTgt spid="25"/>
                                            </p:tgtEl>
                                            <p:attrNameLst>
                                              <p:attrName>ppt_y</p:attrName>
                                            </p:attrNameLst>
                                          </p:cBhvr>
                                          <p:tavLst>
                                            <p:tav tm="0">
                                              <p:val>
                                                <p:strVal val="1+#ppt_h/2"/>
                                              </p:val>
                                            </p:tav>
                                            <p:tav tm="100000">
                                              <p:val>
                                                <p:strVal val="#ppt_y"/>
                                              </p:val>
                                            </p:tav>
                                          </p:tavLst>
                                        </p:anim>
                                      </p:childTnLst>
                                    </p:cTn>
                                  </p:par>
                                  <p:par>
                                    <p:cTn id="69" presetID="2" presetClass="entr" presetSubtype="9" accel="10000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1000" fill="hold"/>
                                            <p:tgtEl>
                                              <p:spTgt spid="33"/>
                                            </p:tgtEl>
                                            <p:attrNameLst>
                                              <p:attrName>ppt_x</p:attrName>
                                            </p:attrNameLst>
                                          </p:cBhvr>
                                          <p:tavLst>
                                            <p:tav tm="0">
                                              <p:val>
                                                <p:strVal val="0-#ppt_w/2"/>
                                              </p:val>
                                            </p:tav>
                                            <p:tav tm="100000">
                                              <p:val>
                                                <p:strVal val="#ppt_x"/>
                                              </p:val>
                                            </p:tav>
                                          </p:tavLst>
                                        </p:anim>
                                        <p:anim calcmode="lin" valueType="num">
                                          <p:cBhvr additive="base">
                                            <p:cTn id="72" dur="1000" fill="hold"/>
                                            <p:tgtEl>
                                              <p:spTgt spid="33"/>
                                            </p:tgtEl>
                                            <p:attrNameLst>
                                              <p:attrName>ppt_y</p:attrName>
                                            </p:attrNameLst>
                                          </p:cBhvr>
                                          <p:tavLst>
                                            <p:tav tm="0">
                                              <p:val>
                                                <p:strVal val="0-#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ppt_x"/>
                                              </p:val>
                                            </p:tav>
                                            <p:tav tm="100000">
                                              <p:val>
                                                <p:strVal val="#ppt_x"/>
                                              </p:val>
                                            </p:tav>
                                          </p:tavLst>
                                        </p:anim>
                                        <p:anim calcmode="lin" valueType="num">
                                          <p:cBhvr additive="base">
                                            <p:cTn id="76" dur="500" fill="hold"/>
                                            <p:tgtEl>
                                              <p:spTgt spid="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cBhvr additive="base">
                                            <p:cTn id="79" dur="500" fill="hold"/>
                                            <p:tgtEl>
                                              <p:spTgt spid="31"/>
                                            </p:tgtEl>
                                            <p:attrNameLst>
                                              <p:attrName>ppt_x</p:attrName>
                                            </p:attrNameLst>
                                          </p:cBhvr>
                                          <p:tavLst>
                                            <p:tav tm="0">
                                              <p:val>
                                                <p:strVal val="#ppt_x"/>
                                              </p:val>
                                            </p:tav>
                                            <p:tav tm="100000">
                                              <p:val>
                                                <p:strVal val="#ppt_x"/>
                                              </p:val>
                                            </p:tav>
                                          </p:tavLst>
                                        </p:anim>
                                        <p:anim calcmode="lin" valueType="num">
                                          <p:cBhvr additive="base">
                                            <p:cTn id="80" dur="500" fill="hold"/>
                                            <p:tgtEl>
                                              <p:spTgt spid="31"/>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anim calcmode="lin" valueType="num">
                                          <p:cBhvr additive="base">
                                            <p:cTn id="83" dur="500" fill="hold"/>
                                            <p:tgtEl>
                                              <p:spTgt spid="32"/>
                                            </p:tgtEl>
                                            <p:attrNameLst>
                                              <p:attrName>ppt_x</p:attrName>
                                            </p:attrNameLst>
                                          </p:cBhvr>
                                          <p:tavLst>
                                            <p:tav tm="0">
                                              <p:val>
                                                <p:strVal val="#ppt_x"/>
                                              </p:val>
                                            </p:tav>
                                            <p:tav tm="100000">
                                              <p:val>
                                                <p:strVal val="#ppt_x"/>
                                              </p:val>
                                            </p:tav>
                                          </p:tavLst>
                                        </p:anim>
                                        <p:anim calcmode="lin" valueType="num">
                                          <p:cBhvr additive="base">
                                            <p:cTn id="84" dur="500" fill="hold"/>
                                            <p:tgtEl>
                                              <p:spTgt spid="32"/>
                                            </p:tgtEl>
                                            <p:attrNameLst>
                                              <p:attrName>ppt_y</p:attrName>
                                            </p:attrNameLst>
                                          </p:cBhvr>
                                          <p:tavLst>
                                            <p:tav tm="0">
                                              <p:val>
                                                <p:strVal val="1+#ppt_h/2"/>
                                              </p:val>
                                            </p:tav>
                                            <p:tav tm="100000">
                                              <p:val>
                                                <p:strVal val="#ppt_y"/>
                                              </p:val>
                                            </p:tav>
                                          </p:tavLst>
                                        </p:anim>
                                      </p:childTnLst>
                                    </p:cTn>
                                  </p:par>
                                  <p:par>
                                    <p:cTn id="85" presetID="2" presetClass="entr" presetSubtype="9" fill="hold" grpId="0" nodeType="withEffect">
                                      <p:stCondLst>
                                        <p:cond delay="0"/>
                                      </p:stCondLst>
                                      <p:childTnLst>
                                        <p:set>
                                          <p:cBhvr>
                                            <p:cTn id="86" dur="1" fill="hold">
                                              <p:stCondLst>
                                                <p:cond delay="0"/>
                                              </p:stCondLst>
                                            </p:cTn>
                                            <p:tgtEl>
                                              <p:spTgt spid="3"/>
                                            </p:tgtEl>
                                            <p:attrNameLst>
                                              <p:attrName>style.visibility</p:attrName>
                                            </p:attrNameLst>
                                          </p:cBhvr>
                                          <p:to>
                                            <p:strVal val="visible"/>
                                          </p:to>
                                        </p:set>
                                        <p:anim calcmode="lin" valueType="num">
                                          <p:cBhvr additive="base">
                                            <p:cTn id="87" dur="500" fill="hold"/>
                                            <p:tgtEl>
                                              <p:spTgt spid="3"/>
                                            </p:tgtEl>
                                            <p:attrNameLst>
                                              <p:attrName>ppt_x</p:attrName>
                                            </p:attrNameLst>
                                          </p:cBhvr>
                                          <p:tavLst>
                                            <p:tav tm="0">
                                              <p:val>
                                                <p:strVal val="0-#ppt_w/2"/>
                                              </p:val>
                                            </p:tav>
                                            <p:tav tm="100000">
                                              <p:val>
                                                <p:strVal val="#ppt_x"/>
                                              </p:val>
                                            </p:tav>
                                          </p:tavLst>
                                        </p:anim>
                                        <p:anim calcmode="lin" valueType="num">
                                          <p:cBhvr additive="base">
                                            <p:cTn id="88" dur="500" fill="hold"/>
                                            <p:tgtEl>
                                              <p:spTgt spid="3"/>
                                            </p:tgtEl>
                                            <p:attrNameLst>
                                              <p:attrName>ppt_y</p:attrName>
                                            </p:attrNameLst>
                                          </p:cBhvr>
                                          <p:tavLst>
                                            <p:tav tm="0">
                                              <p:val>
                                                <p:strVal val="0-#ppt_h/2"/>
                                              </p:val>
                                            </p:tav>
                                            <p:tav tm="100000">
                                              <p:val>
                                                <p:strVal val="#ppt_y"/>
                                              </p:val>
                                            </p:tav>
                                          </p:tavLst>
                                        </p:anim>
                                      </p:childTnLst>
                                    </p:cTn>
                                  </p:par>
                                  <p:par>
                                    <p:cTn id="89" presetID="2" presetClass="entr" presetSubtype="9"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 calcmode="lin" valueType="num">
                                          <p:cBhvr additive="base">
                                            <p:cTn id="91" dur="500" fill="hold"/>
                                            <p:tgtEl>
                                              <p:spTgt spid="26"/>
                                            </p:tgtEl>
                                            <p:attrNameLst>
                                              <p:attrName>ppt_x</p:attrName>
                                            </p:attrNameLst>
                                          </p:cBhvr>
                                          <p:tavLst>
                                            <p:tav tm="0">
                                              <p:val>
                                                <p:strVal val="0-#ppt_w/2"/>
                                              </p:val>
                                            </p:tav>
                                            <p:tav tm="100000">
                                              <p:val>
                                                <p:strVal val="#ppt_x"/>
                                              </p:val>
                                            </p:tav>
                                          </p:tavLst>
                                        </p:anim>
                                        <p:anim calcmode="lin" valueType="num">
                                          <p:cBhvr additive="base">
                                            <p:cTn id="92" dur="500" fill="hold"/>
                                            <p:tgtEl>
                                              <p:spTgt spid="26"/>
                                            </p:tgtEl>
                                            <p:attrNameLst>
                                              <p:attrName>ppt_y</p:attrName>
                                            </p:attrNameLst>
                                          </p:cBhvr>
                                          <p:tavLst>
                                            <p:tav tm="0">
                                              <p:val>
                                                <p:strVal val="0-#ppt_h/2"/>
                                              </p:val>
                                            </p:tav>
                                            <p:tav tm="100000">
                                              <p:val>
                                                <p:strVal val="#ppt_y"/>
                                              </p:val>
                                            </p:tav>
                                          </p:tavLst>
                                        </p:anim>
                                      </p:childTnLst>
                                    </p:cTn>
                                  </p:par>
                                  <p:par>
                                    <p:cTn id="93" presetID="2" presetClass="entr" presetSubtype="9"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anim calcmode="lin" valueType="num">
                                          <p:cBhvr additive="base">
                                            <p:cTn id="95" dur="500" fill="hold"/>
                                            <p:tgtEl>
                                              <p:spTgt spid="37"/>
                                            </p:tgtEl>
                                            <p:attrNameLst>
                                              <p:attrName>ppt_x</p:attrName>
                                            </p:attrNameLst>
                                          </p:cBhvr>
                                          <p:tavLst>
                                            <p:tav tm="0">
                                              <p:val>
                                                <p:strVal val="0-#ppt_w/2"/>
                                              </p:val>
                                            </p:tav>
                                            <p:tav tm="100000">
                                              <p:val>
                                                <p:strVal val="#ppt_x"/>
                                              </p:val>
                                            </p:tav>
                                          </p:tavLst>
                                        </p:anim>
                                        <p:anim calcmode="lin" valueType="num">
                                          <p:cBhvr additive="base">
                                            <p:cTn id="96"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7" grpId="0" animBg="1"/>
          <p:bldP spid="51" grpId="0" animBg="1"/>
          <p:bldP spid="52" grpId="0" animBg="1"/>
          <p:bldP spid="54" grpId="0" animBg="1"/>
          <p:bldP spid="55" grpId="0" animBg="1"/>
          <p:bldP spid="34" grpId="0"/>
          <p:bldP spid="44" grpId="0"/>
          <p:bldP spid="45" grpId="0"/>
          <p:bldP spid="20" grpId="0"/>
          <p:bldP spid="23" grpId="0" animBg="1"/>
          <p:bldP spid="48" grpId="0" animBg="1"/>
          <p:bldP spid="24" grpId="0" animBg="1"/>
          <p:bldP spid="25" grpId="0" animBg="1"/>
          <p:bldP spid="3" grpId="0" animBg="1"/>
          <p:bldP spid="26" grpId="0" animBg="1"/>
          <p:bldP spid="4" grpId="0"/>
          <p:bldP spid="31" grpId="0"/>
          <p:bldP spid="32" grpId="0"/>
          <p:bldP spid="33" grpId="0" animBg="1"/>
          <p:bldP spid="37"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1502163"/>
            <a:ext cx="12192000" cy="5044529"/>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spcBef>
                <a:spcPct val="0"/>
              </a:spcBef>
            </a:pPr>
            <a:endParaRPr lang="zh-CN" altLang="en-US" sz="2000" smtClean="0">
              <a:solidFill>
                <a:srgbClr val="222B33"/>
              </a:solidFill>
              <a:latin typeface="微软雅黑" panose="020B0503020204020204" pitchFamily="34" charset="-122"/>
              <a:ea typeface="微软雅黑" panose="020B0503020204020204" pitchFamily="34" charset="-122"/>
            </a:endParaRPr>
          </a:p>
        </p:txBody>
      </p:sp>
      <p:sp>
        <p:nvSpPr>
          <p:cNvPr id="51" name="椭圆 50"/>
          <p:cNvSpPr/>
          <p:nvPr/>
        </p:nvSpPr>
        <p:spPr>
          <a:xfrm>
            <a:off x="456237" y="1541124"/>
            <a:ext cx="863150" cy="850700"/>
          </a:xfrm>
          <a:prstGeom prst="ellipse">
            <a:avLst/>
          </a:prstGeom>
          <a:noFill/>
          <a:ln w="28575">
            <a:solidFill>
              <a:srgbClr val="0270D1"/>
            </a:solidFill>
            <a:prstDash val="dash"/>
          </a:ln>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52" name="椭圆 51"/>
          <p:cNvSpPr/>
          <p:nvPr/>
        </p:nvSpPr>
        <p:spPr>
          <a:xfrm>
            <a:off x="567213" y="1738389"/>
            <a:ext cx="604205" cy="480829"/>
          </a:xfrm>
          <a:prstGeom prst="ellipse">
            <a:avLst/>
          </a:prstGeom>
          <a:solidFill>
            <a:srgbClr val="0270D1"/>
          </a:soli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30" name="矩形 29"/>
          <p:cNvSpPr/>
          <p:nvPr/>
        </p:nvSpPr>
        <p:spPr>
          <a:xfrm>
            <a:off x="3111035" y="298340"/>
            <a:ext cx="6161665" cy="666849"/>
          </a:xfrm>
          <a:prstGeom prst="rect">
            <a:avLst/>
          </a:prstGeom>
        </p:spPr>
        <p:txBody>
          <a:bodyPr wrap="square">
            <a:spAutoFit/>
          </a:bodyPr>
          <a:lstStyle/>
          <a:p>
            <a:pPr algn="ctr">
              <a:lnSpc>
                <a:spcPct val="120000"/>
              </a:lnSpc>
              <a:spcBef>
                <a:spcPct val="0"/>
              </a:spcBef>
            </a:pPr>
            <a:r>
              <a:rPr lang="zh-CN" altLang="en-US" sz="3200" dirty="0" smtClean="0">
                <a:solidFill>
                  <a:srgbClr val="0270D1"/>
                </a:solidFill>
                <a:latin typeface="微软雅黑" panose="020B0503020204020204" pitchFamily="34" charset="-122"/>
                <a:ea typeface="微软雅黑" panose="020B0503020204020204" pitchFamily="34" charset="-122"/>
              </a:rPr>
              <a:t>当归内的代谢产物含量变化</a:t>
            </a:r>
            <a:endParaRPr lang="zh-CN" altLang="en-US" sz="3200" dirty="0">
              <a:solidFill>
                <a:srgbClr val="0270D1"/>
              </a:solidFill>
              <a:latin typeface="微软雅黑" panose="020B0503020204020204" pitchFamily="34" charset="-122"/>
              <a:ea typeface="微软雅黑" panose="020B0503020204020204" pitchFamily="34" charset="-122"/>
            </a:endParaRPr>
          </a:p>
        </p:txBody>
      </p:sp>
      <p:sp>
        <p:nvSpPr>
          <p:cNvPr id="44" name="TextBox 30"/>
          <p:cNvSpPr txBox="1">
            <a:spLocks noChangeArrowheads="1"/>
          </p:cNvSpPr>
          <p:nvPr/>
        </p:nvSpPr>
        <p:spPr bwMode="auto">
          <a:xfrm>
            <a:off x="1392336" y="1712640"/>
            <a:ext cx="34034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dirty="0" smtClean="0">
                <a:solidFill>
                  <a:schemeClr val="tx1">
                    <a:lumMod val="65000"/>
                    <a:lumOff val="35000"/>
                  </a:schemeClr>
                </a:solidFill>
                <a:latin typeface="微软雅黑" panose="020B0503020204020204" pitchFamily="34" charset="-122"/>
              </a:rPr>
              <a:t>1，</a:t>
            </a:r>
            <a:r>
              <a:rPr lang="en-US" altLang="zh-CN" dirty="0" smtClean="0">
                <a:solidFill>
                  <a:schemeClr val="tx1">
                    <a:lumMod val="65000"/>
                    <a:lumOff val="35000"/>
                  </a:schemeClr>
                </a:solidFill>
                <a:latin typeface="微软雅黑" panose="020B0503020204020204" pitchFamily="34" charset="-122"/>
              </a:rPr>
              <a:t>2</a:t>
            </a:r>
            <a:r>
              <a:rPr lang="zh-CN" altLang="en-US" dirty="0" smtClean="0">
                <a:solidFill>
                  <a:schemeClr val="tx1">
                    <a:lumMod val="65000"/>
                    <a:lumOff val="35000"/>
                  </a:schemeClr>
                </a:solidFill>
                <a:latin typeface="微软雅黑" panose="020B0503020204020204" pitchFamily="34" charset="-122"/>
              </a:rPr>
              <a:t>年当归总体显著性</a:t>
            </a:r>
            <a:r>
              <a:rPr lang="en-US" altLang="zh-CN" dirty="0" smtClean="0">
                <a:solidFill>
                  <a:schemeClr val="tx1">
                    <a:lumMod val="65000"/>
                    <a:lumOff val="35000"/>
                  </a:schemeClr>
                </a:solidFill>
                <a:latin typeface="微软雅黑" panose="020B0503020204020204" pitchFamily="34" charset="-122"/>
              </a:rPr>
              <a:t>t</a:t>
            </a:r>
            <a:r>
              <a:rPr lang="zh-CN" altLang="en-US" dirty="0" smtClean="0">
                <a:solidFill>
                  <a:schemeClr val="tx1">
                    <a:lumMod val="65000"/>
                    <a:lumOff val="35000"/>
                  </a:schemeClr>
                </a:solidFill>
                <a:latin typeface="微软雅黑" panose="020B0503020204020204" pitchFamily="34" charset="-122"/>
              </a:rPr>
              <a:t>检验</a:t>
            </a:r>
            <a:endParaRPr lang="zh-CN" altLang="en-US" dirty="0">
              <a:solidFill>
                <a:schemeClr val="tx1">
                  <a:lumMod val="65000"/>
                  <a:lumOff val="35000"/>
                </a:schemeClr>
              </a:solidFill>
              <a:latin typeface="微软雅黑" panose="020B0503020204020204" pitchFamily="34" charset="-122"/>
            </a:endParaRPr>
          </a:p>
        </p:txBody>
      </p:sp>
      <p:sp>
        <p:nvSpPr>
          <p:cNvPr id="57" name="Freeform 86"/>
          <p:cNvSpPr>
            <a:spLocks noEditPoints="1"/>
          </p:cNvSpPr>
          <p:nvPr/>
        </p:nvSpPr>
        <p:spPr bwMode="auto">
          <a:xfrm>
            <a:off x="740416" y="1849092"/>
            <a:ext cx="258373" cy="296152"/>
          </a:xfrm>
          <a:custGeom>
            <a:avLst/>
            <a:gdLst>
              <a:gd name="T0" fmla="*/ 327 w 327"/>
              <a:gd name="T1" fmla="*/ 130 h 294"/>
              <a:gd name="T2" fmla="*/ 163 w 327"/>
              <a:gd name="T3" fmla="*/ 0 h 294"/>
              <a:gd name="T4" fmla="*/ 0 w 327"/>
              <a:gd name="T5" fmla="*/ 130 h 294"/>
              <a:gd name="T6" fmla="*/ 163 w 327"/>
              <a:gd name="T7" fmla="*/ 260 h 294"/>
              <a:gd name="T8" fmla="*/ 219 w 327"/>
              <a:gd name="T9" fmla="*/ 253 h 294"/>
              <a:gd name="T10" fmla="*/ 267 w 327"/>
              <a:gd name="T11" fmla="*/ 292 h 294"/>
              <a:gd name="T12" fmla="*/ 271 w 327"/>
              <a:gd name="T13" fmla="*/ 294 h 294"/>
              <a:gd name="T14" fmla="*/ 273 w 327"/>
              <a:gd name="T15" fmla="*/ 292 h 294"/>
              <a:gd name="T16" fmla="*/ 270 w 327"/>
              <a:gd name="T17" fmla="*/ 229 h 294"/>
              <a:gd name="T18" fmla="*/ 327 w 327"/>
              <a:gd name="T19" fmla="*/ 130 h 294"/>
              <a:gd name="T20" fmla="*/ 228 w 327"/>
              <a:gd name="T21" fmla="*/ 186 h 294"/>
              <a:gd name="T22" fmla="*/ 101 w 327"/>
              <a:gd name="T23" fmla="*/ 186 h 294"/>
              <a:gd name="T24" fmla="*/ 89 w 327"/>
              <a:gd name="T25" fmla="*/ 174 h 294"/>
              <a:gd name="T26" fmla="*/ 101 w 327"/>
              <a:gd name="T27" fmla="*/ 163 h 294"/>
              <a:gd name="T28" fmla="*/ 228 w 327"/>
              <a:gd name="T29" fmla="*/ 163 h 294"/>
              <a:gd name="T30" fmla="*/ 240 w 327"/>
              <a:gd name="T31" fmla="*/ 174 h 294"/>
              <a:gd name="T32" fmla="*/ 228 w 327"/>
              <a:gd name="T33" fmla="*/ 186 h 294"/>
              <a:gd name="T34" fmla="*/ 228 w 327"/>
              <a:gd name="T35" fmla="*/ 137 h 294"/>
              <a:gd name="T36" fmla="*/ 101 w 327"/>
              <a:gd name="T37" fmla="*/ 137 h 294"/>
              <a:gd name="T38" fmla="*/ 89 w 327"/>
              <a:gd name="T39" fmla="*/ 125 h 294"/>
              <a:gd name="T40" fmla="*/ 101 w 327"/>
              <a:gd name="T41" fmla="*/ 114 h 294"/>
              <a:gd name="T42" fmla="*/ 228 w 327"/>
              <a:gd name="T43" fmla="*/ 114 h 294"/>
              <a:gd name="T44" fmla="*/ 240 w 327"/>
              <a:gd name="T45" fmla="*/ 125 h 294"/>
              <a:gd name="T46" fmla="*/ 228 w 327"/>
              <a:gd name="T47" fmla="*/ 137 h 294"/>
              <a:gd name="T48" fmla="*/ 228 w 327"/>
              <a:gd name="T49" fmla="*/ 88 h 294"/>
              <a:gd name="T50" fmla="*/ 101 w 327"/>
              <a:gd name="T51" fmla="*/ 88 h 294"/>
              <a:gd name="T52" fmla="*/ 89 w 327"/>
              <a:gd name="T53" fmla="*/ 76 h 294"/>
              <a:gd name="T54" fmla="*/ 101 w 327"/>
              <a:gd name="T55" fmla="*/ 65 h 294"/>
              <a:gd name="T56" fmla="*/ 228 w 327"/>
              <a:gd name="T57" fmla="*/ 65 h 294"/>
              <a:gd name="T58" fmla="*/ 240 w 327"/>
              <a:gd name="T59" fmla="*/ 76 h 294"/>
              <a:gd name="T60" fmla="*/ 228 w 327"/>
              <a:gd name="T61" fmla="*/ 8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 h="294">
                <a:moveTo>
                  <a:pt x="327" y="130"/>
                </a:moveTo>
                <a:cubicBezTo>
                  <a:pt x="327" y="58"/>
                  <a:pt x="254" y="0"/>
                  <a:pt x="163" y="0"/>
                </a:cubicBezTo>
                <a:cubicBezTo>
                  <a:pt x="73" y="0"/>
                  <a:pt x="0" y="58"/>
                  <a:pt x="0" y="130"/>
                </a:cubicBezTo>
                <a:cubicBezTo>
                  <a:pt x="0" y="202"/>
                  <a:pt x="73" y="260"/>
                  <a:pt x="163" y="260"/>
                </a:cubicBezTo>
                <a:cubicBezTo>
                  <a:pt x="183" y="260"/>
                  <a:pt x="202" y="258"/>
                  <a:pt x="219" y="253"/>
                </a:cubicBezTo>
                <a:cubicBezTo>
                  <a:pt x="267" y="292"/>
                  <a:pt x="267" y="292"/>
                  <a:pt x="267" y="292"/>
                </a:cubicBezTo>
                <a:cubicBezTo>
                  <a:pt x="268" y="293"/>
                  <a:pt x="270" y="294"/>
                  <a:pt x="271" y="294"/>
                </a:cubicBezTo>
                <a:cubicBezTo>
                  <a:pt x="272" y="294"/>
                  <a:pt x="273" y="293"/>
                  <a:pt x="273" y="292"/>
                </a:cubicBezTo>
                <a:cubicBezTo>
                  <a:pt x="270" y="229"/>
                  <a:pt x="270" y="229"/>
                  <a:pt x="270" y="229"/>
                </a:cubicBezTo>
                <a:cubicBezTo>
                  <a:pt x="305" y="205"/>
                  <a:pt x="327" y="170"/>
                  <a:pt x="327" y="130"/>
                </a:cubicBezTo>
                <a:close/>
                <a:moveTo>
                  <a:pt x="228" y="186"/>
                </a:moveTo>
                <a:cubicBezTo>
                  <a:pt x="101" y="186"/>
                  <a:pt x="101" y="186"/>
                  <a:pt x="101" y="186"/>
                </a:cubicBezTo>
                <a:cubicBezTo>
                  <a:pt x="94" y="186"/>
                  <a:pt x="89" y="181"/>
                  <a:pt x="89" y="174"/>
                </a:cubicBezTo>
                <a:cubicBezTo>
                  <a:pt x="89" y="168"/>
                  <a:pt x="94" y="163"/>
                  <a:pt x="101" y="163"/>
                </a:cubicBezTo>
                <a:cubicBezTo>
                  <a:pt x="228" y="163"/>
                  <a:pt x="228" y="163"/>
                  <a:pt x="228" y="163"/>
                </a:cubicBezTo>
                <a:cubicBezTo>
                  <a:pt x="234" y="163"/>
                  <a:pt x="240" y="168"/>
                  <a:pt x="240" y="174"/>
                </a:cubicBezTo>
                <a:cubicBezTo>
                  <a:pt x="240" y="181"/>
                  <a:pt x="234" y="186"/>
                  <a:pt x="228" y="186"/>
                </a:cubicBezTo>
                <a:close/>
                <a:moveTo>
                  <a:pt x="228" y="137"/>
                </a:moveTo>
                <a:cubicBezTo>
                  <a:pt x="101" y="137"/>
                  <a:pt x="101" y="137"/>
                  <a:pt x="101" y="137"/>
                </a:cubicBezTo>
                <a:cubicBezTo>
                  <a:pt x="94" y="137"/>
                  <a:pt x="89" y="132"/>
                  <a:pt x="89" y="125"/>
                </a:cubicBezTo>
                <a:cubicBezTo>
                  <a:pt x="89" y="119"/>
                  <a:pt x="94" y="114"/>
                  <a:pt x="101" y="114"/>
                </a:cubicBezTo>
                <a:cubicBezTo>
                  <a:pt x="228" y="114"/>
                  <a:pt x="228" y="114"/>
                  <a:pt x="228" y="114"/>
                </a:cubicBezTo>
                <a:cubicBezTo>
                  <a:pt x="234" y="114"/>
                  <a:pt x="240" y="119"/>
                  <a:pt x="240" y="125"/>
                </a:cubicBezTo>
                <a:cubicBezTo>
                  <a:pt x="240" y="132"/>
                  <a:pt x="234" y="137"/>
                  <a:pt x="228" y="137"/>
                </a:cubicBezTo>
                <a:close/>
                <a:moveTo>
                  <a:pt x="228" y="88"/>
                </a:moveTo>
                <a:cubicBezTo>
                  <a:pt x="101" y="88"/>
                  <a:pt x="101" y="88"/>
                  <a:pt x="101" y="88"/>
                </a:cubicBezTo>
                <a:cubicBezTo>
                  <a:pt x="94" y="88"/>
                  <a:pt x="89" y="83"/>
                  <a:pt x="89" y="76"/>
                </a:cubicBezTo>
                <a:cubicBezTo>
                  <a:pt x="89" y="70"/>
                  <a:pt x="94" y="65"/>
                  <a:pt x="101" y="65"/>
                </a:cubicBezTo>
                <a:cubicBezTo>
                  <a:pt x="228" y="65"/>
                  <a:pt x="228" y="65"/>
                  <a:pt x="228" y="65"/>
                </a:cubicBezTo>
                <a:cubicBezTo>
                  <a:pt x="234" y="65"/>
                  <a:pt x="240" y="70"/>
                  <a:pt x="240" y="76"/>
                </a:cubicBezTo>
                <a:cubicBezTo>
                  <a:pt x="240" y="83"/>
                  <a:pt x="234" y="88"/>
                  <a:pt x="228" y="8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18" name="直接连接符 17"/>
          <p:cNvCxnSpPr/>
          <p:nvPr/>
        </p:nvCxnSpPr>
        <p:spPr>
          <a:xfrm>
            <a:off x="3323549" y="676783"/>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622985" y="676783"/>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818888" y="973990"/>
            <a:ext cx="5607396" cy="400110"/>
          </a:xfrm>
          <a:prstGeom prst="rect">
            <a:avLst/>
          </a:prstGeom>
          <a:noFill/>
        </p:spPr>
        <p:txBody>
          <a:bodyPr wrap="square" rtlCol="0">
            <a:spAutoFit/>
          </a:bodyPr>
          <a:lstStyle/>
          <a:p>
            <a:r>
              <a:rPr kumimoji="1" lang="zh-CN" altLang="zh-CN" sz="2000" dirty="0">
                <a:solidFill>
                  <a:srgbClr val="0270D1"/>
                </a:solidFill>
              </a:rPr>
              <a:t>—</a:t>
            </a:r>
            <a:r>
              <a:rPr kumimoji="1" lang="zh-CN" altLang="zh-CN" sz="2000" dirty="0" smtClean="0">
                <a:solidFill>
                  <a:srgbClr val="0270D1"/>
                </a:solidFill>
              </a:rPr>
              <a:t>—</a:t>
            </a:r>
            <a:r>
              <a:rPr kumimoji="1" lang="zh-CN" altLang="en-US" sz="2000" dirty="0" smtClean="0">
                <a:solidFill>
                  <a:srgbClr val="0270D1"/>
                </a:solidFill>
              </a:rPr>
              <a:t>基于气质联用图谱的</a:t>
            </a:r>
            <a:r>
              <a:rPr kumimoji="1" lang="en-US" altLang="zh-CN" sz="2000" dirty="0" smtClean="0">
                <a:solidFill>
                  <a:srgbClr val="0270D1"/>
                </a:solidFill>
              </a:rPr>
              <a:t>t</a:t>
            </a:r>
            <a:r>
              <a:rPr kumimoji="1" lang="zh-CN" altLang="en-US" sz="2000" dirty="0" smtClean="0">
                <a:solidFill>
                  <a:srgbClr val="0270D1"/>
                </a:solidFill>
              </a:rPr>
              <a:t>检验代谢物年份差异</a:t>
            </a:r>
            <a:endParaRPr kumimoji="1" lang="zh-CN" altLang="en-US" sz="2000" dirty="0">
              <a:solidFill>
                <a:srgbClr val="0270D1"/>
              </a:solidFill>
            </a:endParaRPr>
          </a:p>
        </p:txBody>
      </p:sp>
      <p:pic>
        <p:nvPicPr>
          <p:cNvPr id="20" name="图片 19"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9075" y="130565"/>
            <a:ext cx="2222423" cy="650034"/>
          </a:xfrm>
          <a:prstGeom prst="rect">
            <a:avLst/>
          </a:prstGeom>
        </p:spPr>
      </p:pic>
      <p:sp>
        <p:nvSpPr>
          <p:cNvPr id="7" name="文本框 6"/>
          <p:cNvSpPr txBox="1"/>
          <p:nvPr/>
        </p:nvSpPr>
        <p:spPr>
          <a:xfrm>
            <a:off x="1196080" y="2453469"/>
            <a:ext cx="3958161" cy="3754874"/>
          </a:xfrm>
          <a:prstGeom prst="rect">
            <a:avLst/>
          </a:prstGeom>
          <a:noFill/>
        </p:spPr>
        <p:txBody>
          <a:bodyPr wrap="square" rtlCol="0">
            <a:spAutoFit/>
          </a:bodyPr>
          <a:lstStyle/>
          <a:p>
            <a:pPr>
              <a:lnSpc>
                <a:spcPts val="2400"/>
              </a:lnSpc>
            </a:pPr>
            <a:r>
              <a:rPr lang="zh-CN" altLang="en-US" dirty="0" smtClean="0"/>
              <a:t>    </a:t>
            </a:r>
            <a:r>
              <a:rPr lang="zh-CN" altLang="zh-CN" dirty="0" smtClean="0"/>
              <a:t>通过前两</a:t>
            </a:r>
            <a:r>
              <a:rPr lang="zh-CN" altLang="zh-CN" dirty="0"/>
              <a:t>章的方差分析和正交偏最小二乘法的结果可以看到追踪到了六种在年份上含量有明显差距，且对当归的生长时期有极大影响的次生代谢化合物。但方差分析只能考察一个因子在各个水平上的均值是否有差距，而不能具体判断两两年份之间的差距。为了更好地比较各个年份之间的当归关于这六种化合物之间有无差距，采用数理统计学上的</a:t>
            </a:r>
            <a:r>
              <a:rPr lang="en-US" altLang="zh-CN" dirty="0"/>
              <a:t>t</a:t>
            </a:r>
            <a:r>
              <a:rPr lang="zh-CN" altLang="zh-CN" dirty="0"/>
              <a:t>检验，更为精确的比较化合物年份的变化。</a:t>
            </a:r>
          </a:p>
          <a:p>
            <a:endParaRPr kumimoji="1" lang="zh-CN" altLang="en-US" dirty="0"/>
          </a:p>
        </p:txBody>
      </p:sp>
      <p:pic>
        <p:nvPicPr>
          <p:cNvPr id="9" name="图片 8"/>
          <p:cNvPicPr>
            <a:picLocks noChangeAspect="1"/>
          </p:cNvPicPr>
          <p:nvPr/>
        </p:nvPicPr>
        <p:blipFill>
          <a:blip r:embed="rId4">
            <a:extLst>
              <a:ext uri="{BEBA8EAE-BF5A-486C-A8C5-ECC9F3942E4B}">
                <a14:imgProps xmlns:a14="http://schemas.microsoft.com/office/drawing/2010/main">
                  <a14:imgLayer r:embed="rId5">
                    <a14:imgEffect>
                      <a14:backgroundRemoval t="0" b="93132" l="7260" r="93033"/>
                    </a14:imgEffect>
                    <a14:imgEffect>
                      <a14:brightnessContrast contrast="40000"/>
                    </a14:imgEffect>
                  </a14:imgLayer>
                </a14:imgProps>
              </a:ext>
            </a:extLst>
          </a:blip>
          <a:stretch>
            <a:fillRect/>
          </a:stretch>
        </p:blipFill>
        <p:spPr>
          <a:xfrm>
            <a:off x="4661012" y="1893647"/>
            <a:ext cx="7682039" cy="4098241"/>
          </a:xfrm>
          <a:prstGeom prst="rect">
            <a:avLst/>
          </a:prstGeom>
        </p:spPr>
      </p:pic>
    </p:spTree>
    <p:extLst>
      <p:ext uri="{BB962C8B-B14F-4D97-AF65-F5344CB8AC3E}">
        <p14:creationId xmlns:p14="http://schemas.microsoft.com/office/powerpoint/2010/main" val="340354961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withEffect" p14:presetBounceEnd="40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40000">
                                          <p:cBhvr additive="base">
                                            <p:cTn id="7" dur="100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accel="100000" fill="hold" grpId="0" nodeType="withEffect" p14:presetBounceEnd="40000">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14:bounceEnd="40000">
                                          <p:cBhvr additive="base">
                                            <p:cTn id="11" dur="1000" fill="hold"/>
                                            <p:tgtEl>
                                              <p:spTgt spid="51"/>
                                            </p:tgtEl>
                                            <p:attrNameLst>
                                              <p:attrName>ppt_x</p:attrName>
                                            </p:attrNameLst>
                                          </p:cBhvr>
                                          <p:tavLst>
                                            <p:tav tm="0">
                                              <p:val>
                                                <p:strVal val="#ppt_x"/>
                                              </p:val>
                                            </p:tav>
                                            <p:tav tm="100000">
                                              <p:val>
                                                <p:strVal val="#ppt_x"/>
                                              </p:val>
                                            </p:tav>
                                          </p:tavLst>
                                        </p:anim>
                                        <p:anim calcmode="lin" valueType="num" p14:bounceEnd="40000">
                                          <p:cBhvr additive="base">
                                            <p:cTn id="12" dur="1000" fill="hold"/>
                                            <p:tgtEl>
                                              <p:spTgt spid="51"/>
                                            </p:tgtEl>
                                            <p:attrNameLst>
                                              <p:attrName>ppt_y</p:attrName>
                                            </p:attrNameLst>
                                          </p:cBhvr>
                                          <p:tavLst>
                                            <p:tav tm="0">
                                              <p:val>
                                                <p:strVal val="1+#ppt_h/2"/>
                                              </p:val>
                                            </p:tav>
                                            <p:tav tm="100000">
                                              <p:val>
                                                <p:strVal val="#ppt_y"/>
                                              </p:val>
                                            </p:tav>
                                          </p:tavLst>
                                        </p:anim>
                                      </p:childTnLst>
                                    </p:cTn>
                                  </p:par>
                                  <p:par>
                                    <p:cTn id="13" presetID="2" presetClass="entr" presetSubtype="4" accel="100000" fill="hold" grpId="0" nodeType="withEffect" p14:presetBounceEnd="40000">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14:bounceEnd="40000">
                                          <p:cBhvr additive="base">
                                            <p:cTn id="15" dur="1000" fill="hold"/>
                                            <p:tgtEl>
                                              <p:spTgt spid="52"/>
                                            </p:tgtEl>
                                            <p:attrNameLst>
                                              <p:attrName>ppt_x</p:attrName>
                                            </p:attrNameLst>
                                          </p:cBhvr>
                                          <p:tavLst>
                                            <p:tav tm="0">
                                              <p:val>
                                                <p:strVal val="#ppt_x"/>
                                              </p:val>
                                            </p:tav>
                                            <p:tav tm="100000">
                                              <p:val>
                                                <p:strVal val="#ppt_x"/>
                                              </p:val>
                                            </p:tav>
                                          </p:tavLst>
                                        </p:anim>
                                        <p:anim calcmode="lin" valueType="num" p14:bounceEnd="40000">
                                          <p:cBhvr additive="base">
                                            <p:cTn id="16" dur="10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accel="100000" fill="hold" grpId="0" nodeType="withEffect" p14:presetBounceEnd="40000">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14:bounceEnd="40000">
                                          <p:cBhvr additive="base">
                                            <p:cTn id="19" dur="10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20" dur="10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accel="100000" fill="hold" grpId="0" nodeType="withEffect" p14:presetBounceEnd="40000">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14:bounceEnd="40000">
                                          <p:cBhvr additive="base">
                                            <p:cTn id="23" dur="1000" fill="hold"/>
                                            <p:tgtEl>
                                              <p:spTgt spid="44"/>
                                            </p:tgtEl>
                                            <p:attrNameLst>
                                              <p:attrName>ppt_x</p:attrName>
                                            </p:attrNameLst>
                                          </p:cBhvr>
                                          <p:tavLst>
                                            <p:tav tm="0">
                                              <p:val>
                                                <p:strVal val="#ppt_x"/>
                                              </p:val>
                                            </p:tav>
                                            <p:tav tm="100000">
                                              <p:val>
                                                <p:strVal val="#ppt_x"/>
                                              </p:val>
                                            </p:tav>
                                          </p:tavLst>
                                        </p:anim>
                                        <p:anim calcmode="lin" valueType="num" p14:bounceEnd="40000">
                                          <p:cBhvr additive="base">
                                            <p:cTn id="24" dur="1000" fill="hold"/>
                                            <p:tgtEl>
                                              <p:spTgt spid="44"/>
                                            </p:tgtEl>
                                            <p:attrNameLst>
                                              <p:attrName>ppt_y</p:attrName>
                                            </p:attrNameLst>
                                          </p:cBhvr>
                                          <p:tavLst>
                                            <p:tav tm="0">
                                              <p:val>
                                                <p:strVal val="1+#ppt_h/2"/>
                                              </p:val>
                                            </p:tav>
                                            <p:tav tm="100000">
                                              <p:val>
                                                <p:strVal val="#ppt_y"/>
                                              </p:val>
                                            </p:tav>
                                          </p:tavLst>
                                        </p:anim>
                                      </p:childTnLst>
                                    </p:cTn>
                                  </p:par>
                                  <p:par>
                                    <p:cTn id="25" presetID="2" presetClass="entr" presetSubtype="4" accel="100000" fill="hold" grpId="0" nodeType="withEffect" p14:presetBounceEnd="40000">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14:bounceEnd="40000">
                                          <p:cBhvr additive="base">
                                            <p:cTn id="27" dur="1000" fill="hold"/>
                                            <p:tgtEl>
                                              <p:spTgt spid="57"/>
                                            </p:tgtEl>
                                            <p:attrNameLst>
                                              <p:attrName>ppt_x</p:attrName>
                                            </p:attrNameLst>
                                          </p:cBhvr>
                                          <p:tavLst>
                                            <p:tav tm="0">
                                              <p:val>
                                                <p:strVal val="#ppt_x"/>
                                              </p:val>
                                            </p:tav>
                                            <p:tav tm="100000">
                                              <p:val>
                                                <p:strVal val="#ppt_x"/>
                                              </p:val>
                                            </p:tav>
                                          </p:tavLst>
                                        </p:anim>
                                        <p:anim calcmode="lin" valueType="num" p14:bounceEnd="40000">
                                          <p:cBhvr additive="base">
                                            <p:cTn id="28" dur="1000" fill="hold"/>
                                            <p:tgtEl>
                                              <p:spTgt spid="57"/>
                                            </p:tgtEl>
                                            <p:attrNameLst>
                                              <p:attrName>ppt_y</p:attrName>
                                            </p:attrNameLst>
                                          </p:cBhvr>
                                          <p:tavLst>
                                            <p:tav tm="0">
                                              <p:val>
                                                <p:strVal val="1+#ppt_h/2"/>
                                              </p:val>
                                            </p:tav>
                                            <p:tav tm="100000">
                                              <p:val>
                                                <p:strVal val="#ppt_y"/>
                                              </p:val>
                                            </p:tav>
                                          </p:tavLst>
                                        </p:anim>
                                      </p:childTnLst>
                                    </p:cTn>
                                  </p:par>
                                  <p:par>
                                    <p:cTn id="29" presetID="2" presetClass="entr" presetSubtype="4" accel="100000" fill="hold" nodeType="withEffect" p14:presetBounceEnd="40000">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14:bounceEnd="40000">
                                          <p:cBhvr additive="base">
                                            <p:cTn id="31" dur="1000" fill="hold"/>
                                            <p:tgtEl>
                                              <p:spTgt spid="18"/>
                                            </p:tgtEl>
                                            <p:attrNameLst>
                                              <p:attrName>ppt_x</p:attrName>
                                            </p:attrNameLst>
                                          </p:cBhvr>
                                          <p:tavLst>
                                            <p:tav tm="0">
                                              <p:val>
                                                <p:strVal val="#ppt_x"/>
                                              </p:val>
                                            </p:tav>
                                            <p:tav tm="100000">
                                              <p:val>
                                                <p:strVal val="#ppt_x"/>
                                              </p:val>
                                            </p:tav>
                                          </p:tavLst>
                                        </p:anim>
                                        <p:anim calcmode="lin" valueType="num" p14:bounceEnd="40000">
                                          <p:cBhvr additive="base">
                                            <p:cTn id="32" dur="10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accel="100000" fill="hold" nodeType="withEffect" p14:presetBounceEnd="40000">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14:bounceEnd="40000">
                                          <p:cBhvr additive="base">
                                            <p:cTn id="35" dur="1000" fill="hold"/>
                                            <p:tgtEl>
                                              <p:spTgt spid="19"/>
                                            </p:tgtEl>
                                            <p:attrNameLst>
                                              <p:attrName>ppt_x</p:attrName>
                                            </p:attrNameLst>
                                          </p:cBhvr>
                                          <p:tavLst>
                                            <p:tav tm="0">
                                              <p:val>
                                                <p:strVal val="#ppt_x"/>
                                              </p:val>
                                            </p:tav>
                                            <p:tav tm="100000">
                                              <p:val>
                                                <p:strVal val="#ppt_x"/>
                                              </p:val>
                                            </p:tav>
                                          </p:tavLst>
                                        </p:anim>
                                        <p:anim calcmode="lin" valueType="num" p14:bounceEnd="40000">
                                          <p:cBhvr additive="base">
                                            <p:cTn id="36" dur="10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ppt_x"/>
                                              </p:val>
                                            </p:tav>
                                            <p:tav tm="100000">
                                              <p:val>
                                                <p:strVal val="#ppt_x"/>
                                              </p:val>
                                            </p:tav>
                                          </p:tavLst>
                                        </p:anim>
                                        <p:anim calcmode="lin" valueType="num">
                                          <p:cBhvr additive="base">
                                            <p:cTn id="4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1" grpId="0" animBg="1"/>
          <p:bldP spid="52" grpId="0" animBg="1"/>
          <p:bldP spid="30" grpId="0"/>
          <p:bldP spid="44" grpId="0"/>
          <p:bldP spid="57" grpId="0" animBg="1"/>
          <p:bldP spid="2" grpId="0"/>
          <p:bldP spid="7"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accel="10000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1000" fill="hold"/>
                                            <p:tgtEl>
                                              <p:spTgt spid="51"/>
                                            </p:tgtEl>
                                            <p:attrNameLst>
                                              <p:attrName>ppt_x</p:attrName>
                                            </p:attrNameLst>
                                          </p:cBhvr>
                                          <p:tavLst>
                                            <p:tav tm="0">
                                              <p:val>
                                                <p:strVal val="#ppt_x"/>
                                              </p:val>
                                            </p:tav>
                                            <p:tav tm="100000">
                                              <p:val>
                                                <p:strVal val="#ppt_x"/>
                                              </p:val>
                                            </p:tav>
                                          </p:tavLst>
                                        </p:anim>
                                        <p:anim calcmode="lin" valueType="num">
                                          <p:cBhvr additive="base">
                                            <p:cTn id="12" dur="1000" fill="hold"/>
                                            <p:tgtEl>
                                              <p:spTgt spid="51"/>
                                            </p:tgtEl>
                                            <p:attrNameLst>
                                              <p:attrName>ppt_y</p:attrName>
                                            </p:attrNameLst>
                                          </p:cBhvr>
                                          <p:tavLst>
                                            <p:tav tm="0">
                                              <p:val>
                                                <p:strVal val="1+#ppt_h/2"/>
                                              </p:val>
                                            </p:tav>
                                            <p:tav tm="100000">
                                              <p:val>
                                                <p:strVal val="#ppt_y"/>
                                              </p:val>
                                            </p:tav>
                                          </p:tavLst>
                                        </p:anim>
                                      </p:childTnLst>
                                    </p:cTn>
                                  </p:par>
                                  <p:par>
                                    <p:cTn id="13" presetID="2" presetClass="entr" presetSubtype="4" accel="10000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1000" fill="hold"/>
                                            <p:tgtEl>
                                              <p:spTgt spid="52"/>
                                            </p:tgtEl>
                                            <p:attrNameLst>
                                              <p:attrName>ppt_x</p:attrName>
                                            </p:attrNameLst>
                                          </p:cBhvr>
                                          <p:tavLst>
                                            <p:tav tm="0">
                                              <p:val>
                                                <p:strVal val="#ppt_x"/>
                                              </p:val>
                                            </p:tav>
                                            <p:tav tm="100000">
                                              <p:val>
                                                <p:strVal val="#ppt_x"/>
                                              </p:val>
                                            </p:tav>
                                          </p:tavLst>
                                        </p:anim>
                                        <p:anim calcmode="lin" valueType="num">
                                          <p:cBhvr additive="base">
                                            <p:cTn id="16" dur="10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accel="10000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1000" fill="hold"/>
                                            <p:tgtEl>
                                              <p:spTgt spid="30"/>
                                            </p:tgtEl>
                                            <p:attrNameLst>
                                              <p:attrName>ppt_x</p:attrName>
                                            </p:attrNameLst>
                                          </p:cBhvr>
                                          <p:tavLst>
                                            <p:tav tm="0">
                                              <p:val>
                                                <p:strVal val="#ppt_x"/>
                                              </p:val>
                                            </p:tav>
                                            <p:tav tm="100000">
                                              <p:val>
                                                <p:strVal val="#ppt_x"/>
                                              </p:val>
                                            </p:tav>
                                          </p:tavLst>
                                        </p:anim>
                                        <p:anim calcmode="lin" valueType="num">
                                          <p:cBhvr additive="base">
                                            <p:cTn id="20" dur="10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accel="10000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1000" fill="hold"/>
                                            <p:tgtEl>
                                              <p:spTgt spid="44"/>
                                            </p:tgtEl>
                                            <p:attrNameLst>
                                              <p:attrName>ppt_x</p:attrName>
                                            </p:attrNameLst>
                                          </p:cBhvr>
                                          <p:tavLst>
                                            <p:tav tm="0">
                                              <p:val>
                                                <p:strVal val="#ppt_x"/>
                                              </p:val>
                                            </p:tav>
                                            <p:tav tm="100000">
                                              <p:val>
                                                <p:strVal val="#ppt_x"/>
                                              </p:val>
                                            </p:tav>
                                          </p:tavLst>
                                        </p:anim>
                                        <p:anim calcmode="lin" valueType="num">
                                          <p:cBhvr additive="base">
                                            <p:cTn id="24" dur="1000" fill="hold"/>
                                            <p:tgtEl>
                                              <p:spTgt spid="44"/>
                                            </p:tgtEl>
                                            <p:attrNameLst>
                                              <p:attrName>ppt_y</p:attrName>
                                            </p:attrNameLst>
                                          </p:cBhvr>
                                          <p:tavLst>
                                            <p:tav tm="0">
                                              <p:val>
                                                <p:strVal val="1+#ppt_h/2"/>
                                              </p:val>
                                            </p:tav>
                                            <p:tav tm="100000">
                                              <p:val>
                                                <p:strVal val="#ppt_y"/>
                                              </p:val>
                                            </p:tav>
                                          </p:tavLst>
                                        </p:anim>
                                      </p:childTnLst>
                                    </p:cTn>
                                  </p:par>
                                  <p:par>
                                    <p:cTn id="25" presetID="2" presetClass="entr" presetSubtype="4" accel="10000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1000" fill="hold"/>
                                            <p:tgtEl>
                                              <p:spTgt spid="57"/>
                                            </p:tgtEl>
                                            <p:attrNameLst>
                                              <p:attrName>ppt_x</p:attrName>
                                            </p:attrNameLst>
                                          </p:cBhvr>
                                          <p:tavLst>
                                            <p:tav tm="0">
                                              <p:val>
                                                <p:strVal val="#ppt_x"/>
                                              </p:val>
                                            </p:tav>
                                            <p:tav tm="100000">
                                              <p:val>
                                                <p:strVal val="#ppt_x"/>
                                              </p:val>
                                            </p:tav>
                                          </p:tavLst>
                                        </p:anim>
                                        <p:anim calcmode="lin" valueType="num">
                                          <p:cBhvr additive="base">
                                            <p:cTn id="28" dur="1000" fill="hold"/>
                                            <p:tgtEl>
                                              <p:spTgt spid="57"/>
                                            </p:tgtEl>
                                            <p:attrNameLst>
                                              <p:attrName>ppt_y</p:attrName>
                                            </p:attrNameLst>
                                          </p:cBhvr>
                                          <p:tavLst>
                                            <p:tav tm="0">
                                              <p:val>
                                                <p:strVal val="1+#ppt_h/2"/>
                                              </p:val>
                                            </p:tav>
                                            <p:tav tm="100000">
                                              <p:val>
                                                <p:strVal val="#ppt_y"/>
                                              </p:val>
                                            </p:tav>
                                          </p:tavLst>
                                        </p:anim>
                                      </p:childTnLst>
                                    </p:cTn>
                                  </p:par>
                                  <p:par>
                                    <p:cTn id="29" presetID="2" presetClass="entr" presetSubtype="4" accel="10000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accel="10000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1000" fill="hold"/>
                                            <p:tgtEl>
                                              <p:spTgt spid="19"/>
                                            </p:tgtEl>
                                            <p:attrNameLst>
                                              <p:attrName>ppt_x</p:attrName>
                                            </p:attrNameLst>
                                          </p:cBhvr>
                                          <p:tavLst>
                                            <p:tav tm="0">
                                              <p:val>
                                                <p:strVal val="#ppt_x"/>
                                              </p:val>
                                            </p:tav>
                                            <p:tav tm="100000">
                                              <p:val>
                                                <p:strVal val="#ppt_x"/>
                                              </p:val>
                                            </p:tav>
                                          </p:tavLst>
                                        </p:anim>
                                        <p:anim calcmode="lin" valueType="num">
                                          <p:cBhvr additive="base">
                                            <p:cTn id="36" dur="10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ppt_x"/>
                                              </p:val>
                                            </p:tav>
                                            <p:tav tm="100000">
                                              <p:val>
                                                <p:strVal val="#ppt_x"/>
                                              </p:val>
                                            </p:tav>
                                          </p:tavLst>
                                        </p:anim>
                                        <p:anim calcmode="lin" valueType="num">
                                          <p:cBhvr additive="base">
                                            <p:cTn id="4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1" grpId="0" animBg="1"/>
          <p:bldP spid="52" grpId="0" animBg="1"/>
          <p:bldP spid="30" grpId="0"/>
          <p:bldP spid="44" grpId="0"/>
          <p:bldP spid="57" grpId="0" animBg="1"/>
          <p:bldP spid="2" grpId="0"/>
          <p:bldP spid="7"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1502164"/>
            <a:ext cx="12192000" cy="3910262"/>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spcBef>
                <a:spcPct val="0"/>
              </a:spcBef>
            </a:pPr>
            <a:endParaRPr lang="zh-CN" altLang="en-US" sz="2000" smtClean="0">
              <a:solidFill>
                <a:srgbClr val="222B33"/>
              </a:solidFill>
              <a:latin typeface="微软雅黑" panose="020B0503020204020204" pitchFamily="34" charset="-122"/>
              <a:ea typeface="微软雅黑" panose="020B0503020204020204" pitchFamily="34" charset="-122"/>
            </a:endParaRPr>
          </a:p>
        </p:txBody>
      </p:sp>
      <p:sp>
        <p:nvSpPr>
          <p:cNvPr id="47" name="椭圆 46"/>
          <p:cNvSpPr/>
          <p:nvPr/>
        </p:nvSpPr>
        <p:spPr>
          <a:xfrm>
            <a:off x="328195" y="2221418"/>
            <a:ext cx="2401554" cy="2401554"/>
          </a:xfrm>
          <a:prstGeom prst="ellipse">
            <a:avLst/>
          </a:prstGeom>
          <a:noFill/>
          <a:ln w="28575">
            <a:solidFill>
              <a:srgbClr val="0270D1"/>
            </a:solidFill>
            <a:prstDash val="dash"/>
          </a:ln>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51" name="椭圆 50"/>
          <p:cNvSpPr/>
          <p:nvPr/>
        </p:nvSpPr>
        <p:spPr>
          <a:xfrm>
            <a:off x="4840340" y="2221418"/>
            <a:ext cx="2401554" cy="2401554"/>
          </a:xfrm>
          <a:prstGeom prst="ellipse">
            <a:avLst/>
          </a:prstGeom>
          <a:noFill/>
          <a:ln w="28575">
            <a:solidFill>
              <a:srgbClr val="0270D1"/>
            </a:solidFill>
            <a:prstDash val="dash"/>
          </a:ln>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52" name="椭圆 51"/>
          <p:cNvSpPr/>
          <p:nvPr/>
        </p:nvSpPr>
        <p:spPr>
          <a:xfrm>
            <a:off x="5025117" y="2406195"/>
            <a:ext cx="2032000" cy="2032000"/>
          </a:xfrm>
          <a:prstGeom prst="ellipse">
            <a:avLst/>
          </a:prstGeom>
          <a:solidFill>
            <a:srgbClr val="0270D1"/>
          </a:soli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54" name="椭圆 53"/>
          <p:cNvSpPr/>
          <p:nvPr/>
        </p:nvSpPr>
        <p:spPr>
          <a:xfrm>
            <a:off x="9525114" y="2221418"/>
            <a:ext cx="2401554" cy="2401554"/>
          </a:xfrm>
          <a:prstGeom prst="ellipse">
            <a:avLst/>
          </a:prstGeom>
          <a:noFill/>
          <a:ln w="28575">
            <a:solidFill>
              <a:srgbClr val="0270D1"/>
            </a:solidFill>
            <a:prstDash val="dash"/>
          </a:ln>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55" name="椭圆 54"/>
          <p:cNvSpPr/>
          <p:nvPr/>
        </p:nvSpPr>
        <p:spPr>
          <a:xfrm>
            <a:off x="9697561" y="2406195"/>
            <a:ext cx="2032000" cy="2032000"/>
          </a:xfrm>
          <a:prstGeom prst="ellipse">
            <a:avLst/>
          </a:prstGeom>
          <a:solidFill>
            <a:srgbClr val="0270D1"/>
          </a:soli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34" name="TextBox 29"/>
          <p:cNvSpPr txBox="1">
            <a:spLocks noChangeArrowheads="1"/>
          </p:cNvSpPr>
          <p:nvPr/>
        </p:nvSpPr>
        <p:spPr bwMode="auto">
          <a:xfrm>
            <a:off x="657330" y="4856532"/>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dirty="0" smtClean="0">
                <a:solidFill>
                  <a:schemeClr val="tx1">
                    <a:lumMod val="65000"/>
                    <a:lumOff val="35000"/>
                  </a:schemeClr>
                </a:solidFill>
                <a:latin typeface="微软雅黑" panose="020B0503020204020204" pitchFamily="34" charset="-122"/>
              </a:rPr>
              <a:t>第一年当归</a:t>
            </a:r>
            <a:endParaRPr lang="zh-CN" altLang="en-US" sz="2400" dirty="0">
              <a:solidFill>
                <a:schemeClr val="tx1">
                  <a:lumMod val="65000"/>
                  <a:lumOff val="35000"/>
                </a:schemeClr>
              </a:solidFill>
              <a:latin typeface="微软雅黑" panose="020B0503020204020204" pitchFamily="34" charset="-122"/>
            </a:endParaRPr>
          </a:p>
        </p:txBody>
      </p:sp>
      <p:sp>
        <p:nvSpPr>
          <p:cNvPr id="44" name="TextBox 30"/>
          <p:cNvSpPr txBox="1">
            <a:spLocks noChangeArrowheads="1"/>
          </p:cNvSpPr>
          <p:nvPr/>
        </p:nvSpPr>
        <p:spPr bwMode="auto">
          <a:xfrm>
            <a:off x="5290324" y="4819545"/>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dirty="0" smtClean="0">
                <a:solidFill>
                  <a:schemeClr val="tx1">
                    <a:lumMod val="65000"/>
                    <a:lumOff val="35000"/>
                  </a:schemeClr>
                </a:solidFill>
                <a:latin typeface="微软雅黑" panose="020B0503020204020204" pitchFamily="34" charset="-122"/>
              </a:rPr>
              <a:t>第二年当归</a:t>
            </a:r>
            <a:endParaRPr lang="zh-CN" altLang="en-US" sz="2400" dirty="0">
              <a:solidFill>
                <a:schemeClr val="tx1">
                  <a:lumMod val="65000"/>
                  <a:lumOff val="35000"/>
                </a:schemeClr>
              </a:solidFill>
              <a:latin typeface="微软雅黑" panose="020B0503020204020204" pitchFamily="34" charset="-122"/>
            </a:endParaRPr>
          </a:p>
        </p:txBody>
      </p:sp>
      <p:sp>
        <p:nvSpPr>
          <p:cNvPr id="45" name="TextBox 31"/>
          <p:cNvSpPr txBox="1">
            <a:spLocks noChangeArrowheads="1"/>
          </p:cNvSpPr>
          <p:nvPr/>
        </p:nvSpPr>
        <p:spPr bwMode="auto">
          <a:xfrm>
            <a:off x="9793752" y="4784352"/>
            <a:ext cx="21547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dirty="0" smtClean="0">
                <a:solidFill>
                  <a:schemeClr val="tx1">
                    <a:lumMod val="65000"/>
                    <a:lumOff val="35000"/>
                  </a:schemeClr>
                </a:solidFill>
                <a:latin typeface="微软雅黑" panose="020B0503020204020204" pitchFamily="34" charset="-122"/>
              </a:rPr>
              <a:t>第三年当归</a:t>
            </a:r>
            <a:endParaRPr lang="zh-CN" altLang="en-US" sz="2400" dirty="0">
              <a:solidFill>
                <a:schemeClr val="tx1">
                  <a:lumMod val="65000"/>
                  <a:lumOff val="35000"/>
                </a:schemeClr>
              </a:solidFill>
              <a:latin typeface="微软雅黑" panose="020B0503020204020204" pitchFamily="34" charset="-122"/>
            </a:endParaRPr>
          </a:p>
        </p:txBody>
      </p:sp>
      <p:sp>
        <p:nvSpPr>
          <p:cNvPr id="20" name="矩形 19"/>
          <p:cNvSpPr/>
          <p:nvPr/>
        </p:nvSpPr>
        <p:spPr>
          <a:xfrm>
            <a:off x="3111035" y="298340"/>
            <a:ext cx="6161665" cy="666849"/>
          </a:xfrm>
          <a:prstGeom prst="rect">
            <a:avLst/>
          </a:prstGeom>
        </p:spPr>
        <p:txBody>
          <a:bodyPr wrap="square">
            <a:spAutoFit/>
          </a:bodyPr>
          <a:lstStyle/>
          <a:p>
            <a:pPr algn="ctr">
              <a:lnSpc>
                <a:spcPct val="120000"/>
              </a:lnSpc>
              <a:spcBef>
                <a:spcPct val="0"/>
              </a:spcBef>
            </a:pPr>
            <a:r>
              <a:rPr lang="zh-CN" altLang="en-US" sz="3200" dirty="0" smtClean="0">
                <a:solidFill>
                  <a:srgbClr val="0270D1"/>
                </a:solidFill>
                <a:latin typeface="微软雅黑" panose="020B0503020204020204" pitchFamily="34" charset="-122"/>
                <a:ea typeface="微软雅黑" panose="020B0503020204020204" pitchFamily="34" charset="-122"/>
              </a:rPr>
              <a:t>当归内的代谢产物含量变化</a:t>
            </a:r>
            <a:endParaRPr lang="zh-CN" altLang="en-US" sz="3200" dirty="0">
              <a:solidFill>
                <a:srgbClr val="0270D1"/>
              </a:solidFill>
              <a:latin typeface="微软雅黑" panose="020B0503020204020204" pitchFamily="34" charset="-122"/>
              <a:ea typeface="微软雅黑" panose="020B0503020204020204" pitchFamily="34" charset="-122"/>
            </a:endParaRPr>
          </a:p>
        </p:txBody>
      </p:sp>
      <p:cxnSp>
        <p:nvCxnSpPr>
          <p:cNvPr id="21" name="直接连接符 17"/>
          <p:cNvCxnSpPr/>
          <p:nvPr/>
        </p:nvCxnSpPr>
        <p:spPr>
          <a:xfrm>
            <a:off x="3323549" y="676783"/>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cxnSp>
        <p:nvCxnSpPr>
          <p:cNvPr id="22" name="直接连接符 18"/>
          <p:cNvCxnSpPr/>
          <p:nvPr/>
        </p:nvCxnSpPr>
        <p:spPr>
          <a:xfrm>
            <a:off x="8622985" y="676783"/>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528836" y="2422977"/>
            <a:ext cx="2032000" cy="2032000"/>
          </a:xfrm>
          <a:prstGeom prst="ellipse">
            <a:avLst/>
          </a:prstGeom>
          <a:solidFill>
            <a:srgbClr val="0270D1"/>
          </a:soli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48" name="椭圆 47"/>
          <p:cNvSpPr/>
          <p:nvPr/>
        </p:nvSpPr>
        <p:spPr>
          <a:xfrm>
            <a:off x="702850" y="2589087"/>
            <a:ext cx="1676980" cy="1652085"/>
          </a:xfrm>
          <a:prstGeom prst="ellipse">
            <a:avLst/>
          </a:prstGeom>
          <a:blipFill rotWithShape="1">
            <a:blip r:embed="rId3"/>
            <a:stretch>
              <a:fillRect/>
            </a:stretch>
          </a:blip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24" name="椭圆 23"/>
          <p:cNvSpPr/>
          <p:nvPr/>
        </p:nvSpPr>
        <p:spPr>
          <a:xfrm>
            <a:off x="9876907" y="2552100"/>
            <a:ext cx="1673895" cy="1717941"/>
          </a:xfrm>
          <a:prstGeom prst="ellipse">
            <a:avLst/>
          </a:prstGeom>
          <a:blipFill rotWithShape="1">
            <a:blip r:embed="rId4"/>
            <a:stretch>
              <a:fillRect/>
            </a:stretch>
          </a:blip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25" name="椭圆 24"/>
          <p:cNvSpPr/>
          <p:nvPr/>
        </p:nvSpPr>
        <p:spPr>
          <a:xfrm>
            <a:off x="5218039" y="2600033"/>
            <a:ext cx="1687164" cy="1641139"/>
          </a:xfrm>
          <a:prstGeom prst="ellipse">
            <a:avLst/>
          </a:prstGeom>
          <a:blipFill rotWithShape="1">
            <a:blip r:embed="rId5"/>
            <a:stretch>
              <a:fillRect/>
            </a:stretch>
          </a:blip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3" name="右箭头 2"/>
          <p:cNvSpPr/>
          <p:nvPr/>
        </p:nvSpPr>
        <p:spPr>
          <a:xfrm>
            <a:off x="2823735" y="3328827"/>
            <a:ext cx="1997577" cy="382199"/>
          </a:xfrm>
          <a:prstGeom prst="rightArrow">
            <a:avLst/>
          </a:prstGeom>
          <a:solidFill>
            <a:schemeClr val="accent2"/>
          </a:solidFill>
        </p:spPr>
        <p:txBody>
          <a:bodyPr wrap="square" rtlCol="0" anchor="ctr">
            <a:spAutoFit/>
          </a:bodyPr>
          <a:lstStyle/>
          <a:p>
            <a:pPr algn="ctr">
              <a:spcBef>
                <a:spcPct val="0"/>
              </a:spcBef>
            </a:pPr>
            <a:endParaRPr kumimoji="1" lang="zh-CN" altLang="en-US" sz="2000" smtClean="0">
              <a:solidFill>
                <a:srgbClr val="222B33"/>
              </a:solidFill>
              <a:latin typeface="微软雅黑" panose="020B0503020204020204" pitchFamily="34" charset="-122"/>
              <a:ea typeface="微软雅黑" panose="020B0503020204020204" pitchFamily="34" charset="-122"/>
            </a:endParaRPr>
          </a:p>
        </p:txBody>
      </p:sp>
      <p:sp>
        <p:nvSpPr>
          <p:cNvPr id="26" name="右箭头 25"/>
          <p:cNvSpPr/>
          <p:nvPr/>
        </p:nvSpPr>
        <p:spPr>
          <a:xfrm>
            <a:off x="7316547" y="3320950"/>
            <a:ext cx="2141115" cy="382199"/>
          </a:xfrm>
          <a:prstGeom prst="rightArrow">
            <a:avLst/>
          </a:prstGeom>
          <a:solidFill>
            <a:schemeClr val="accent2"/>
          </a:solidFill>
        </p:spPr>
        <p:txBody>
          <a:bodyPr wrap="square" rtlCol="0" anchor="ctr">
            <a:spAutoFit/>
          </a:bodyPr>
          <a:lstStyle/>
          <a:p>
            <a:pPr algn="ctr">
              <a:spcBef>
                <a:spcPct val="0"/>
              </a:spcBef>
            </a:pPr>
            <a:endParaRPr kumimoji="1" lang="zh-CN" altLang="en-US" sz="2000" smtClean="0">
              <a:solidFill>
                <a:srgbClr val="222B33"/>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774413" y="2095928"/>
            <a:ext cx="2059230" cy="954107"/>
          </a:xfrm>
          <a:prstGeom prst="rect">
            <a:avLst/>
          </a:prstGeom>
          <a:noFill/>
        </p:spPr>
        <p:txBody>
          <a:bodyPr wrap="square" rtlCol="0">
            <a:spAutoFit/>
          </a:bodyPr>
          <a:lstStyle/>
          <a:p>
            <a:r>
              <a:rPr kumimoji="1" lang="zh-CN" altLang="en-US" sz="2000" dirty="0" smtClean="0">
                <a:solidFill>
                  <a:srgbClr val="FF0000"/>
                </a:solidFill>
                <a:latin typeface="微软雅黑"/>
                <a:ea typeface="微软雅黑"/>
                <a:cs typeface="微软雅黑"/>
              </a:rPr>
              <a:t>含量增长：</a:t>
            </a:r>
            <a:endParaRPr kumimoji="1" lang="en-US" altLang="zh-CN" sz="2000" dirty="0" smtClean="0">
              <a:solidFill>
                <a:srgbClr val="FF0000"/>
              </a:solidFill>
              <a:latin typeface="微软雅黑"/>
              <a:ea typeface="微软雅黑"/>
              <a:cs typeface="微软雅黑"/>
            </a:endParaRPr>
          </a:p>
          <a:p>
            <a:r>
              <a:rPr lang="en-US" altLang="zh-CN" dirty="0" smtClean="0">
                <a:latin typeface="微软雅黑"/>
                <a:ea typeface="微软雅黑"/>
                <a:cs typeface="微软雅黑"/>
              </a:rPr>
              <a:t>Z-</a:t>
            </a:r>
            <a:r>
              <a:rPr lang="zh-CN" altLang="zh-CN" dirty="0" smtClean="0">
                <a:latin typeface="微软雅黑"/>
                <a:ea typeface="微软雅黑"/>
                <a:cs typeface="微软雅黑"/>
              </a:rPr>
              <a:t>蒿本内酯</a:t>
            </a:r>
            <a:r>
              <a:rPr lang="zh-CN" altLang="en-US" dirty="0" smtClean="0">
                <a:latin typeface="微软雅黑"/>
                <a:ea typeface="微软雅黑"/>
                <a:cs typeface="微软雅黑"/>
              </a:rPr>
              <a:t>，丁烯基苯酞，亚油</a:t>
            </a:r>
            <a:r>
              <a:rPr lang="zh-CN" altLang="en-US" dirty="0" smtClean="0">
                <a:latin typeface="微软雅黑"/>
                <a:ea typeface="微软雅黑"/>
                <a:cs typeface="微软雅黑"/>
              </a:rPr>
              <a:t>酸</a:t>
            </a:r>
            <a:r>
              <a:rPr lang="zh-CN" altLang="en-US" dirty="0">
                <a:latin typeface="微软雅黑"/>
                <a:ea typeface="微软雅黑"/>
                <a:cs typeface="微软雅黑"/>
              </a:rPr>
              <a:t>。</a:t>
            </a:r>
            <a:r>
              <a:rPr lang="zh-CN" altLang="zh-CN" dirty="0" smtClean="0">
                <a:latin typeface="微软雅黑"/>
                <a:ea typeface="微软雅黑"/>
                <a:cs typeface="微软雅黑"/>
              </a:rPr>
              <a:t> </a:t>
            </a:r>
            <a:endParaRPr kumimoji="1" lang="zh-CN" altLang="en-US" dirty="0">
              <a:latin typeface="微软雅黑"/>
              <a:ea typeface="微软雅黑"/>
              <a:cs typeface="微软雅黑"/>
            </a:endParaRPr>
          </a:p>
        </p:txBody>
      </p:sp>
      <p:sp>
        <p:nvSpPr>
          <p:cNvPr id="31" name="文本框 30"/>
          <p:cNvSpPr txBox="1"/>
          <p:nvPr/>
        </p:nvSpPr>
        <p:spPr>
          <a:xfrm>
            <a:off x="7271657" y="2240451"/>
            <a:ext cx="2062698" cy="954107"/>
          </a:xfrm>
          <a:prstGeom prst="rect">
            <a:avLst/>
          </a:prstGeom>
          <a:noFill/>
        </p:spPr>
        <p:txBody>
          <a:bodyPr wrap="square" rtlCol="0">
            <a:spAutoFit/>
          </a:bodyPr>
          <a:lstStyle/>
          <a:p>
            <a:r>
              <a:rPr kumimoji="1" lang="zh-CN" altLang="en-US" sz="2000" dirty="0">
                <a:solidFill>
                  <a:srgbClr val="FF0000"/>
                </a:solidFill>
                <a:latin typeface="微软雅黑"/>
                <a:ea typeface="微软雅黑"/>
                <a:cs typeface="微软雅黑"/>
              </a:rPr>
              <a:t>含量增长</a:t>
            </a:r>
            <a:r>
              <a:rPr kumimoji="1" lang="zh-CN" altLang="en-US" sz="2000" dirty="0" smtClean="0">
                <a:solidFill>
                  <a:srgbClr val="FF0000"/>
                </a:solidFill>
                <a:latin typeface="微软雅黑"/>
                <a:ea typeface="微软雅黑"/>
                <a:cs typeface="微软雅黑"/>
              </a:rPr>
              <a:t>：</a:t>
            </a:r>
            <a:endParaRPr kumimoji="1" lang="en-US" altLang="zh-CN" sz="2000" dirty="0" smtClean="0">
              <a:solidFill>
                <a:srgbClr val="FF0000"/>
              </a:solidFill>
              <a:latin typeface="微软雅黑"/>
              <a:ea typeface="微软雅黑"/>
              <a:cs typeface="微软雅黑"/>
            </a:endParaRPr>
          </a:p>
          <a:p>
            <a:r>
              <a:rPr lang="zh-CN" altLang="en-US" dirty="0" smtClean="0">
                <a:latin typeface="微软雅黑"/>
                <a:ea typeface="微软雅黑"/>
                <a:cs typeface="微软雅黑"/>
              </a:rPr>
              <a:t>未知化合物</a:t>
            </a:r>
            <a:r>
              <a:rPr lang="en-US" altLang="zh-CN" dirty="0" smtClean="0">
                <a:latin typeface="微软雅黑"/>
                <a:ea typeface="微软雅黑"/>
                <a:cs typeface="微软雅黑"/>
              </a:rPr>
              <a:t>b</a:t>
            </a:r>
            <a:r>
              <a:rPr lang="zh-CN" altLang="en-US" dirty="0" smtClean="0">
                <a:latin typeface="微软雅黑"/>
                <a:ea typeface="微软雅黑"/>
                <a:cs typeface="微软雅黑"/>
              </a:rPr>
              <a:t>，</a:t>
            </a:r>
            <a:r>
              <a:rPr lang="zh-CN" altLang="en-US" dirty="0">
                <a:latin typeface="微软雅黑"/>
                <a:ea typeface="微软雅黑"/>
                <a:cs typeface="微软雅黑"/>
              </a:rPr>
              <a:t>当归</a:t>
            </a:r>
            <a:r>
              <a:rPr lang="zh-CN" altLang="en-US" dirty="0" smtClean="0">
                <a:latin typeface="微软雅黑"/>
                <a:ea typeface="微软雅黑"/>
                <a:cs typeface="微软雅黑"/>
              </a:rPr>
              <a:t>多糖</a:t>
            </a:r>
            <a:endParaRPr kumimoji="1" lang="zh-CN" altLang="en-US" dirty="0">
              <a:latin typeface="微软雅黑"/>
              <a:ea typeface="微软雅黑"/>
              <a:cs typeface="微软雅黑"/>
            </a:endParaRPr>
          </a:p>
        </p:txBody>
      </p:sp>
      <p:sp>
        <p:nvSpPr>
          <p:cNvPr id="32" name="文本框 31"/>
          <p:cNvSpPr txBox="1"/>
          <p:nvPr/>
        </p:nvSpPr>
        <p:spPr>
          <a:xfrm>
            <a:off x="7345644" y="3818562"/>
            <a:ext cx="1902395" cy="1508105"/>
          </a:xfrm>
          <a:prstGeom prst="rect">
            <a:avLst/>
          </a:prstGeom>
          <a:noFill/>
        </p:spPr>
        <p:txBody>
          <a:bodyPr wrap="square" rtlCol="0">
            <a:spAutoFit/>
          </a:bodyPr>
          <a:lstStyle/>
          <a:p>
            <a:r>
              <a:rPr kumimoji="1" lang="zh-CN" altLang="en-US" sz="2000" dirty="0" smtClean="0">
                <a:solidFill>
                  <a:schemeClr val="accent6"/>
                </a:solidFill>
                <a:latin typeface="微软雅黑"/>
                <a:ea typeface="微软雅黑"/>
                <a:cs typeface="微软雅黑"/>
              </a:rPr>
              <a:t>含量减少：</a:t>
            </a:r>
            <a:endParaRPr kumimoji="1" lang="en-US" altLang="zh-CN" sz="2000" dirty="0" smtClean="0">
              <a:solidFill>
                <a:schemeClr val="accent6"/>
              </a:solidFill>
              <a:latin typeface="微软雅黑"/>
              <a:ea typeface="微软雅黑"/>
              <a:cs typeface="微软雅黑"/>
            </a:endParaRPr>
          </a:p>
          <a:p>
            <a:r>
              <a:rPr lang="en-US" altLang="zh-CN" dirty="0" smtClean="0">
                <a:latin typeface="微软雅黑"/>
                <a:ea typeface="微软雅黑"/>
                <a:cs typeface="微软雅黑"/>
              </a:rPr>
              <a:t>Z-</a:t>
            </a:r>
            <a:r>
              <a:rPr lang="zh-CN" altLang="zh-CN" dirty="0" smtClean="0">
                <a:latin typeface="微软雅黑"/>
                <a:ea typeface="微软雅黑"/>
                <a:cs typeface="微软雅黑"/>
              </a:rPr>
              <a:t>蒿本内酯</a:t>
            </a:r>
            <a:r>
              <a:rPr lang="zh-CN" altLang="en-US" dirty="0" smtClean="0">
                <a:latin typeface="微软雅黑"/>
                <a:ea typeface="微软雅黑"/>
                <a:cs typeface="微软雅黑"/>
              </a:rPr>
              <a:t>，亚油酸</a:t>
            </a:r>
            <a:r>
              <a:rPr lang="zh-CN" altLang="zh-CN" dirty="0" smtClean="0">
                <a:latin typeface="微软雅黑"/>
                <a:ea typeface="微软雅黑"/>
                <a:cs typeface="微软雅黑"/>
              </a:rPr>
              <a:t> </a:t>
            </a:r>
            <a:r>
              <a:rPr lang="zh-CN" altLang="en-US" dirty="0" smtClean="0">
                <a:latin typeface="微软雅黑"/>
                <a:ea typeface="微软雅黑"/>
                <a:cs typeface="微软雅黑"/>
              </a:rPr>
              <a:t>，</a:t>
            </a:r>
            <a:r>
              <a:rPr lang="en-US" altLang="zh-CN" dirty="0" smtClean="0">
                <a:latin typeface="微软雅黑"/>
                <a:ea typeface="微软雅黑"/>
                <a:cs typeface="微软雅黑"/>
              </a:rPr>
              <a:t>15</a:t>
            </a:r>
            <a:r>
              <a:rPr lang="zh-CN" altLang="en-US" dirty="0" smtClean="0">
                <a:latin typeface="微软雅黑"/>
                <a:ea typeface="微软雅黑"/>
                <a:cs typeface="微软雅黑"/>
              </a:rPr>
              <a:t>烷醇，丁烯基苯酞</a:t>
            </a:r>
            <a:endParaRPr kumimoji="1" lang="zh-CN" altLang="en-US" dirty="0">
              <a:latin typeface="微软雅黑"/>
              <a:ea typeface="微软雅黑"/>
              <a:cs typeface="微软雅黑"/>
            </a:endParaRPr>
          </a:p>
          <a:p>
            <a:endParaRPr kumimoji="1" lang="zh-CN" altLang="en-US" dirty="0"/>
          </a:p>
        </p:txBody>
      </p:sp>
      <p:sp>
        <p:nvSpPr>
          <p:cNvPr id="33" name="文本框 32"/>
          <p:cNvSpPr txBox="1"/>
          <p:nvPr/>
        </p:nvSpPr>
        <p:spPr>
          <a:xfrm>
            <a:off x="693116" y="5486944"/>
            <a:ext cx="10922875" cy="1080296"/>
          </a:xfrm>
          <a:prstGeom prst="rect">
            <a:avLst/>
          </a:prstGeom>
          <a:solidFill>
            <a:srgbClr val="FEFEFE"/>
          </a:solidFill>
        </p:spPr>
        <p:txBody>
          <a:bodyPr wrap="square" rtlCol="0">
            <a:spAutoFit/>
          </a:bodyPr>
          <a:lstStyle/>
          <a:p>
            <a:pPr>
              <a:lnSpc>
                <a:spcPct val="12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dirty="0" smtClean="0">
                <a:solidFill>
                  <a:schemeClr val="tx1">
                    <a:lumMod val="65000"/>
                    <a:lumOff val="35000"/>
                  </a:schemeClr>
                </a:solidFill>
                <a:latin typeface="微软雅黑" panose="020B0503020204020204" pitchFamily="34" charset="-122"/>
                <a:ea typeface="微软雅黑" panose="020B0503020204020204" pitchFamily="34" charset="-122"/>
              </a:rPr>
              <a:t>当归</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的第二年到第三年的交界生长时期，未知化合物</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的含量增加巨大，根据当归生长时期来判断，应该是与当归花和果实的生长有关。且主要药效成分—</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Z-</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蒿本内酯丧失，并打破合理的化合物比例，导致药用价值大大降低，因此传统的当归采集时间第</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年的</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月左右是药用价值最大的时期。 </a:t>
            </a:r>
          </a:p>
        </p:txBody>
      </p:sp>
      <p:sp>
        <p:nvSpPr>
          <p:cNvPr id="37" name="文本框 36"/>
          <p:cNvSpPr txBox="1"/>
          <p:nvPr/>
        </p:nvSpPr>
        <p:spPr>
          <a:xfrm>
            <a:off x="6818888" y="973990"/>
            <a:ext cx="5607396" cy="400110"/>
          </a:xfrm>
          <a:prstGeom prst="rect">
            <a:avLst/>
          </a:prstGeom>
          <a:noFill/>
        </p:spPr>
        <p:txBody>
          <a:bodyPr wrap="square" rtlCol="0">
            <a:spAutoFit/>
          </a:bodyPr>
          <a:lstStyle/>
          <a:p>
            <a:r>
              <a:rPr kumimoji="1" lang="zh-CN" altLang="zh-CN" sz="2000" dirty="0">
                <a:solidFill>
                  <a:srgbClr val="0270D1"/>
                </a:solidFill>
              </a:rPr>
              <a:t>—</a:t>
            </a:r>
            <a:r>
              <a:rPr kumimoji="1" lang="zh-CN" altLang="zh-CN" sz="2000" dirty="0" smtClean="0">
                <a:solidFill>
                  <a:srgbClr val="0270D1"/>
                </a:solidFill>
              </a:rPr>
              <a:t>—</a:t>
            </a:r>
            <a:r>
              <a:rPr kumimoji="1" lang="zh-CN" altLang="en-US" sz="2000" dirty="0" smtClean="0">
                <a:solidFill>
                  <a:srgbClr val="0270D1"/>
                </a:solidFill>
              </a:rPr>
              <a:t>基于气质联用图谱的</a:t>
            </a:r>
            <a:r>
              <a:rPr kumimoji="1" lang="en-US" altLang="zh-CN" sz="2000" dirty="0" smtClean="0">
                <a:solidFill>
                  <a:srgbClr val="0270D1"/>
                </a:solidFill>
              </a:rPr>
              <a:t>t</a:t>
            </a:r>
            <a:r>
              <a:rPr kumimoji="1" lang="zh-CN" altLang="en-US" sz="2000" dirty="0" smtClean="0">
                <a:solidFill>
                  <a:srgbClr val="0270D1"/>
                </a:solidFill>
              </a:rPr>
              <a:t>检验代谢物年份差异</a:t>
            </a:r>
            <a:endParaRPr kumimoji="1" lang="zh-CN" altLang="en-US" sz="2000" dirty="0">
              <a:solidFill>
                <a:srgbClr val="0270D1"/>
              </a:solidFill>
            </a:endParaRPr>
          </a:p>
        </p:txBody>
      </p:sp>
      <p:pic>
        <p:nvPicPr>
          <p:cNvPr id="27" name="图片 26" descr="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89075" y="130565"/>
            <a:ext cx="2222423" cy="650034"/>
          </a:xfrm>
          <a:prstGeom prst="rect">
            <a:avLst/>
          </a:prstGeom>
        </p:spPr>
      </p:pic>
    </p:spTree>
    <p:extLst>
      <p:ext uri="{BB962C8B-B14F-4D97-AF65-F5344CB8AC3E}">
        <p14:creationId xmlns:p14="http://schemas.microsoft.com/office/powerpoint/2010/main" val="447073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withEffect" p14:presetBounceEnd="40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40000">
                                          <p:cBhvr additive="base">
                                            <p:cTn id="7" dur="100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accel="100000" fill="hold" grpId="0" nodeType="withEffect" p14:presetBounceEnd="40000">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14:bounceEnd="40000">
                                          <p:cBhvr additive="base">
                                            <p:cTn id="11" dur="10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2" dur="1000" fill="hold"/>
                                            <p:tgtEl>
                                              <p:spTgt spid="47"/>
                                            </p:tgtEl>
                                            <p:attrNameLst>
                                              <p:attrName>ppt_y</p:attrName>
                                            </p:attrNameLst>
                                          </p:cBhvr>
                                          <p:tavLst>
                                            <p:tav tm="0">
                                              <p:val>
                                                <p:strVal val="1+#ppt_h/2"/>
                                              </p:val>
                                            </p:tav>
                                            <p:tav tm="100000">
                                              <p:val>
                                                <p:strVal val="#ppt_y"/>
                                              </p:val>
                                            </p:tav>
                                          </p:tavLst>
                                        </p:anim>
                                      </p:childTnLst>
                                    </p:cTn>
                                  </p:par>
                                  <p:par>
                                    <p:cTn id="13" presetID="2" presetClass="entr" presetSubtype="4" accel="100000" fill="hold" grpId="0" nodeType="withEffect" p14:presetBounceEnd="40000">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14:bounceEnd="40000">
                                          <p:cBhvr additive="base">
                                            <p:cTn id="15" dur="1000" fill="hold"/>
                                            <p:tgtEl>
                                              <p:spTgt spid="48"/>
                                            </p:tgtEl>
                                            <p:attrNameLst>
                                              <p:attrName>ppt_x</p:attrName>
                                            </p:attrNameLst>
                                          </p:cBhvr>
                                          <p:tavLst>
                                            <p:tav tm="0">
                                              <p:val>
                                                <p:strVal val="#ppt_x"/>
                                              </p:val>
                                            </p:tav>
                                            <p:tav tm="100000">
                                              <p:val>
                                                <p:strVal val="#ppt_x"/>
                                              </p:val>
                                            </p:tav>
                                          </p:tavLst>
                                        </p:anim>
                                        <p:anim calcmode="lin" valueType="num" p14:bounceEnd="40000">
                                          <p:cBhvr additive="base">
                                            <p:cTn id="16" dur="1000" fill="hold"/>
                                            <p:tgtEl>
                                              <p:spTgt spid="48"/>
                                            </p:tgtEl>
                                            <p:attrNameLst>
                                              <p:attrName>ppt_y</p:attrName>
                                            </p:attrNameLst>
                                          </p:cBhvr>
                                          <p:tavLst>
                                            <p:tav tm="0">
                                              <p:val>
                                                <p:strVal val="1+#ppt_h/2"/>
                                              </p:val>
                                            </p:tav>
                                            <p:tav tm="100000">
                                              <p:val>
                                                <p:strVal val="#ppt_y"/>
                                              </p:val>
                                            </p:tav>
                                          </p:tavLst>
                                        </p:anim>
                                      </p:childTnLst>
                                    </p:cTn>
                                  </p:par>
                                  <p:par>
                                    <p:cTn id="17" presetID="2" presetClass="entr" presetSubtype="4" accel="100000" fill="hold" grpId="0" nodeType="withEffect" p14:presetBounceEnd="40000">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14:bounceEnd="40000">
                                          <p:cBhvr additive="base">
                                            <p:cTn id="19" dur="1000" fill="hold"/>
                                            <p:tgtEl>
                                              <p:spTgt spid="51"/>
                                            </p:tgtEl>
                                            <p:attrNameLst>
                                              <p:attrName>ppt_x</p:attrName>
                                            </p:attrNameLst>
                                          </p:cBhvr>
                                          <p:tavLst>
                                            <p:tav tm="0">
                                              <p:val>
                                                <p:strVal val="#ppt_x"/>
                                              </p:val>
                                            </p:tav>
                                            <p:tav tm="100000">
                                              <p:val>
                                                <p:strVal val="#ppt_x"/>
                                              </p:val>
                                            </p:tav>
                                          </p:tavLst>
                                        </p:anim>
                                        <p:anim calcmode="lin" valueType="num" p14:bounceEnd="40000">
                                          <p:cBhvr additive="base">
                                            <p:cTn id="20" dur="10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accel="100000" fill="hold" grpId="0" nodeType="withEffect" p14:presetBounceEnd="40000">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14:bounceEnd="40000">
                                          <p:cBhvr additive="base">
                                            <p:cTn id="23" dur="1000" fill="hold"/>
                                            <p:tgtEl>
                                              <p:spTgt spid="52"/>
                                            </p:tgtEl>
                                            <p:attrNameLst>
                                              <p:attrName>ppt_x</p:attrName>
                                            </p:attrNameLst>
                                          </p:cBhvr>
                                          <p:tavLst>
                                            <p:tav tm="0">
                                              <p:val>
                                                <p:strVal val="#ppt_x"/>
                                              </p:val>
                                            </p:tav>
                                            <p:tav tm="100000">
                                              <p:val>
                                                <p:strVal val="#ppt_x"/>
                                              </p:val>
                                            </p:tav>
                                          </p:tavLst>
                                        </p:anim>
                                        <p:anim calcmode="lin" valueType="num" p14:bounceEnd="40000">
                                          <p:cBhvr additive="base">
                                            <p:cTn id="24" dur="10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4" accel="100000" fill="hold" grpId="0" nodeType="withEffect" p14:presetBounceEnd="40000">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14:bounceEnd="40000">
                                          <p:cBhvr additive="base">
                                            <p:cTn id="27" dur="1000" fill="hold"/>
                                            <p:tgtEl>
                                              <p:spTgt spid="54"/>
                                            </p:tgtEl>
                                            <p:attrNameLst>
                                              <p:attrName>ppt_x</p:attrName>
                                            </p:attrNameLst>
                                          </p:cBhvr>
                                          <p:tavLst>
                                            <p:tav tm="0">
                                              <p:val>
                                                <p:strVal val="#ppt_x"/>
                                              </p:val>
                                            </p:tav>
                                            <p:tav tm="100000">
                                              <p:val>
                                                <p:strVal val="#ppt_x"/>
                                              </p:val>
                                            </p:tav>
                                          </p:tavLst>
                                        </p:anim>
                                        <p:anim calcmode="lin" valueType="num" p14:bounceEnd="40000">
                                          <p:cBhvr additive="base">
                                            <p:cTn id="28" dur="1000" fill="hold"/>
                                            <p:tgtEl>
                                              <p:spTgt spid="54"/>
                                            </p:tgtEl>
                                            <p:attrNameLst>
                                              <p:attrName>ppt_y</p:attrName>
                                            </p:attrNameLst>
                                          </p:cBhvr>
                                          <p:tavLst>
                                            <p:tav tm="0">
                                              <p:val>
                                                <p:strVal val="1+#ppt_h/2"/>
                                              </p:val>
                                            </p:tav>
                                            <p:tav tm="100000">
                                              <p:val>
                                                <p:strVal val="#ppt_y"/>
                                              </p:val>
                                            </p:tav>
                                          </p:tavLst>
                                        </p:anim>
                                      </p:childTnLst>
                                    </p:cTn>
                                  </p:par>
                                  <p:par>
                                    <p:cTn id="29" presetID="2" presetClass="entr" presetSubtype="4" accel="100000" fill="hold" grpId="0" nodeType="withEffect" p14:presetBounceEnd="40000">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14:bounceEnd="40000">
                                          <p:cBhvr additive="base">
                                            <p:cTn id="31" dur="1000" fill="hold"/>
                                            <p:tgtEl>
                                              <p:spTgt spid="55"/>
                                            </p:tgtEl>
                                            <p:attrNameLst>
                                              <p:attrName>ppt_x</p:attrName>
                                            </p:attrNameLst>
                                          </p:cBhvr>
                                          <p:tavLst>
                                            <p:tav tm="0">
                                              <p:val>
                                                <p:strVal val="#ppt_x"/>
                                              </p:val>
                                            </p:tav>
                                            <p:tav tm="100000">
                                              <p:val>
                                                <p:strVal val="#ppt_x"/>
                                              </p:val>
                                            </p:tav>
                                          </p:tavLst>
                                        </p:anim>
                                        <p:anim calcmode="lin" valueType="num" p14:bounceEnd="40000">
                                          <p:cBhvr additive="base">
                                            <p:cTn id="32" dur="1000" fill="hold"/>
                                            <p:tgtEl>
                                              <p:spTgt spid="55"/>
                                            </p:tgtEl>
                                            <p:attrNameLst>
                                              <p:attrName>ppt_y</p:attrName>
                                            </p:attrNameLst>
                                          </p:cBhvr>
                                          <p:tavLst>
                                            <p:tav tm="0">
                                              <p:val>
                                                <p:strVal val="1+#ppt_h/2"/>
                                              </p:val>
                                            </p:tav>
                                            <p:tav tm="100000">
                                              <p:val>
                                                <p:strVal val="#ppt_y"/>
                                              </p:val>
                                            </p:tav>
                                          </p:tavLst>
                                        </p:anim>
                                      </p:childTnLst>
                                    </p:cTn>
                                  </p:par>
                                  <p:par>
                                    <p:cTn id="33" presetID="2" presetClass="entr" presetSubtype="4" accel="100000" fill="hold" grpId="0" nodeType="withEffect" p14:presetBounceEnd="40000">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14:bounceEnd="40000">
                                          <p:cBhvr additive="base">
                                            <p:cTn id="35" dur="1000" fill="hold"/>
                                            <p:tgtEl>
                                              <p:spTgt spid="34"/>
                                            </p:tgtEl>
                                            <p:attrNameLst>
                                              <p:attrName>ppt_x</p:attrName>
                                            </p:attrNameLst>
                                          </p:cBhvr>
                                          <p:tavLst>
                                            <p:tav tm="0">
                                              <p:val>
                                                <p:strVal val="#ppt_x"/>
                                              </p:val>
                                            </p:tav>
                                            <p:tav tm="100000">
                                              <p:val>
                                                <p:strVal val="#ppt_x"/>
                                              </p:val>
                                            </p:tav>
                                          </p:tavLst>
                                        </p:anim>
                                        <p:anim calcmode="lin" valueType="num" p14:bounceEnd="40000">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accel="100000" fill="hold" grpId="0" nodeType="withEffect" p14:presetBounceEnd="40000">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14:bounceEnd="40000">
                                          <p:cBhvr additive="base">
                                            <p:cTn id="39" dur="1000" fill="hold"/>
                                            <p:tgtEl>
                                              <p:spTgt spid="44"/>
                                            </p:tgtEl>
                                            <p:attrNameLst>
                                              <p:attrName>ppt_x</p:attrName>
                                            </p:attrNameLst>
                                          </p:cBhvr>
                                          <p:tavLst>
                                            <p:tav tm="0">
                                              <p:val>
                                                <p:strVal val="#ppt_x"/>
                                              </p:val>
                                            </p:tav>
                                            <p:tav tm="100000">
                                              <p:val>
                                                <p:strVal val="#ppt_x"/>
                                              </p:val>
                                            </p:tav>
                                          </p:tavLst>
                                        </p:anim>
                                        <p:anim calcmode="lin" valueType="num" p14:bounceEnd="40000">
                                          <p:cBhvr additive="base">
                                            <p:cTn id="40" dur="1000" fill="hold"/>
                                            <p:tgtEl>
                                              <p:spTgt spid="44"/>
                                            </p:tgtEl>
                                            <p:attrNameLst>
                                              <p:attrName>ppt_y</p:attrName>
                                            </p:attrNameLst>
                                          </p:cBhvr>
                                          <p:tavLst>
                                            <p:tav tm="0">
                                              <p:val>
                                                <p:strVal val="1+#ppt_h/2"/>
                                              </p:val>
                                            </p:tav>
                                            <p:tav tm="100000">
                                              <p:val>
                                                <p:strVal val="#ppt_y"/>
                                              </p:val>
                                            </p:tav>
                                          </p:tavLst>
                                        </p:anim>
                                      </p:childTnLst>
                                    </p:cTn>
                                  </p:par>
                                  <p:par>
                                    <p:cTn id="41" presetID="2" presetClass="entr" presetSubtype="4" accel="100000" fill="hold" grpId="0" nodeType="withEffect" p14:presetBounceEnd="40000">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14:bounceEnd="40000">
                                          <p:cBhvr additive="base">
                                            <p:cTn id="43" dur="1000" fill="hold"/>
                                            <p:tgtEl>
                                              <p:spTgt spid="45"/>
                                            </p:tgtEl>
                                            <p:attrNameLst>
                                              <p:attrName>ppt_x</p:attrName>
                                            </p:attrNameLst>
                                          </p:cBhvr>
                                          <p:tavLst>
                                            <p:tav tm="0">
                                              <p:val>
                                                <p:strVal val="#ppt_x"/>
                                              </p:val>
                                            </p:tav>
                                            <p:tav tm="100000">
                                              <p:val>
                                                <p:strVal val="#ppt_x"/>
                                              </p:val>
                                            </p:tav>
                                          </p:tavLst>
                                        </p:anim>
                                        <p:anim calcmode="lin" valueType="num" p14:bounceEnd="40000">
                                          <p:cBhvr additive="base">
                                            <p:cTn id="44" dur="1000" fill="hold"/>
                                            <p:tgtEl>
                                              <p:spTgt spid="45"/>
                                            </p:tgtEl>
                                            <p:attrNameLst>
                                              <p:attrName>ppt_y</p:attrName>
                                            </p:attrNameLst>
                                          </p:cBhvr>
                                          <p:tavLst>
                                            <p:tav tm="0">
                                              <p:val>
                                                <p:strVal val="1+#ppt_h/2"/>
                                              </p:val>
                                            </p:tav>
                                            <p:tav tm="100000">
                                              <p:val>
                                                <p:strVal val="#ppt_y"/>
                                              </p:val>
                                            </p:tav>
                                          </p:tavLst>
                                        </p:anim>
                                      </p:childTnLst>
                                    </p:cTn>
                                  </p:par>
                                  <p:par>
                                    <p:cTn id="45" presetID="2" presetClass="entr" presetSubtype="4" accel="100000" fill="hold" grpId="0" nodeType="withEffect" p14:presetBounceEnd="40000">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14:bounceEnd="40000">
                                          <p:cBhvr additive="base">
                                            <p:cTn id="47" dur="1000" fill="hold"/>
                                            <p:tgtEl>
                                              <p:spTgt spid="20"/>
                                            </p:tgtEl>
                                            <p:attrNameLst>
                                              <p:attrName>ppt_x</p:attrName>
                                            </p:attrNameLst>
                                          </p:cBhvr>
                                          <p:tavLst>
                                            <p:tav tm="0">
                                              <p:val>
                                                <p:strVal val="#ppt_x"/>
                                              </p:val>
                                            </p:tav>
                                            <p:tav tm="100000">
                                              <p:val>
                                                <p:strVal val="#ppt_x"/>
                                              </p:val>
                                            </p:tav>
                                          </p:tavLst>
                                        </p:anim>
                                        <p:anim calcmode="lin" valueType="num" p14:bounceEnd="40000">
                                          <p:cBhvr additive="base">
                                            <p:cTn id="48" dur="10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accel="100000" fill="hold" nodeType="withEffect" p14:presetBounceEnd="40000">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14:bounceEnd="40000">
                                          <p:cBhvr additive="base">
                                            <p:cTn id="51" dur="1000" fill="hold"/>
                                            <p:tgtEl>
                                              <p:spTgt spid="21"/>
                                            </p:tgtEl>
                                            <p:attrNameLst>
                                              <p:attrName>ppt_x</p:attrName>
                                            </p:attrNameLst>
                                          </p:cBhvr>
                                          <p:tavLst>
                                            <p:tav tm="0">
                                              <p:val>
                                                <p:strVal val="#ppt_x"/>
                                              </p:val>
                                            </p:tav>
                                            <p:tav tm="100000">
                                              <p:val>
                                                <p:strVal val="#ppt_x"/>
                                              </p:val>
                                            </p:tav>
                                          </p:tavLst>
                                        </p:anim>
                                        <p:anim calcmode="lin" valueType="num" p14:bounceEnd="40000">
                                          <p:cBhvr additive="base">
                                            <p:cTn id="52" dur="1000" fill="hold"/>
                                            <p:tgtEl>
                                              <p:spTgt spid="21"/>
                                            </p:tgtEl>
                                            <p:attrNameLst>
                                              <p:attrName>ppt_y</p:attrName>
                                            </p:attrNameLst>
                                          </p:cBhvr>
                                          <p:tavLst>
                                            <p:tav tm="0">
                                              <p:val>
                                                <p:strVal val="1+#ppt_h/2"/>
                                              </p:val>
                                            </p:tav>
                                            <p:tav tm="100000">
                                              <p:val>
                                                <p:strVal val="#ppt_y"/>
                                              </p:val>
                                            </p:tav>
                                          </p:tavLst>
                                        </p:anim>
                                      </p:childTnLst>
                                    </p:cTn>
                                  </p:par>
                                  <p:par>
                                    <p:cTn id="53" presetID="2" presetClass="entr" presetSubtype="4" accel="100000" fill="hold" nodeType="withEffect" p14:presetBounceEnd="40000">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14:bounceEnd="40000">
                                          <p:cBhvr additive="base">
                                            <p:cTn id="55" dur="1000" fill="hold"/>
                                            <p:tgtEl>
                                              <p:spTgt spid="22"/>
                                            </p:tgtEl>
                                            <p:attrNameLst>
                                              <p:attrName>ppt_x</p:attrName>
                                            </p:attrNameLst>
                                          </p:cBhvr>
                                          <p:tavLst>
                                            <p:tav tm="0">
                                              <p:val>
                                                <p:strVal val="#ppt_x"/>
                                              </p:val>
                                            </p:tav>
                                            <p:tav tm="100000">
                                              <p:val>
                                                <p:strVal val="#ppt_x"/>
                                              </p:val>
                                            </p:tav>
                                          </p:tavLst>
                                        </p:anim>
                                        <p:anim calcmode="lin" valueType="num" p14:bounceEnd="40000">
                                          <p:cBhvr additive="base">
                                            <p:cTn id="56" dur="1000" fill="hold"/>
                                            <p:tgtEl>
                                              <p:spTgt spid="22"/>
                                            </p:tgtEl>
                                            <p:attrNameLst>
                                              <p:attrName>ppt_y</p:attrName>
                                            </p:attrNameLst>
                                          </p:cBhvr>
                                          <p:tavLst>
                                            <p:tav tm="0">
                                              <p:val>
                                                <p:strVal val="1+#ppt_h/2"/>
                                              </p:val>
                                            </p:tav>
                                            <p:tav tm="100000">
                                              <p:val>
                                                <p:strVal val="#ppt_y"/>
                                              </p:val>
                                            </p:tav>
                                          </p:tavLst>
                                        </p:anim>
                                      </p:childTnLst>
                                    </p:cTn>
                                  </p:par>
                                  <p:par>
                                    <p:cTn id="57" presetID="2" presetClass="entr" presetSubtype="4" accel="100000" fill="hold" grpId="0" nodeType="withEffect" p14:presetBounceEnd="40000">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14:bounceEnd="40000">
                                          <p:cBhvr additive="base">
                                            <p:cTn id="59" dur="1000" fill="hold"/>
                                            <p:tgtEl>
                                              <p:spTgt spid="23"/>
                                            </p:tgtEl>
                                            <p:attrNameLst>
                                              <p:attrName>ppt_x</p:attrName>
                                            </p:attrNameLst>
                                          </p:cBhvr>
                                          <p:tavLst>
                                            <p:tav tm="0">
                                              <p:val>
                                                <p:strVal val="#ppt_x"/>
                                              </p:val>
                                            </p:tav>
                                            <p:tav tm="100000">
                                              <p:val>
                                                <p:strVal val="#ppt_x"/>
                                              </p:val>
                                            </p:tav>
                                          </p:tavLst>
                                        </p:anim>
                                        <p:anim calcmode="lin" valueType="num" p14:bounceEnd="40000">
                                          <p:cBhvr additive="base">
                                            <p:cTn id="60" dur="1000" fill="hold"/>
                                            <p:tgtEl>
                                              <p:spTgt spid="23"/>
                                            </p:tgtEl>
                                            <p:attrNameLst>
                                              <p:attrName>ppt_y</p:attrName>
                                            </p:attrNameLst>
                                          </p:cBhvr>
                                          <p:tavLst>
                                            <p:tav tm="0">
                                              <p:val>
                                                <p:strVal val="1+#ppt_h/2"/>
                                              </p:val>
                                            </p:tav>
                                            <p:tav tm="100000">
                                              <p:val>
                                                <p:strVal val="#ppt_y"/>
                                              </p:val>
                                            </p:tav>
                                          </p:tavLst>
                                        </p:anim>
                                      </p:childTnLst>
                                    </p:cTn>
                                  </p:par>
                                  <p:par>
                                    <p:cTn id="61" presetID="2" presetClass="entr" presetSubtype="4" accel="100000" fill="hold" grpId="0" nodeType="withEffect" p14:presetBounceEnd="40000">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14:bounceEnd="40000">
                                          <p:cBhvr additive="base">
                                            <p:cTn id="63" dur="1000" fill="hold"/>
                                            <p:tgtEl>
                                              <p:spTgt spid="24"/>
                                            </p:tgtEl>
                                            <p:attrNameLst>
                                              <p:attrName>ppt_x</p:attrName>
                                            </p:attrNameLst>
                                          </p:cBhvr>
                                          <p:tavLst>
                                            <p:tav tm="0">
                                              <p:val>
                                                <p:strVal val="#ppt_x"/>
                                              </p:val>
                                            </p:tav>
                                            <p:tav tm="100000">
                                              <p:val>
                                                <p:strVal val="#ppt_x"/>
                                              </p:val>
                                            </p:tav>
                                          </p:tavLst>
                                        </p:anim>
                                        <p:anim calcmode="lin" valueType="num" p14:bounceEnd="40000">
                                          <p:cBhvr additive="base">
                                            <p:cTn id="64" dur="1000" fill="hold"/>
                                            <p:tgtEl>
                                              <p:spTgt spid="24"/>
                                            </p:tgtEl>
                                            <p:attrNameLst>
                                              <p:attrName>ppt_y</p:attrName>
                                            </p:attrNameLst>
                                          </p:cBhvr>
                                          <p:tavLst>
                                            <p:tav tm="0">
                                              <p:val>
                                                <p:strVal val="1+#ppt_h/2"/>
                                              </p:val>
                                            </p:tav>
                                            <p:tav tm="100000">
                                              <p:val>
                                                <p:strVal val="#ppt_y"/>
                                              </p:val>
                                            </p:tav>
                                          </p:tavLst>
                                        </p:anim>
                                      </p:childTnLst>
                                    </p:cTn>
                                  </p:par>
                                  <p:par>
                                    <p:cTn id="65" presetID="2" presetClass="entr" presetSubtype="4" accel="100000" fill="hold" grpId="0" nodeType="withEffect" p14:presetBounceEnd="40000">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14:bounceEnd="40000">
                                          <p:cBhvr additive="base">
                                            <p:cTn id="67" dur="1000" fill="hold"/>
                                            <p:tgtEl>
                                              <p:spTgt spid="25"/>
                                            </p:tgtEl>
                                            <p:attrNameLst>
                                              <p:attrName>ppt_x</p:attrName>
                                            </p:attrNameLst>
                                          </p:cBhvr>
                                          <p:tavLst>
                                            <p:tav tm="0">
                                              <p:val>
                                                <p:strVal val="#ppt_x"/>
                                              </p:val>
                                            </p:tav>
                                            <p:tav tm="100000">
                                              <p:val>
                                                <p:strVal val="#ppt_x"/>
                                              </p:val>
                                            </p:tav>
                                          </p:tavLst>
                                        </p:anim>
                                        <p:anim calcmode="lin" valueType="num" p14:bounceEnd="40000">
                                          <p:cBhvr additive="base">
                                            <p:cTn id="68" dur="1000" fill="hold"/>
                                            <p:tgtEl>
                                              <p:spTgt spid="25"/>
                                            </p:tgtEl>
                                            <p:attrNameLst>
                                              <p:attrName>ppt_y</p:attrName>
                                            </p:attrNameLst>
                                          </p:cBhvr>
                                          <p:tavLst>
                                            <p:tav tm="0">
                                              <p:val>
                                                <p:strVal val="1+#ppt_h/2"/>
                                              </p:val>
                                            </p:tav>
                                            <p:tav tm="100000">
                                              <p:val>
                                                <p:strVal val="#ppt_y"/>
                                              </p:val>
                                            </p:tav>
                                          </p:tavLst>
                                        </p:anim>
                                      </p:childTnLst>
                                    </p:cTn>
                                  </p:par>
                                  <p:par>
                                    <p:cTn id="69" presetID="2" presetClass="entr" presetSubtype="9" accel="100000" fill="hold" grpId="0" nodeType="withEffect" p14:presetBounceEnd="40000">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14:bounceEnd="40000">
                                          <p:cBhvr additive="base">
                                            <p:cTn id="71" dur="1000" fill="hold"/>
                                            <p:tgtEl>
                                              <p:spTgt spid="33"/>
                                            </p:tgtEl>
                                            <p:attrNameLst>
                                              <p:attrName>ppt_x</p:attrName>
                                            </p:attrNameLst>
                                          </p:cBhvr>
                                          <p:tavLst>
                                            <p:tav tm="0">
                                              <p:val>
                                                <p:strVal val="0-#ppt_w/2"/>
                                              </p:val>
                                            </p:tav>
                                            <p:tav tm="100000">
                                              <p:val>
                                                <p:strVal val="#ppt_x"/>
                                              </p:val>
                                            </p:tav>
                                          </p:tavLst>
                                        </p:anim>
                                        <p:anim calcmode="lin" valueType="num" p14:bounceEnd="40000">
                                          <p:cBhvr additive="base">
                                            <p:cTn id="72" dur="1000" fill="hold"/>
                                            <p:tgtEl>
                                              <p:spTgt spid="33"/>
                                            </p:tgtEl>
                                            <p:attrNameLst>
                                              <p:attrName>ppt_y</p:attrName>
                                            </p:attrNameLst>
                                          </p:cBhvr>
                                          <p:tavLst>
                                            <p:tav tm="0">
                                              <p:val>
                                                <p:strVal val="0-#ppt_h/2"/>
                                              </p:val>
                                            </p:tav>
                                            <p:tav tm="100000">
                                              <p:val>
                                                <p:strVal val="#ppt_y"/>
                                              </p:val>
                                            </p:tav>
                                          </p:tavLst>
                                        </p:anim>
                                      </p:childTnLst>
                                    </p:cTn>
                                  </p:par>
                                  <p:par>
                                    <p:cTn id="73" presetID="2" presetClass="entr" presetSubtype="9"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 calcmode="lin" valueType="num">
                                          <p:cBhvr additive="base">
                                            <p:cTn id="75" dur="500" fill="hold"/>
                                            <p:tgtEl>
                                              <p:spTgt spid="37"/>
                                            </p:tgtEl>
                                            <p:attrNameLst>
                                              <p:attrName>ppt_x</p:attrName>
                                            </p:attrNameLst>
                                          </p:cBhvr>
                                          <p:tavLst>
                                            <p:tav tm="0">
                                              <p:val>
                                                <p:strVal val="0-#ppt_w/2"/>
                                              </p:val>
                                            </p:tav>
                                            <p:tav tm="100000">
                                              <p:val>
                                                <p:strVal val="#ppt_x"/>
                                              </p:val>
                                            </p:tav>
                                          </p:tavLst>
                                        </p:anim>
                                        <p:anim calcmode="lin" valueType="num">
                                          <p:cBhvr additive="base">
                                            <p:cTn id="76" dur="500" fill="hold"/>
                                            <p:tgtEl>
                                              <p:spTgt spid="37"/>
                                            </p:tgtEl>
                                            <p:attrNameLst>
                                              <p:attrName>ppt_y</p:attrName>
                                            </p:attrNameLst>
                                          </p:cBhvr>
                                          <p:tavLst>
                                            <p:tav tm="0">
                                              <p:val>
                                                <p:strVal val="0-#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500" fill="hold"/>
                                            <p:tgtEl>
                                              <p:spTgt spid="4"/>
                                            </p:tgtEl>
                                            <p:attrNameLst>
                                              <p:attrName>ppt_x</p:attrName>
                                            </p:attrNameLst>
                                          </p:cBhvr>
                                          <p:tavLst>
                                            <p:tav tm="0">
                                              <p:val>
                                                <p:strVal val="#ppt_x"/>
                                              </p:val>
                                            </p:tav>
                                            <p:tav tm="100000">
                                              <p:val>
                                                <p:strVal val="#ppt_x"/>
                                              </p:val>
                                            </p:tav>
                                          </p:tavLst>
                                        </p:anim>
                                        <p:anim calcmode="lin" valueType="num">
                                          <p:cBhvr additive="base">
                                            <p:cTn id="80" dur="500" fill="hold"/>
                                            <p:tgtEl>
                                              <p:spTgt spid="4"/>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additive="base">
                                            <p:cTn id="83" dur="500" fill="hold"/>
                                            <p:tgtEl>
                                              <p:spTgt spid="31"/>
                                            </p:tgtEl>
                                            <p:attrNameLst>
                                              <p:attrName>ppt_x</p:attrName>
                                            </p:attrNameLst>
                                          </p:cBhvr>
                                          <p:tavLst>
                                            <p:tav tm="0">
                                              <p:val>
                                                <p:strVal val="#ppt_x"/>
                                              </p:val>
                                            </p:tav>
                                            <p:tav tm="100000">
                                              <p:val>
                                                <p:strVal val="#ppt_x"/>
                                              </p:val>
                                            </p:tav>
                                          </p:tavLst>
                                        </p:anim>
                                        <p:anim calcmode="lin" valueType="num">
                                          <p:cBhvr additive="base">
                                            <p:cTn id="84" dur="500" fill="hold"/>
                                            <p:tgtEl>
                                              <p:spTgt spid="31"/>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additive="base">
                                            <p:cTn id="87" dur="500" fill="hold"/>
                                            <p:tgtEl>
                                              <p:spTgt spid="32"/>
                                            </p:tgtEl>
                                            <p:attrNameLst>
                                              <p:attrName>ppt_x</p:attrName>
                                            </p:attrNameLst>
                                          </p:cBhvr>
                                          <p:tavLst>
                                            <p:tav tm="0">
                                              <p:val>
                                                <p:strVal val="#ppt_x"/>
                                              </p:val>
                                            </p:tav>
                                            <p:tav tm="100000">
                                              <p:val>
                                                <p:strVal val="#ppt_x"/>
                                              </p:val>
                                            </p:tav>
                                          </p:tavLst>
                                        </p:anim>
                                        <p:anim calcmode="lin" valueType="num">
                                          <p:cBhvr additive="base">
                                            <p:cTn id="88" dur="500" fill="hold"/>
                                            <p:tgtEl>
                                              <p:spTgt spid="32"/>
                                            </p:tgtEl>
                                            <p:attrNameLst>
                                              <p:attrName>ppt_y</p:attrName>
                                            </p:attrNameLst>
                                          </p:cBhvr>
                                          <p:tavLst>
                                            <p:tav tm="0">
                                              <p:val>
                                                <p:strVal val="1+#ppt_h/2"/>
                                              </p:val>
                                            </p:tav>
                                            <p:tav tm="100000">
                                              <p:val>
                                                <p:strVal val="#ppt_y"/>
                                              </p:val>
                                            </p:tav>
                                          </p:tavLst>
                                        </p:anim>
                                      </p:childTnLst>
                                    </p:cTn>
                                  </p:par>
                                  <p:par>
                                    <p:cTn id="89" presetID="2" presetClass="entr" presetSubtype="9" fill="hold" grpId="0" nodeType="withEffect">
                                      <p:stCondLst>
                                        <p:cond delay="0"/>
                                      </p:stCondLst>
                                      <p:childTnLst>
                                        <p:set>
                                          <p:cBhvr>
                                            <p:cTn id="90" dur="1" fill="hold">
                                              <p:stCondLst>
                                                <p:cond delay="0"/>
                                              </p:stCondLst>
                                            </p:cTn>
                                            <p:tgtEl>
                                              <p:spTgt spid="3"/>
                                            </p:tgtEl>
                                            <p:attrNameLst>
                                              <p:attrName>style.visibility</p:attrName>
                                            </p:attrNameLst>
                                          </p:cBhvr>
                                          <p:to>
                                            <p:strVal val="visible"/>
                                          </p:to>
                                        </p:set>
                                        <p:anim calcmode="lin" valueType="num">
                                          <p:cBhvr additive="base">
                                            <p:cTn id="91" dur="500" fill="hold"/>
                                            <p:tgtEl>
                                              <p:spTgt spid="3"/>
                                            </p:tgtEl>
                                            <p:attrNameLst>
                                              <p:attrName>ppt_x</p:attrName>
                                            </p:attrNameLst>
                                          </p:cBhvr>
                                          <p:tavLst>
                                            <p:tav tm="0">
                                              <p:val>
                                                <p:strVal val="0-#ppt_w/2"/>
                                              </p:val>
                                            </p:tav>
                                            <p:tav tm="100000">
                                              <p:val>
                                                <p:strVal val="#ppt_x"/>
                                              </p:val>
                                            </p:tav>
                                          </p:tavLst>
                                        </p:anim>
                                        <p:anim calcmode="lin" valueType="num">
                                          <p:cBhvr additive="base">
                                            <p:cTn id="92" dur="500" fill="hold"/>
                                            <p:tgtEl>
                                              <p:spTgt spid="3"/>
                                            </p:tgtEl>
                                            <p:attrNameLst>
                                              <p:attrName>ppt_y</p:attrName>
                                            </p:attrNameLst>
                                          </p:cBhvr>
                                          <p:tavLst>
                                            <p:tav tm="0">
                                              <p:val>
                                                <p:strVal val="0-#ppt_h/2"/>
                                              </p:val>
                                            </p:tav>
                                            <p:tav tm="100000">
                                              <p:val>
                                                <p:strVal val="#ppt_y"/>
                                              </p:val>
                                            </p:tav>
                                          </p:tavLst>
                                        </p:anim>
                                      </p:childTnLst>
                                    </p:cTn>
                                  </p:par>
                                  <p:par>
                                    <p:cTn id="93" presetID="2" presetClass="entr" presetSubtype="9"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 calcmode="lin" valueType="num">
                                          <p:cBhvr additive="base">
                                            <p:cTn id="95" dur="500" fill="hold"/>
                                            <p:tgtEl>
                                              <p:spTgt spid="26"/>
                                            </p:tgtEl>
                                            <p:attrNameLst>
                                              <p:attrName>ppt_x</p:attrName>
                                            </p:attrNameLst>
                                          </p:cBhvr>
                                          <p:tavLst>
                                            <p:tav tm="0">
                                              <p:val>
                                                <p:strVal val="0-#ppt_w/2"/>
                                              </p:val>
                                            </p:tav>
                                            <p:tav tm="100000">
                                              <p:val>
                                                <p:strVal val="#ppt_x"/>
                                              </p:val>
                                            </p:tav>
                                          </p:tavLst>
                                        </p:anim>
                                        <p:anim calcmode="lin" valueType="num">
                                          <p:cBhvr additive="base">
                                            <p:cTn id="96"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7" grpId="0" animBg="1"/>
          <p:bldP spid="51" grpId="0" animBg="1"/>
          <p:bldP spid="52" grpId="0" animBg="1"/>
          <p:bldP spid="54" grpId="0" animBg="1"/>
          <p:bldP spid="55" grpId="0" animBg="1"/>
          <p:bldP spid="34" grpId="0"/>
          <p:bldP spid="44" grpId="0"/>
          <p:bldP spid="45" grpId="0"/>
          <p:bldP spid="20" grpId="0"/>
          <p:bldP spid="23" grpId="0" animBg="1"/>
          <p:bldP spid="48" grpId="0" animBg="1"/>
          <p:bldP spid="24" grpId="0" animBg="1"/>
          <p:bldP spid="25" grpId="0" animBg="1"/>
          <p:bldP spid="3" grpId="0" animBg="1"/>
          <p:bldP spid="26" grpId="0" animBg="1"/>
          <p:bldP spid="4" grpId="0"/>
          <p:bldP spid="31" grpId="0"/>
          <p:bldP spid="32" grpId="0"/>
          <p:bldP spid="33" grpId="0" animBg="1"/>
          <p:bldP spid="37"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accel="10000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ppt_x"/>
                                              </p:val>
                                            </p:tav>
                                            <p:tav tm="100000">
                                              <p:val>
                                                <p:strVal val="#ppt_x"/>
                                              </p:val>
                                            </p:tav>
                                          </p:tavLst>
                                        </p:anim>
                                        <p:anim calcmode="lin" valueType="num">
                                          <p:cBhvr additive="base">
                                            <p:cTn id="12" dur="1000" fill="hold"/>
                                            <p:tgtEl>
                                              <p:spTgt spid="47"/>
                                            </p:tgtEl>
                                            <p:attrNameLst>
                                              <p:attrName>ppt_y</p:attrName>
                                            </p:attrNameLst>
                                          </p:cBhvr>
                                          <p:tavLst>
                                            <p:tav tm="0">
                                              <p:val>
                                                <p:strVal val="1+#ppt_h/2"/>
                                              </p:val>
                                            </p:tav>
                                            <p:tav tm="100000">
                                              <p:val>
                                                <p:strVal val="#ppt_y"/>
                                              </p:val>
                                            </p:tav>
                                          </p:tavLst>
                                        </p:anim>
                                      </p:childTnLst>
                                    </p:cTn>
                                  </p:par>
                                  <p:par>
                                    <p:cTn id="13" presetID="2" presetClass="entr" presetSubtype="4" accel="10000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1000" fill="hold"/>
                                            <p:tgtEl>
                                              <p:spTgt spid="48"/>
                                            </p:tgtEl>
                                            <p:attrNameLst>
                                              <p:attrName>ppt_x</p:attrName>
                                            </p:attrNameLst>
                                          </p:cBhvr>
                                          <p:tavLst>
                                            <p:tav tm="0">
                                              <p:val>
                                                <p:strVal val="#ppt_x"/>
                                              </p:val>
                                            </p:tav>
                                            <p:tav tm="100000">
                                              <p:val>
                                                <p:strVal val="#ppt_x"/>
                                              </p:val>
                                            </p:tav>
                                          </p:tavLst>
                                        </p:anim>
                                        <p:anim calcmode="lin" valueType="num">
                                          <p:cBhvr additive="base">
                                            <p:cTn id="16" dur="1000" fill="hold"/>
                                            <p:tgtEl>
                                              <p:spTgt spid="48"/>
                                            </p:tgtEl>
                                            <p:attrNameLst>
                                              <p:attrName>ppt_y</p:attrName>
                                            </p:attrNameLst>
                                          </p:cBhvr>
                                          <p:tavLst>
                                            <p:tav tm="0">
                                              <p:val>
                                                <p:strVal val="1+#ppt_h/2"/>
                                              </p:val>
                                            </p:tav>
                                            <p:tav tm="100000">
                                              <p:val>
                                                <p:strVal val="#ppt_y"/>
                                              </p:val>
                                            </p:tav>
                                          </p:tavLst>
                                        </p:anim>
                                      </p:childTnLst>
                                    </p:cTn>
                                  </p:par>
                                  <p:par>
                                    <p:cTn id="17" presetID="2" presetClass="entr" presetSubtype="4" accel="10000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1000" fill="hold"/>
                                            <p:tgtEl>
                                              <p:spTgt spid="51"/>
                                            </p:tgtEl>
                                            <p:attrNameLst>
                                              <p:attrName>ppt_x</p:attrName>
                                            </p:attrNameLst>
                                          </p:cBhvr>
                                          <p:tavLst>
                                            <p:tav tm="0">
                                              <p:val>
                                                <p:strVal val="#ppt_x"/>
                                              </p:val>
                                            </p:tav>
                                            <p:tav tm="100000">
                                              <p:val>
                                                <p:strVal val="#ppt_x"/>
                                              </p:val>
                                            </p:tav>
                                          </p:tavLst>
                                        </p:anim>
                                        <p:anim calcmode="lin" valueType="num">
                                          <p:cBhvr additive="base">
                                            <p:cTn id="20" dur="10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accel="10000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1000" fill="hold"/>
                                            <p:tgtEl>
                                              <p:spTgt spid="52"/>
                                            </p:tgtEl>
                                            <p:attrNameLst>
                                              <p:attrName>ppt_x</p:attrName>
                                            </p:attrNameLst>
                                          </p:cBhvr>
                                          <p:tavLst>
                                            <p:tav tm="0">
                                              <p:val>
                                                <p:strVal val="#ppt_x"/>
                                              </p:val>
                                            </p:tav>
                                            <p:tav tm="100000">
                                              <p:val>
                                                <p:strVal val="#ppt_x"/>
                                              </p:val>
                                            </p:tav>
                                          </p:tavLst>
                                        </p:anim>
                                        <p:anim calcmode="lin" valueType="num">
                                          <p:cBhvr additive="base">
                                            <p:cTn id="24" dur="10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4" accel="10000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1000" fill="hold"/>
                                            <p:tgtEl>
                                              <p:spTgt spid="54"/>
                                            </p:tgtEl>
                                            <p:attrNameLst>
                                              <p:attrName>ppt_x</p:attrName>
                                            </p:attrNameLst>
                                          </p:cBhvr>
                                          <p:tavLst>
                                            <p:tav tm="0">
                                              <p:val>
                                                <p:strVal val="#ppt_x"/>
                                              </p:val>
                                            </p:tav>
                                            <p:tav tm="100000">
                                              <p:val>
                                                <p:strVal val="#ppt_x"/>
                                              </p:val>
                                            </p:tav>
                                          </p:tavLst>
                                        </p:anim>
                                        <p:anim calcmode="lin" valueType="num">
                                          <p:cBhvr additive="base">
                                            <p:cTn id="28" dur="1000" fill="hold"/>
                                            <p:tgtEl>
                                              <p:spTgt spid="54"/>
                                            </p:tgtEl>
                                            <p:attrNameLst>
                                              <p:attrName>ppt_y</p:attrName>
                                            </p:attrNameLst>
                                          </p:cBhvr>
                                          <p:tavLst>
                                            <p:tav tm="0">
                                              <p:val>
                                                <p:strVal val="1+#ppt_h/2"/>
                                              </p:val>
                                            </p:tav>
                                            <p:tav tm="100000">
                                              <p:val>
                                                <p:strVal val="#ppt_y"/>
                                              </p:val>
                                            </p:tav>
                                          </p:tavLst>
                                        </p:anim>
                                      </p:childTnLst>
                                    </p:cTn>
                                  </p:par>
                                  <p:par>
                                    <p:cTn id="29" presetID="2" presetClass="entr" presetSubtype="4" accel="10000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additive="base">
                                            <p:cTn id="31" dur="1000" fill="hold"/>
                                            <p:tgtEl>
                                              <p:spTgt spid="55"/>
                                            </p:tgtEl>
                                            <p:attrNameLst>
                                              <p:attrName>ppt_x</p:attrName>
                                            </p:attrNameLst>
                                          </p:cBhvr>
                                          <p:tavLst>
                                            <p:tav tm="0">
                                              <p:val>
                                                <p:strVal val="#ppt_x"/>
                                              </p:val>
                                            </p:tav>
                                            <p:tav tm="100000">
                                              <p:val>
                                                <p:strVal val="#ppt_x"/>
                                              </p:val>
                                            </p:tav>
                                          </p:tavLst>
                                        </p:anim>
                                        <p:anim calcmode="lin" valueType="num">
                                          <p:cBhvr additive="base">
                                            <p:cTn id="32" dur="1000" fill="hold"/>
                                            <p:tgtEl>
                                              <p:spTgt spid="55"/>
                                            </p:tgtEl>
                                            <p:attrNameLst>
                                              <p:attrName>ppt_y</p:attrName>
                                            </p:attrNameLst>
                                          </p:cBhvr>
                                          <p:tavLst>
                                            <p:tav tm="0">
                                              <p:val>
                                                <p:strVal val="1+#ppt_h/2"/>
                                              </p:val>
                                            </p:tav>
                                            <p:tav tm="100000">
                                              <p:val>
                                                <p:strVal val="#ppt_y"/>
                                              </p:val>
                                            </p:tav>
                                          </p:tavLst>
                                        </p:anim>
                                      </p:childTnLst>
                                    </p:cTn>
                                  </p:par>
                                  <p:par>
                                    <p:cTn id="33" presetID="2" presetClass="entr" presetSubtype="4" accel="10000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accel="10000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cBhvr additive="base">
                                            <p:cTn id="39" dur="1000" fill="hold"/>
                                            <p:tgtEl>
                                              <p:spTgt spid="44"/>
                                            </p:tgtEl>
                                            <p:attrNameLst>
                                              <p:attrName>ppt_x</p:attrName>
                                            </p:attrNameLst>
                                          </p:cBhvr>
                                          <p:tavLst>
                                            <p:tav tm="0">
                                              <p:val>
                                                <p:strVal val="#ppt_x"/>
                                              </p:val>
                                            </p:tav>
                                            <p:tav tm="100000">
                                              <p:val>
                                                <p:strVal val="#ppt_x"/>
                                              </p:val>
                                            </p:tav>
                                          </p:tavLst>
                                        </p:anim>
                                        <p:anim calcmode="lin" valueType="num">
                                          <p:cBhvr additive="base">
                                            <p:cTn id="40" dur="1000" fill="hold"/>
                                            <p:tgtEl>
                                              <p:spTgt spid="44"/>
                                            </p:tgtEl>
                                            <p:attrNameLst>
                                              <p:attrName>ppt_y</p:attrName>
                                            </p:attrNameLst>
                                          </p:cBhvr>
                                          <p:tavLst>
                                            <p:tav tm="0">
                                              <p:val>
                                                <p:strVal val="1+#ppt_h/2"/>
                                              </p:val>
                                            </p:tav>
                                            <p:tav tm="100000">
                                              <p:val>
                                                <p:strVal val="#ppt_y"/>
                                              </p:val>
                                            </p:tav>
                                          </p:tavLst>
                                        </p:anim>
                                      </p:childTnLst>
                                    </p:cTn>
                                  </p:par>
                                  <p:par>
                                    <p:cTn id="41" presetID="2" presetClass="entr" presetSubtype="4" accel="10000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1000" fill="hold"/>
                                            <p:tgtEl>
                                              <p:spTgt spid="45"/>
                                            </p:tgtEl>
                                            <p:attrNameLst>
                                              <p:attrName>ppt_x</p:attrName>
                                            </p:attrNameLst>
                                          </p:cBhvr>
                                          <p:tavLst>
                                            <p:tav tm="0">
                                              <p:val>
                                                <p:strVal val="#ppt_x"/>
                                              </p:val>
                                            </p:tav>
                                            <p:tav tm="100000">
                                              <p:val>
                                                <p:strVal val="#ppt_x"/>
                                              </p:val>
                                            </p:tav>
                                          </p:tavLst>
                                        </p:anim>
                                        <p:anim calcmode="lin" valueType="num">
                                          <p:cBhvr additive="base">
                                            <p:cTn id="44" dur="1000" fill="hold"/>
                                            <p:tgtEl>
                                              <p:spTgt spid="45"/>
                                            </p:tgtEl>
                                            <p:attrNameLst>
                                              <p:attrName>ppt_y</p:attrName>
                                            </p:attrNameLst>
                                          </p:cBhvr>
                                          <p:tavLst>
                                            <p:tav tm="0">
                                              <p:val>
                                                <p:strVal val="1+#ppt_h/2"/>
                                              </p:val>
                                            </p:tav>
                                            <p:tav tm="100000">
                                              <p:val>
                                                <p:strVal val="#ppt_y"/>
                                              </p:val>
                                            </p:tav>
                                          </p:tavLst>
                                        </p:anim>
                                      </p:childTnLst>
                                    </p:cTn>
                                  </p:par>
                                  <p:par>
                                    <p:cTn id="45" presetID="2" presetClass="entr" presetSubtype="4" accel="10000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1000" fill="hold"/>
                                            <p:tgtEl>
                                              <p:spTgt spid="20"/>
                                            </p:tgtEl>
                                            <p:attrNameLst>
                                              <p:attrName>ppt_x</p:attrName>
                                            </p:attrNameLst>
                                          </p:cBhvr>
                                          <p:tavLst>
                                            <p:tav tm="0">
                                              <p:val>
                                                <p:strVal val="#ppt_x"/>
                                              </p:val>
                                            </p:tav>
                                            <p:tav tm="100000">
                                              <p:val>
                                                <p:strVal val="#ppt_x"/>
                                              </p:val>
                                            </p:tav>
                                          </p:tavLst>
                                        </p:anim>
                                        <p:anim calcmode="lin" valueType="num">
                                          <p:cBhvr additive="base">
                                            <p:cTn id="48" dur="10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accel="10000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1000" fill="hold"/>
                                            <p:tgtEl>
                                              <p:spTgt spid="21"/>
                                            </p:tgtEl>
                                            <p:attrNameLst>
                                              <p:attrName>ppt_x</p:attrName>
                                            </p:attrNameLst>
                                          </p:cBhvr>
                                          <p:tavLst>
                                            <p:tav tm="0">
                                              <p:val>
                                                <p:strVal val="#ppt_x"/>
                                              </p:val>
                                            </p:tav>
                                            <p:tav tm="100000">
                                              <p:val>
                                                <p:strVal val="#ppt_x"/>
                                              </p:val>
                                            </p:tav>
                                          </p:tavLst>
                                        </p:anim>
                                        <p:anim calcmode="lin" valueType="num">
                                          <p:cBhvr additive="base">
                                            <p:cTn id="52" dur="1000" fill="hold"/>
                                            <p:tgtEl>
                                              <p:spTgt spid="21"/>
                                            </p:tgtEl>
                                            <p:attrNameLst>
                                              <p:attrName>ppt_y</p:attrName>
                                            </p:attrNameLst>
                                          </p:cBhvr>
                                          <p:tavLst>
                                            <p:tav tm="0">
                                              <p:val>
                                                <p:strVal val="1+#ppt_h/2"/>
                                              </p:val>
                                            </p:tav>
                                            <p:tav tm="100000">
                                              <p:val>
                                                <p:strVal val="#ppt_y"/>
                                              </p:val>
                                            </p:tav>
                                          </p:tavLst>
                                        </p:anim>
                                      </p:childTnLst>
                                    </p:cTn>
                                  </p:par>
                                  <p:par>
                                    <p:cTn id="53" presetID="2" presetClass="entr" presetSubtype="4" accel="10000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1000" fill="hold"/>
                                            <p:tgtEl>
                                              <p:spTgt spid="22"/>
                                            </p:tgtEl>
                                            <p:attrNameLst>
                                              <p:attrName>ppt_x</p:attrName>
                                            </p:attrNameLst>
                                          </p:cBhvr>
                                          <p:tavLst>
                                            <p:tav tm="0">
                                              <p:val>
                                                <p:strVal val="#ppt_x"/>
                                              </p:val>
                                            </p:tav>
                                            <p:tav tm="100000">
                                              <p:val>
                                                <p:strVal val="#ppt_x"/>
                                              </p:val>
                                            </p:tav>
                                          </p:tavLst>
                                        </p:anim>
                                        <p:anim calcmode="lin" valueType="num">
                                          <p:cBhvr additive="base">
                                            <p:cTn id="56" dur="1000" fill="hold"/>
                                            <p:tgtEl>
                                              <p:spTgt spid="22"/>
                                            </p:tgtEl>
                                            <p:attrNameLst>
                                              <p:attrName>ppt_y</p:attrName>
                                            </p:attrNameLst>
                                          </p:cBhvr>
                                          <p:tavLst>
                                            <p:tav tm="0">
                                              <p:val>
                                                <p:strVal val="1+#ppt_h/2"/>
                                              </p:val>
                                            </p:tav>
                                            <p:tav tm="100000">
                                              <p:val>
                                                <p:strVal val="#ppt_y"/>
                                              </p:val>
                                            </p:tav>
                                          </p:tavLst>
                                        </p:anim>
                                      </p:childTnLst>
                                    </p:cTn>
                                  </p:par>
                                  <p:par>
                                    <p:cTn id="57" presetID="2" presetClass="entr" presetSubtype="4" accel="10000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1000" fill="hold"/>
                                            <p:tgtEl>
                                              <p:spTgt spid="23"/>
                                            </p:tgtEl>
                                            <p:attrNameLst>
                                              <p:attrName>ppt_x</p:attrName>
                                            </p:attrNameLst>
                                          </p:cBhvr>
                                          <p:tavLst>
                                            <p:tav tm="0">
                                              <p:val>
                                                <p:strVal val="#ppt_x"/>
                                              </p:val>
                                            </p:tav>
                                            <p:tav tm="100000">
                                              <p:val>
                                                <p:strVal val="#ppt_x"/>
                                              </p:val>
                                            </p:tav>
                                          </p:tavLst>
                                        </p:anim>
                                        <p:anim calcmode="lin" valueType="num">
                                          <p:cBhvr additive="base">
                                            <p:cTn id="60" dur="1000" fill="hold"/>
                                            <p:tgtEl>
                                              <p:spTgt spid="23"/>
                                            </p:tgtEl>
                                            <p:attrNameLst>
                                              <p:attrName>ppt_y</p:attrName>
                                            </p:attrNameLst>
                                          </p:cBhvr>
                                          <p:tavLst>
                                            <p:tav tm="0">
                                              <p:val>
                                                <p:strVal val="1+#ppt_h/2"/>
                                              </p:val>
                                            </p:tav>
                                            <p:tav tm="100000">
                                              <p:val>
                                                <p:strVal val="#ppt_y"/>
                                              </p:val>
                                            </p:tav>
                                          </p:tavLst>
                                        </p:anim>
                                      </p:childTnLst>
                                    </p:cTn>
                                  </p:par>
                                  <p:par>
                                    <p:cTn id="61" presetID="2" presetClass="entr" presetSubtype="4" accel="10000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1000" fill="hold"/>
                                            <p:tgtEl>
                                              <p:spTgt spid="24"/>
                                            </p:tgtEl>
                                            <p:attrNameLst>
                                              <p:attrName>ppt_x</p:attrName>
                                            </p:attrNameLst>
                                          </p:cBhvr>
                                          <p:tavLst>
                                            <p:tav tm="0">
                                              <p:val>
                                                <p:strVal val="#ppt_x"/>
                                              </p:val>
                                            </p:tav>
                                            <p:tav tm="100000">
                                              <p:val>
                                                <p:strVal val="#ppt_x"/>
                                              </p:val>
                                            </p:tav>
                                          </p:tavLst>
                                        </p:anim>
                                        <p:anim calcmode="lin" valueType="num">
                                          <p:cBhvr additive="base">
                                            <p:cTn id="64" dur="1000" fill="hold"/>
                                            <p:tgtEl>
                                              <p:spTgt spid="24"/>
                                            </p:tgtEl>
                                            <p:attrNameLst>
                                              <p:attrName>ppt_y</p:attrName>
                                            </p:attrNameLst>
                                          </p:cBhvr>
                                          <p:tavLst>
                                            <p:tav tm="0">
                                              <p:val>
                                                <p:strVal val="1+#ppt_h/2"/>
                                              </p:val>
                                            </p:tav>
                                            <p:tav tm="100000">
                                              <p:val>
                                                <p:strVal val="#ppt_y"/>
                                              </p:val>
                                            </p:tav>
                                          </p:tavLst>
                                        </p:anim>
                                      </p:childTnLst>
                                    </p:cTn>
                                  </p:par>
                                  <p:par>
                                    <p:cTn id="65" presetID="2" presetClass="entr" presetSubtype="4" accel="10000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1000" fill="hold"/>
                                            <p:tgtEl>
                                              <p:spTgt spid="25"/>
                                            </p:tgtEl>
                                            <p:attrNameLst>
                                              <p:attrName>ppt_x</p:attrName>
                                            </p:attrNameLst>
                                          </p:cBhvr>
                                          <p:tavLst>
                                            <p:tav tm="0">
                                              <p:val>
                                                <p:strVal val="#ppt_x"/>
                                              </p:val>
                                            </p:tav>
                                            <p:tav tm="100000">
                                              <p:val>
                                                <p:strVal val="#ppt_x"/>
                                              </p:val>
                                            </p:tav>
                                          </p:tavLst>
                                        </p:anim>
                                        <p:anim calcmode="lin" valueType="num">
                                          <p:cBhvr additive="base">
                                            <p:cTn id="68" dur="1000" fill="hold"/>
                                            <p:tgtEl>
                                              <p:spTgt spid="25"/>
                                            </p:tgtEl>
                                            <p:attrNameLst>
                                              <p:attrName>ppt_y</p:attrName>
                                            </p:attrNameLst>
                                          </p:cBhvr>
                                          <p:tavLst>
                                            <p:tav tm="0">
                                              <p:val>
                                                <p:strVal val="1+#ppt_h/2"/>
                                              </p:val>
                                            </p:tav>
                                            <p:tav tm="100000">
                                              <p:val>
                                                <p:strVal val="#ppt_y"/>
                                              </p:val>
                                            </p:tav>
                                          </p:tavLst>
                                        </p:anim>
                                      </p:childTnLst>
                                    </p:cTn>
                                  </p:par>
                                  <p:par>
                                    <p:cTn id="69" presetID="2" presetClass="entr" presetSubtype="9" accel="10000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1000" fill="hold"/>
                                            <p:tgtEl>
                                              <p:spTgt spid="33"/>
                                            </p:tgtEl>
                                            <p:attrNameLst>
                                              <p:attrName>ppt_x</p:attrName>
                                            </p:attrNameLst>
                                          </p:cBhvr>
                                          <p:tavLst>
                                            <p:tav tm="0">
                                              <p:val>
                                                <p:strVal val="0-#ppt_w/2"/>
                                              </p:val>
                                            </p:tav>
                                            <p:tav tm="100000">
                                              <p:val>
                                                <p:strVal val="#ppt_x"/>
                                              </p:val>
                                            </p:tav>
                                          </p:tavLst>
                                        </p:anim>
                                        <p:anim calcmode="lin" valueType="num">
                                          <p:cBhvr additive="base">
                                            <p:cTn id="72" dur="1000" fill="hold"/>
                                            <p:tgtEl>
                                              <p:spTgt spid="33"/>
                                            </p:tgtEl>
                                            <p:attrNameLst>
                                              <p:attrName>ppt_y</p:attrName>
                                            </p:attrNameLst>
                                          </p:cBhvr>
                                          <p:tavLst>
                                            <p:tav tm="0">
                                              <p:val>
                                                <p:strVal val="0-#ppt_h/2"/>
                                              </p:val>
                                            </p:tav>
                                            <p:tav tm="100000">
                                              <p:val>
                                                <p:strVal val="#ppt_y"/>
                                              </p:val>
                                            </p:tav>
                                          </p:tavLst>
                                        </p:anim>
                                      </p:childTnLst>
                                    </p:cTn>
                                  </p:par>
                                  <p:par>
                                    <p:cTn id="73" presetID="2" presetClass="entr" presetSubtype="9"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 calcmode="lin" valueType="num">
                                          <p:cBhvr additive="base">
                                            <p:cTn id="75" dur="500" fill="hold"/>
                                            <p:tgtEl>
                                              <p:spTgt spid="37"/>
                                            </p:tgtEl>
                                            <p:attrNameLst>
                                              <p:attrName>ppt_x</p:attrName>
                                            </p:attrNameLst>
                                          </p:cBhvr>
                                          <p:tavLst>
                                            <p:tav tm="0">
                                              <p:val>
                                                <p:strVal val="0-#ppt_w/2"/>
                                              </p:val>
                                            </p:tav>
                                            <p:tav tm="100000">
                                              <p:val>
                                                <p:strVal val="#ppt_x"/>
                                              </p:val>
                                            </p:tav>
                                          </p:tavLst>
                                        </p:anim>
                                        <p:anim calcmode="lin" valueType="num">
                                          <p:cBhvr additive="base">
                                            <p:cTn id="76" dur="500" fill="hold"/>
                                            <p:tgtEl>
                                              <p:spTgt spid="37"/>
                                            </p:tgtEl>
                                            <p:attrNameLst>
                                              <p:attrName>ppt_y</p:attrName>
                                            </p:attrNameLst>
                                          </p:cBhvr>
                                          <p:tavLst>
                                            <p:tav tm="0">
                                              <p:val>
                                                <p:strVal val="0-#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500" fill="hold"/>
                                            <p:tgtEl>
                                              <p:spTgt spid="4"/>
                                            </p:tgtEl>
                                            <p:attrNameLst>
                                              <p:attrName>ppt_x</p:attrName>
                                            </p:attrNameLst>
                                          </p:cBhvr>
                                          <p:tavLst>
                                            <p:tav tm="0">
                                              <p:val>
                                                <p:strVal val="#ppt_x"/>
                                              </p:val>
                                            </p:tav>
                                            <p:tav tm="100000">
                                              <p:val>
                                                <p:strVal val="#ppt_x"/>
                                              </p:val>
                                            </p:tav>
                                          </p:tavLst>
                                        </p:anim>
                                        <p:anim calcmode="lin" valueType="num">
                                          <p:cBhvr additive="base">
                                            <p:cTn id="80" dur="500" fill="hold"/>
                                            <p:tgtEl>
                                              <p:spTgt spid="4"/>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additive="base">
                                            <p:cTn id="83" dur="500" fill="hold"/>
                                            <p:tgtEl>
                                              <p:spTgt spid="31"/>
                                            </p:tgtEl>
                                            <p:attrNameLst>
                                              <p:attrName>ppt_x</p:attrName>
                                            </p:attrNameLst>
                                          </p:cBhvr>
                                          <p:tavLst>
                                            <p:tav tm="0">
                                              <p:val>
                                                <p:strVal val="#ppt_x"/>
                                              </p:val>
                                            </p:tav>
                                            <p:tav tm="100000">
                                              <p:val>
                                                <p:strVal val="#ppt_x"/>
                                              </p:val>
                                            </p:tav>
                                          </p:tavLst>
                                        </p:anim>
                                        <p:anim calcmode="lin" valueType="num">
                                          <p:cBhvr additive="base">
                                            <p:cTn id="84" dur="500" fill="hold"/>
                                            <p:tgtEl>
                                              <p:spTgt spid="31"/>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additive="base">
                                            <p:cTn id="87" dur="500" fill="hold"/>
                                            <p:tgtEl>
                                              <p:spTgt spid="32"/>
                                            </p:tgtEl>
                                            <p:attrNameLst>
                                              <p:attrName>ppt_x</p:attrName>
                                            </p:attrNameLst>
                                          </p:cBhvr>
                                          <p:tavLst>
                                            <p:tav tm="0">
                                              <p:val>
                                                <p:strVal val="#ppt_x"/>
                                              </p:val>
                                            </p:tav>
                                            <p:tav tm="100000">
                                              <p:val>
                                                <p:strVal val="#ppt_x"/>
                                              </p:val>
                                            </p:tav>
                                          </p:tavLst>
                                        </p:anim>
                                        <p:anim calcmode="lin" valueType="num">
                                          <p:cBhvr additive="base">
                                            <p:cTn id="88" dur="500" fill="hold"/>
                                            <p:tgtEl>
                                              <p:spTgt spid="32"/>
                                            </p:tgtEl>
                                            <p:attrNameLst>
                                              <p:attrName>ppt_y</p:attrName>
                                            </p:attrNameLst>
                                          </p:cBhvr>
                                          <p:tavLst>
                                            <p:tav tm="0">
                                              <p:val>
                                                <p:strVal val="1+#ppt_h/2"/>
                                              </p:val>
                                            </p:tav>
                                            <p:tav tm="100000">
                                              <p:val>
                                                <p:strVal val="#ppt_y"/>
                                              </p:val>
                                            </p:tav>
                                          </p:tavLst>
                                        </p:anim>
                                      </p:childTnLst>
                                    </p:cTn>
                                  </p:par>
                                  <p:par>
                                    <p:cTn id="89" presetID="2" presetClass="entr" presetSubtype="9" fill="hold" grpId="0" nodeType="withEffect">
                                      <p:stCondLst>
                                        <p:cond delay="0"/>
                                      </p:stCondLst>
                                      <p:childTnLst>
                                        <p:set>
                                          <p:cBhvr>
                                            <p:cTn id="90" dur="1" fill="hold">
                                              <p:stCondLst>
                                                <p:cond delay="0"/>
                                              </p:stCondLst>
                                            </p:cTn>
                                            <p:tgtEl>
                                              <p:spTgt spid="3"/>
                                            </p:tgtEl>
                                            <p:attrNameLst>
                                              <p:attrName>style.visibility</p:attrName>
                                            </p:attrNameLst>
                                          </p:cBhvr>
                                          <p:to>
                                            <p:strVal val="visible"/>
                                          </p:to>
                                        </p:set>
                                        <p:anim calcmode="lin" valueType="num">
                                          <p:cBhvr additive="base">
                                            <p:cTn id="91" dur="500" fill="hold"/>
                                            <p:tgtEl>
                                              <p:spTgt spid="3"/>
                                            </p:tgtEl>
                                            <p:attrNameLst>
                                              <p:attrName>ppt_x</p:attrName>
                                            </p:attrNameLst>
                                          </p:cBhvr>
                                          <p:tavLst>
                                            <p:tav tm="0">
                                              <p:val>
                                                <p:strVal val="0-#ppt_w/2"/>
                                              </p:val>
                                            </p:tav>
                                            <p:tav tm="100000">
                                              <p:val>
                                                <p:strVal val="#ppt_x"/>
                                              </p:val>
                                            </p:tav>
                                          </p:tavLst>
                                        </p:anim>
                                        <p:anim calcmode="lin" valueType="num">
                                          <p:cBhvr additive="base">
                                            <p:cTn id="92" dur="500" fill="hold"/>
                                            <p:tgtEl>
                                              <p:spTgt spid="3"/>
                                            </p:tgtEl>
                                            <p:attrNameLst>
                                              <p:attrName>ppt_y</p:attrName>
                                            </p:attrNameLst>
                                          </p:cBhvr>
                                          <p:tavLst>
                                            <p:tav tm="0">
                                              <p:val>
                                                <p:strVal val="0-#ppt_h/2"/>
                                              </p:val>
                                            </p:tav>
                                            <p:tav tm="100000">
                                              <p:val>
                                                <p:strVal val="#ppt_y"/>
                                              </p:val>
                                            </p:tav>
                                          </p:tavLst>
                                        </p:anim>
                                      </p:childTnLst>
                                    </p:cTn>
                                  </p:par>
                                  <p:par>
                                    <p:cTn id="93" presetID="2" presetClass="entr" presetSubtype="9"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 calcmode="lin" valueType="num">
                                          <p:cBhvr additive="base">
                                            <p:cTn id="95" dur="500" fill="hold"/>
                                            <p:tgtEl>
                                              <p:spTgt spid="26"/>
                                            </p:tgtEl>
                                            <p:attrNameLst>
                                              <p:attrName>ppt_x</p:attrName>
                                            </p:attrNameLst>
                                          </p:cBhvr>
                                          <p:tavLst>
                                            <p:tav tm="0">
                                              <p:val>
                                                <p:strVal val="0-#ppt_w/2"/>
                                              </p:val>
                                            </p:tav>
                                            <p:tav tm="100000">
                                              <p:val>
                                                <p:strVal val="#ppt_x"/>
                                              </p:val>
                                            </p:tav>
                                          </p:tavLst>
                                        </p:anim>
                                        <p:anim calcmode="lin" valueType="num">
                                          <p:cBhvr additive="base">
                                            <p:cTn id="96"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7" grpId="0" animBg="1"/>
          <p:bldP spid="51" grpId="0" animBg="1"/>
          <p:bldP spid="52" grpId="0" animBg="1"/>
          <p:bldP spid="54" grpId="0" animBg="1"/>
          <p:bldP spid="55" grpId="0" animBg="1"/>
          <p:bldP spid="34" grpId="0"/>
          <p:bldP spid="44" grpId="0"/>
          <p:bldP spid="45" grpId="0"/>
          <p:bldP spid="20" grpId="0"/>
          <p:bldP spid="23" grpId="0" animBg="1"/>
          <p:bldP spid="48" grpId="0" animBg="1"/>
          <p:bldP spid="24" grpId="0" animBg="1"/>
          <p:bldP spid="25" grpId="0" animBg="1"/>
          <p:bldP spid="3" grpId="0" animBg="1"/>
          <p:bldP spid="26" grpId="0" animBg="1"/>
          <p:bldP spid="4" grpId="0"/>
          <p:bldP spid="31" grpId="0"/>
          <p:bldP spid="32" grpId="0"/>
          <p:bldP spid="33" grpId="0" animBg="1"/>
          <p:bldP spid="37"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extLst>
              <a:ext uri="{28A0092B-C50C-407E-A947-70E740481C1C}">
                <a14:useLocalDpi xmlns:a14="http://schemas.microsoft.com/office/drawing/2010/main" val="0"/>
              </a:ext>
            </a:extLst>
          </a:blip>
          <a:srcRect t="15804"/>
          <a:stretch/>
        </p:blipFill>
        <p:spPr>
          <a:xfrm>
            <a:off x="0" y="14514"/>
            <a:ext cx="12192000" cy="6843486"/>
          </a:xfrm>
          <a:prstGeom prst="rect">
            <a:avLst/>
          </a:prstGeom>
        </p:spPr>
      </p:pic>
      <p:sp>
        <p:nvSpPr>
          <p:cNvPr id="29" name="矩形 28"/>
          <p:cNvSpPr/>
          <p:nvPr/>
        </p:nvSpPr>
        <p:spPr>
          <a:xfrm>
            <a:off x="1" y="0"/>
            <a:ext cx="12192000" cy="6858000"/>
          </a:xfrm>
          <a:prstGeom prst="rect">
            <a:avLst/>
          </a:prstGeom>
          <a:gradFill>
            <a:gsLst>
              <a:gs pos="0">
                <a:srgbClr val="0270D1">
                  <a:alpha val="85000"/>
                </a:srgbClr>
              </a:gs>
              <a:gs pos="94000">
                <a:srgbClr val="0270D1"/>
              </a:gs>
            </a:gsLst>
            <a:lin ang="5400000" scaled="1"/>
          </a:gra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1" y="14514"/>
            <a:ext cx="6096000" cy="6858000"/>
          </a:xfrm>
          <a:prstGeom prst="roundRect">
            <a:avLst>
              <a:gd name="adj" fmla="val 0"/>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endParaRPr>
          </a:p>
        </p:txBody>
      </p:sp>
      <p:sp>
        <p:nvSpPr>
          <p:cNvPr id="31" name="Freeform 245"/>
          <p:cNvSpPr>
            <a:spLocks/>
          </p:cNvSpPr>
          <p:nvPr/>
        </p:nvSpPr>
        <p:spPr bwMode="auto">
          <a:xfrm>
            <a:off x="2484247" y="2450750"/>
            <a:ext cx="1333850" cy="133385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0270D1"/>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32" name="TextBox 64"/>
          <p:cNvSpPr txBox="1"/>
          <p:nvPr/>
        </p:nvSpPr>
        <p:spPr>
          <a:xfrm>
            <a:off x="6596701" y="806382"/>
            <a:ext cx="4698722" cy="769441"/>
          </a:xfrm>
          <a:prstGeom prst="rect">
            <a:avLst/>
          </a:prstGeom>
          <a:noFill/>
        </p:spPr>
        <p:txBody>
          <a:bodyPr wrap="none" rtlCol="0">
            <a:spAutoFit/>
          </a:bodyPr>
          <a:lstStyle/>
          <a:p>
            <a:r>
              <a:rPr lang="zh-CN" altLang="en-US" sz="4400" b="1" dirty="0" smtClean="0">
                <a:solidFill>
                  <a:srgbClr val="FFFFFF"/>
                </a:solidFill>
                <a:latin typeface="微软雅黑" panose="020B0503020204020204" pitchFamily="34" charset="-122"/>
                <a:ea typeface="微软雅黑" panose="020B0503020204020204" pitchFamily="34" charset="-122"/>
              </a:rPr>
              <a:t>代谢指纹图谱对比</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2" name="矩形 1"/>
          <p:cNvSpPr/>
          <p:nvPr/>
        </p:nvSpPr>
        <p:spPr>
          <a:xfrm>
            <a:off x="1674358" y="4073171"/>
            <a:ext cx="2953629" cy="923330"/>
          </a:xfrm>
          <a:prstGeom prst="rect">
            <a:avLst/>
          </a:prstGeom>
        </p:spPr>
        <p:txBody>
          <a:bodyPr wrap="none">
            <a:spAutoFit/>
          </a:bodyPr>
          <a:lstStyle/>
          <a:p>
            <a:pPr algn="ctr"/>
            <a:r>
              <a:rPr lang="en-US" altLang="zh-CN" sz="5400">
                <a:solidFill>
                  <a:srgbClr val="0270D1"/>
                </a:solidFill>
                <a:latin typeface="微软雅黑 Light" panose="020B0502040204020203" pitchFamily="34" charset="-122"/>
                <a:ea typeface="微软雅黑 Light" panose="020B0502040204020203" pitchFamily="34" charset="-122"/>
              </a:rPr>
              <a:t>PART </a:t>
            </a:r>
            <a:r>
              <a:rPr lang="en-US" altLang="zh-CN" sz="5400" smtClean="0">
                <a:solidFill>
                  <a:srgbClr val="0270D1"/>
                </a:solidFill>
                <a:latin typeface="微软雅黑 Light" panose="020B0502040204020203" pitchFamily="34" charset="-122"/>
                <a:ea typeface="微软雅黑 Light" panose="020B0502040204020203" pitchFamily="34" charset="-122"/>
              </a:rPr>
              <a:t>05 </a:t>
            </a:r>
            <a:endParaRPr lang="zh-CN" altLang="en-US" sz="5400">
              <a:solidFill>
                <a:srgbClr val="0270D1"/>
              </a:solidFill>
              <a:latin typeface="微软雅黑 Light" panose="020B0502040204020203" pitchFamily="34" charset="-122"/>
              <a:ea typeface="微软雅黑 Light" panose="020B0502040204020203" pitchFamily="34" charset="-122"/>
            </a:endParaRPr>
          </a:p>
        </p:txBody>
      </p:sp>
      <p:sp>
        <p:nvSpPr>
          <p:cNvPr id="12" name="TextBox 24"/>
          <p:cNvSpPr txBox="1">
            <a:spLocks noChangeArrowheads="1"/>
          </p:cNvSpPr>
          <p:nvPr/>
        </p:nvSpPr>
        <p:spPr bwMode="auto">
          <a:xfrm>
            <a:off x="6695345" y="1867689"/>
            <a:ext cx="4920194" cy="66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285750" indent="-285750">
              <a:lnSpc>
                <a:spcPct val="120000"/>
              </a:lnSpc>
              <a:spcBef>
                <a:spcPct val="0"/>
              </a:spcBef>
              <a:buFont typeface="Wingdings" panose="05000000000000000000" pitchFamily="2" charset="2"/>
              <a:buChar char="l"/>
              <a:defRPr>
                <a:solidFill>
                  <a:srgbClr val="FCFCFC"/>
                </a:solidFill>
                <a:latin typeface="微软雅黑 Light" panose="020B0502040204020203" pitchFamily="34" charset="-122"/>
                <a:ea typeface="微软雅黑 Light" panose="020B0502040204020203"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r>
              <a:rPr lang="zh-CN" altLang="en-US" sz="3200" dirty="0" smtClean="0"/>
              <a:t>代谢图谱物质定性差异</a:t>
            </a:r>
            <a:endParaRPr lang="zh-CN" altLang="en-US" sz="3200" dirty="0"/>
          </a:p>
        </p:txBody>
      </p:sp>
      <p:sp>
        <p:nvSpPr>
          <p:cNvPr id="13" name="TextBox 25"/>
          <p:cNvSpPr txBox="1">
            <a:spLocks noChangeArrowheads="1"/>
          </p:cNvSpPr>
          <p:nvPr/>
        </p:nvSpPr>
        <p:spPr bwMode="auto">
          <a:xfrm>
            <a:off x="6683014" y="3374702"/>
            <a:ext cx="5508986" cy="66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285750" indent="-285750">
              <a:lnSpc>
                <a:spcPct val="120000"/>
              </a:lnSpc>
              <a:spcBef>
                <a:spcPct val="0"/>
              </a:spcBef>
              <a:buFont typeface="Wingdings" panose="05000000000000000000" pitchFamily="2" charset="2"/>
              <a:buChar char="l"/>
              <a:defRPr>
                <a:solidFill>
                  <a:srgbClr val="FCFCFC"/>
                </a:solidFill>
                <a:latin typeface="微软雅黑 Light" panose="020B0502040204020203" pitchFamily="34" charset="-122"/>
                <a:ea typeface="微软雅黑 Light" panose="020B0502040204020203"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r>
              <a:rPr lang="zh-CN" altLang="en-US" sz="3200" dirty="0" smtClean="0"/>
              <a:t>代谢图谱物质定量差异</a:t>
            </a:r>
            <a:endParaRPr lang="zh-CN" altLang="en-US" sz="3200" dirty="0"/>
          </a:p>
        </p:txBody>
      </p:sp>
      <p:sp>
        <p:nvSpPr>
          <p:cNvPr id="14" name="TextBox 26"/>
          <p:cNvSpPr txBox="1">
            <a:spLocks noChangeArrowheads="1"/>
          </p:cNvSpPr>
          <p:nvPr/>
        </p:nvSpPr>
        <p:spPr bwMode="auto">
          <a:xfrm>
            <a:off x="6695346" y="4965938"/>
            <a:ext cx="5623043" cy="66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285750" indent="-285750">
              <a:lnSpc>
                <a:spcPct val="120000"/>
              </a:lnSpc>
              <a:spcBef>
                <a:spcPct val="0"/>
              </a:spcBef>
              <a:buFont typeface="Wingdings" panose="05000000000000000000" pitchFamily="2" charset="2"/>
              <a:buChar char="l"/>
              <a:defRPr>
                <a:solidFill>
                  <a:srgbClr val="FCFCFC"/>
                </a:solidFill>
                <a:latin typeface="微软雅黑 Light" panose="020B0502040204020203" pitchFamily="34" charset="-122"/>
                <a:ea typeface="微软雅黑 Light" panose="020B0502040204020203"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r>
              <a:rPr lang="zh-CN" altLang="en-US" sz="3200" dirty="0"/>
              <a:t>保留时间与特征峰关联分析</a:t>
            </a:r>
          </a:p>
        </p:txBody>
      </p:sp>
      <p:pic>
        <p:nvPicPr>
          <p:cNvPr id="15" name="图片 14"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44" y="155223"/>
            <a:ext cx="2222423" cy="650034"/>
          </a:xfrm>
          <a:prstGeom prst="rect">
            <a:avLst/>
          </a:prstGeom>
        </p:spPr>
      </p:pic>
    </p:spTree>
    <p:extLst>
      <p:ext uri="{BB962C8B-B14F-4D97-AF65-F5344CB8AC3E}">
        <p14:creationId xmlns:p14="http://schemas.microsoft.com/office/powerpoint/2010/main" val="94081260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t="13091" b="5523"/>
          <a:stretch/>
        </p:blipFill>
        <p:spPr>
          <a:xfrm>
            <a:off x="6067425" y="1755775"/>
            <a:ext cx="6120114" cy="2794000"/>
          </a:xfrm>
          <a:prstGeom prst="rect">
            <a:avLst/>
          </a:prstGeom>
        </p:spPr>
      </p:pic>
      <p:sp>
        <p:nvSpPr>
          <p:cNvPr id="30" name="矩形 29"/>
          <p:cNvSpPr/>
          <p:nvPr/>
        </p:nvSpPr>
        <p:spPr>
          <a:xfrm>
            <a:off x="3642447" y="202945"/>
            <a:ext cx="5319889" cy="666849"/>
          </a:xfrm>
          <a:prstGeom prst="rect">
            <a:avLst/>
          </a:prstGeom>
        </p:spPr>
        <p:txBody>
          <a:bodyPr wrap="square">
            <a:spAutoFit/>
          </a:bodyPr>
          <a:lstStyle/>
          <a:p>
            <a:pPr algn="ctr">
              <a:lnSpc>
                <a:spcPct val="120000"/>
              </a:lnSpc>
              <a:spcBef>
                <a:spcPct val="0"/>
              </a:spcBef>
            </a:pPr>
            <a:r>
              <a:rPr lang="zh-CN" altLang="en-US" sz="3200" dirty="0" smtClean="0">
                <a:solidFill>
                  <a:srgbClr val="0270D1"/>
                </a:solidFill>
                <a:latin typeface="微软雅黑" panose="020B0503020204020204" pitchFamily="34" charset="-122"/>
                <a:ea typeface="微软雅黑" panose="020B0503020204020204" pitchFamily="34" charset="-122"/>
              </a:rPr>
              <a:t>代谢图谱优劣势对比</a:t>
            </a:r>
            <a:endParaRPr lang="zh-CN" altLang="en-US" sz="3200" dirty="0">
              <a:solidFill>
                <a:srgbClr val="0270D1"/>
              </a:solidFill>
              <a:latin typeface="微软雅黑" panose="020B0503020204020204" pitchFamily="34" charset="-122"/>
              <a:ea typeface="微软雅黑" panose="020B0503020204020204" pitchFamily="34" charset="-122"/>
            </a:endParaRPr>
          </a:p>
        </p:txBody>
      </p:sp>
      <p:sp>
        <p:nvSpPr>
          <p:cNvPr id="5" name="矩形 4"/>
          <p:cNvSpPr/>
          <p:nvPr/>
        </p:nvSpPr>
        <p:spPr>
          <a:xfrm>
            <a:off x="-1" y="1380847"/>
            <a:ext cx="6140699" cy="3168928"/>
          </a:xfrm>
          <a:prstGeom prst="rect">
            <a:avLst/>
          </a:prstGeom>
          <a:solidFill>
            <a:srgbClr val="0270D1"/>
          </a:soli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34" name="矩形 33"/>
          <p:cNvSpPr/>
          <p:nvPr/>
        </p:nvSpPr>
        <p:spPr>
          <a:xfrm>
            <a:off x="6116037" y="1380847"/>
            <a:ext cx="6075963" cy="3168927"/>
          </a:xfrm>
          <a:prstGeom prst="rect">
            <a:avLst/>
          </a:prstGeom>
          <a:solidFill>
            <a:srgbClr val="0270D1">
              <a:alpha val="85000"/>
            </a:srgbClr>
          </a:soli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6" name="椭圆 5"/>
          <p:cNvSpPr/>
          <p:nvPr/>
        </p:nvSpPr>
        <p:spPr>
          <a:xfrm>
            <a:off x="5372100" y="2061232"/>
            <a:ext cx="1447800" cy="1447800"/>
          </a:xfrm>
          <a:prstGeom prst="ellipse">
            <a:avLst/>
          </a:prstGeom>
          <a:solidFill>
            <a:schemeClr val="bg1"/>
          </a:soli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7" name="文本框 6"/>
          <p:cNvSpPr txBox="1"/>
          <p:nvPr/>
        </p:nvSpPr>
        <p:spPr>
          <a:xfrm rot="20472007">
            <a:off x="5721512" y="2461966"/>
            <a:ext cx="822960" cy="646331"/>
          </a:xfrm>
          <a:prstGeom prst="rect">
            <a:avLst/>
          </a:prstGeom>
          <a:noFill/>
        </p:spPr>
        <p:txBody>
          <a:bodyPr wrap="square" rtlCol="0">
            <a:spAutoFit/>
          </a:bodyPr>
          <a:lstStyle/>
          <a:p>
            <a:r>
              <a:rPr lang="en-US" altLang="zh-CN" sz="3600" b="1" dirty="0">
                <a:solidFill>
                  <a:srgbClr val="0270D1"/>
                </a:solidFill>
                <a:latin typeface="微软雅黑" panose="020B0503020204020204" pitchFamily="34" charset="-122"/>
                <a:ea typeface="微软雅黑" panose="020B0503020204020204" pitchFamily="34" charset="-122"/>
              </a:rPr>
              <a:t>VS</a:t>
            </a:r>
            <a:endParaRPr lang="zh-CN" altLang="en-US" sz="3600" b="1" dirty="0">
              <a:solidFill>
                <a:srgbClr val="0270D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941031" y="1723245"/>
            <a:ext cx="2684202" cy="461665"/>
          </a:xfrm>
          <a:prstGeom prst="rect">
            <a:avLst/>
          </a:prstGeom>
          <a:noFill/>
        </p:spPr>
        <p:txBody>
          <a:bodyPr wrap="square" rtlCol="0">
            <a:spAutoFit/>
          </a:bodyPr>
          <a:lstStyle/>
          <a:p>
            <a:r>
              <a:rPr lang="en-US" altLang="zh-CN" sz="2400" b="1" dirty="0">
                <a:solidFill>
                  <a:srgbClr val="FFFFFF"/>
                </a:solidFill>
                <a:latin typeface="微软雅黑" panose="020B0503020204020204" pitchFamily="34" charset="-122"/>
                <a:ea typeface="微软雅黑" panose="020B0503020204020204" pitchFamily="34" charset="-122"/>
              </a:rPr>
              <a:t>HNMR</a:t>
            </a:r>
            <a:r>
              <a:rPr lang="zh-CN" altLang="en-US" sz="2400" b="1" dirty="0">
                <a:solidFill>
                  <a:srgbClr val="FFFFFF"/>
                </a:solidFill>
                <a:latin typeface="微软雅黑" panose="020B0503020204020204" pitchFamily="34" charset="-122"/>
                <a:ea typeface="微软雅黑" panose="020B0503020204020204" pitchFamily="34" charset="-122"/>
              </a:rPr>
              <a:t>核磁共振</a:t>
            </a:r>
          </a:p>
        </p:txBody>
      </p:sp>
      <p:sp>
        <p:nvSpPr>
          <p:cNvPr id="45" name="文本框 44"/>
          <p:cNvSpPr txBox="1"/>
          <p:nvPr/>
        </p:nvSpPr>
        <p:spPr>
          <a:xfrm>
            <a:off x="504868" y="2292807"/>
            <a:ext cx="4637041" cy="2077492"/>
          </a:xfrm>
          <a:prstGeom prst="rect">
            <a:avLst/>
          </a:prstGeom>
          <a:noFill/>
        </p:spPr>
        <p:txBody>
          <a:bodyPr wrap="square" rtlCol="0">
            <a:spAutoFit/>
          </a:bodyPr>
          <a:lstStyle/>
          <a:p>
            <a:pPr>
              <a:lnSpc>
                <a:spcPct val="120000"/>
              </a:lnSpc>
            </a:pPr>
            <a:r>
              <a:rPr lang="zh-CN" altLang="en-US" sz="1600" dirty="0" smtClean="0">
                <a:solidFill>
                  <a:srgbClr val="FFFFFF"/>
                </a:solidFill>
                <a:latin typeface="微软雅黑" panose="020B0503020204020204" pitchFamily="34" charset="-122"/>
                <a:ea typeface="微软雅黑" panose="020B0503020204020204" pitchFamily="34" charset="-122"/>
              </a:rPr>
              <a:t>       </a:t>
            </a:r>
            <a:r>
              <a:rPr lang="zh-CN" altLang="zh-CN" dirty="0" smtClean="0">
                <a:solidFill>
                  <a:srgbClr val="FFFFFF"/>
                </a:solidFill>
                <a:latin typeface="微软雅黑" panose="020B0503020204020204" pitchFamily="34" charset="-122"/>
                <a:ea typeface="微软雅黑" panose="020B0503020204020204" pitchFamily="34" charset="-122"/>
              </a:rPr>
              <a:t>核磁共振技术优势在于样</a:t>
            </a:r>
            <a:r>
              <a:rPr lang="zh-CN" altLang="zh-CN" dirty="0">
                <a:solidFill>
                  <a:srgbClr val="FFFFFF"/>
                </a:solidFill>
                <a:latin typeface="微软雅黑" panose="020B0503020204020204" pitchFamily="34" charset="-122"/>
                <a:ea typeface="微软雅黑" panose="020B0503020204020204" pitchFamily="34" charset="-122"/>
              </a:rPr>
              <a:t>品不需要繁琐处理，能够无创性、无偏向地检测样品</a:t>
            </a:r>
            <a:r>
              <a:rPr lang="en-US" altLang="zh-CN" dirty="0">
                <a:solidFill>
                  <a:srgbClr val="FFFFFF"/>
                </a:solidFill>
                <a:latin typeface="微软雅黑" panose="020B0503020204020204" pitchFamily="34" charset="-122"/>
                <a:ea typeface="微软雅黑" panose="020B0503020204020204" pitchFamily="34" charset="-122"/>
              </a:rPr>
              <a:t>, </a:t>
            </a:r>
            <a:r>
              <a:rPr lang="zh-CN" altLang="zh-CN" dirty="0">
                <a:solidFill>
                  <a:srgbClr val="FFFFFF"/>
                </a:solidFill>
                <a:latin typeface="微软雅黑" panose="020B0503020204020204" pitchFamily="34" charset="-122"/>
                <a:ea typeface="微软雅黑" panose="020B0503020204020204" pitchFamily="34" charset="-122"/>
              </a:rPr>
              <a:t>对所有化合物的灵敏度相同</a:t>
            </a:r>
            <a:r>
              <a:rPr lang="en-US" altLang="zh-CN" dirty="0">
                <a:solidFill>
                  <a:srgbClr val="FFFFFF"/>
                </a:solidFill>
                <a:latin typeface="微软雅黑" panose="020B0503020204020204" pitchFamily="34" charset="-122"/>
                <a:ea typeface="微软雅黑" panose="020B0503020204020204" pitchFamily="34" charset="-122"/>
              </a:rPr>
              <a:t>, </a:t>
            </a:r>
            <a:r>
              <a:rPr lang="zh-CN" altLang="zh-CN" dirty="0">
                <a:solidFill>
                  <a:srgbClr val="FFFFFF"/>
                </a:solidFill>
                <a:latin typeface="微软雅黑" panose="020B0503020204020204" pitchFamily="34" charset="-122"/>
                <a:ea typeface="微软雅黑" panose="020B0503020204020204" pitchFamily="34" charset="-122"/>
              </a:rPr>
              <a:t>且可提供化合物的结构信息，具有良好的客观性和重现性，并能对样品进行原位定量分析，有效减少预处理的损失和溶剂</a:t>
            </a:r>
            <a:r>
              <a:rPr lang="zh-CN" altLang="zh-CN" dirty="0" smtClean="0">
                <a:solidFill>
                  <a:srgbClr val="FFFFFF"/>
                </a:solidFill>
                <a:latin typeface="微软雅黑" panose="020B0503020204020204" pitchFamily="34" charset="-122"/>
                <a:ea typeface="微软雅黑" panose="020B0503020204020204" pitchFamily="34" charset="-122"/>
              </a:rPr>
              <a:t>的干扰</a:t>
            </a:r>
            <a:r>
              <a:rPr lang="zh-CN" altLang="en-US" dirty="0">
                <a:solidFill>
                  <a:srgbClr val="FFFFFF"/>
                </a:solidFill>
                <a:latin typeface="微软雅黑" panose="020B0503020204020204" pitchFamily="34" charset="-122"/>
                <a:ea typeface="微软雅黑" panose="020B0503020204020204" pitchFamily="34" charset="-122"/>
              </a:rPr>
              <a:t>。</a:t>
            </a:r>
          </a:p>
        </p:txBody>
      </p:sp>
      <p:sp>
        <p:nvSpPr>
          <p:cNvPr id="47" name="文本框 46"/>
          <p:cNvSpPr txBox="1"/>
          <p:nvPr/>
        </p:nvSpPr>
        <p:spPr>
          <a:xfrm>
            <a:off x="7309593" y="2303326"/>
            <a:ext cx="4564889" cy="1449628"/>
          </a:xfrm>
          <a:prstGeom prst="rect">
            <a:avLst/>
          </a:prstGeom>
          <a:noFill/>
        </p:spPr>
        <p:txBody>
          <a:bodyPr wrap="square" rtlCol="0">
            <a:spAutoFit/>
          </a:bodyPr>
          <a:lstStyle/>
          <a:p>
            <a:pPr>
              <a:lnSpc>
                <a:spcPct val="120000"/>
              </a:lnSpc>
            </a:pPr>
            <a:r>
              <a:rPr lang="zh-CN" altLang="en-US" sz="2000" dirty="0" smtClean="0">
                <a:solidFill>
                  <a:srgbClr val="FFFFFF"/>
                </a:solidFill>
                <a:latin typeface="微软雅黑" panose="020B0503020204020204" pitchFamily="34" charset="-122"/>
                <a:ea typeface="微软雅黑" panose="020B0503020204020204" pitchFamily="34" charset="-122"/>
              </a:rPr>
              <a:t>     </a:t>
            </a:r>
            <a:r>
              <a:rPr lang="zh-CN" altLang="en-US" dirty="0" smtClean="0">
                <a:solidFill>
                  <a:srgbClr val="FFFFFF"/>
                </a:solidFill>
                <a:latin typeface="微软雅黑" panose="020B0503020204020204" pitchFamily="34" charset="-122"/>
                <a:ea typeface="微软雅黑" panose="020B0503020204020204" pitchFamily="34" charset="-122"/>
              </a:rPr>
              <a:t>  </a:t>
            </a:r>
            <a:r>
              <a:rPr lang="zh-CN" altLang="zh-CN" dirty="0" smtClean="0">
                <a:solidFill>
                  <a:srgbClr val="FFFFFF"/>
                </a:solidFill>
                <a:latin typeface="微软雅黑" panose="020B0503020204020204" pitchFamily="34" charset="-122"/>
                <a:ea typeface="微软雅黑" panose="020B0503020204020204" pitchFamily="34" charset="-122"/>
              </a:rPr>
              <a:t>气相色谱联用技术</a:t>
            </a:r>
            <a:r>
              <a:rPr lang="zh-CN" altLang="zh-CN" dirty="0">
                <a:solidFill>
                  <a:srgbClr val="FFFFFF"/>
                </a:solidFill>
                <a:latin typeface="微软雅黑" panose="020B0503020204020204" pitchFamily="34" charset="-122"/>
                <a:ea typeface="微软雅黑" panose="020B0503020204020204" pitchFamily="34" charset="-122"/>
              </a:rPr>
              <a:t>具有快速扫描能力。且关于</a:t>
            </a:r>
            <a:r>
              <a:rPr lang="en-US" altLang="zh-CN" dirty="0">
                <a:solidFill>
                  <a:srgbClr val="FFFFFF"/>
                </a:solidFill>
                <a:latin typeface="微软雅黑" panose="020B0503020204020204" pitchFamily="34" charset="-122"/>
                <a:ea typeface="微软雅黑" panose="020B0503020204020204" pitchFamily="34" charset="-122"/>
              </a:rPr>
              <a:t>GCMS</a:t>
            </a:r>
            <a:r>
              <a:rPr lang="zh-CN" altLang="zh-CN" dirty="0">
                <a:solidFill>
                  <a:srgbClr val="FFFFFF"/>
                </a:solidFill>
                <a:latin typeface="微软雅黑" panose="020B0503020204020204" pitchFamily="34" charset="-122"/>
                <a:ea typeface="微软雅黑" panose="020B0503020204020204" pitchFamily="34" charset="-122"/>
              </a:rPr>
              <a:t>气相色谱质谱联用具有大量标准代谢物数据库，对于测定相对分子质量及推演分子式时，质谱的作用是无可</a:t>
            </a:r>
            <a:r>
              <a:rPr lang="zh-CN" altLang="zh-CN" dirty="0" smtClean="0">
                <a:solidFill>
                  <a:srgbClr val="FFFFFF"/>
                </a:solidFill>
                <a:latin typeface="微软雅黑" panose="020B0503020204020204" pitchFamily="34" charset="-122"/>
                <a:ea typeface="微软雅黑" panose="020B0503020204020204" pitchFamily="34" charset="-122"/>
              </a:rPr>
              <a:t>取代的</a:t>
            </a:r>
            <a:r>
              <a:rPr lang="zh-CN" altLang="en-US" dirty="0" smtClean="0">
                <a:solidFill>
                  <a:srgbClr val="FFFFFF"/>
                </a:solidFill>
                <a:latin typeface="微软雅黑" panose="020B0503020204020204" pitchFamily="34" charset="-122"/>
                <a:ea typeface="微软雅黑" panose="020B0503020204020204" pitchFamily="34" charset="-122"/>
              </a:rPr>
              <a:t>。</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5664089" y="4879915"/>
            <a:ext cx="863822" cy="461665"/>
          </a:xfrm>
          <a:prstGeom prst="rect">
            <a:avLst/>
          </a:prstGeom>
          <a:solidFill>
            <a:srgbClr val="FEFEFE"/>
          </a:solidFill>
        </p:spPr>
        <p:txBody>
          <a:bodyPr wrap="square" rtlCol="0">
            <a:spAutoFit/>
          </a:bodyPr>
          <a:lstStyle/>
          <a:p>
            <a:pPr algn="ctr"/>
            <a:r>
              <a:rPr lang="zh-CN" altLang="en-US" sz="2400" dirty="0">
                <a:solidFill>
                  <a:srgbClr val="404040"/>
                </a:solidFill>
                <a:latin typeface="微软雅黑" panose="020B0503020204020204" pitchFamily="34" charset="-122"/>
                <a:ea typeface="微软雅黑" panose="020B0503020204020204" pitchFamily="34" charset="-122"/>
              </a:rPr>
              <a:t>总结</a:t>
            </a:r>
          </a:p>
        </p:txBody>
      </p:sp>
      <p:sp>
        <p:nvSpPr>
          <p:cNvPr id="49" name="文本框 48"/>
          <p:cNvSpPr txBox="1"/>
          <p:nvPr/>
        </p:nvSpPr>
        <p:spPr>
          <a:xfrm>
            <a:off x="693115" y="5425299"/>
            <a:ext cx="10922875" cy="1080296"/>
          </a:xfrm>
          <a:prstGeom prst="rect">
            <a:avLst/>
          </a:prstGeom>
          <a:solidFill>
            <a:srgbClr val="FEFEFE"/>
          </a:solidFill>
        </p:spPr>
        <p:txBody>
          <a:bodyPr wrap="square" rtlCol="0">
            <a:spAutoFit/>
          </a:bodyPr>
          <a:lstStyle/>
          <a:p>
            <a:pPr>
              <a:lnSpc>
                <a:spcPct val="12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dirty="0" smtClean="0">
                <a:solidFill>
                  <a:schemeClr val="tx1">
                    <a:lumMod val="65000"/>
                    <a:lumOff val="35000"/>
                  </a:schemeClr>
                </a:solidFill>
                <a:latin typeface="微软雅黑" panose="020B0503020204020204" pitchFamily="34" charset="-122"/>
                <a:ea typeface="微软雅黑" panose="020B0503020204020204" pitchFamily="34" charset="-122"/>
              </a:rPr>
              <a:t>分析过</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程中使用一种分析技术难以获得全部未知物的化合物结构，组成和含量等综合信息。所以多种现代分析技术的联用和相互印证</a:t>
            </a:r>
            <a:r>
              <a:rPr lang="zh-CN" altLang="zh-CN"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以期弥补单一分析技术的不足，发挥多种优势</a:t>
            </a:r>
            <a:r>
              <a:rPr lang="zh-CN" altLang="zh-CN" dirty="0" smtClean="0">
                <a:solidFill>
                  <a:schemeClr val="tx1">
                    <a:lumMod val="65000"/>
                    <a:lumOff val="35000"/>
                  </a:schemeClr>
                </a:solidFill>
                <a:latin typeface="微软雅黑" panose="020B0503020204020204" pitchFamily="34" charset="-122"/>
                <a:ea typeface="微软雅黑" panose="020B0503020204020204" pitchFamily="34" charset="-122"/>
              </a:rPr>
              <a:t>，用于提高代谢产</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物的检测灵敏度和通量</a:t>
            </a:r>
            <a:r>
              <a:rPr lang="zh-CN" altLang="zh-CN" dirty="0" smtClean="0">
                <a:solidFill>
                  <a:schemeClr val="tx1">
                    <a:lumMod val="65000"/>
                    <a:lumOff val="35000"/>
                  </a:schemeClr>
                </a:solidFill>
                <a:latin typeface="微软雅黑" panose="020B0503020204020204" pitchFamily="34" charset="-122"/>
                <a:ea typeface="微软雅黑" panose="020B0503020204020204" pitchFamily="34" charset="-122"/>
              </a:rPr>
              <a:t>。使代谢分析能获得更为准确</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的混合物量性的剖析结果</a:t>
            </a:r>
            <a:r>
              <a:rPr lang="zh-CN" altLang="zh-CN"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974538" y="5380849"/>
            <a:ext cx="242925" cy="0"/>
          </a:xfrm>
          <a:prstGeom prst="line">
            <a:avLst/>
          </a:prstGeom>
          <a:ln w="28575">
            <a:solidFill>
              <a:srgbClr val="0270D1"/>
            </a:solidFill>
          </a:ln>
        </p:spPr>
        <p:style>
          <a:lnRef idx="1">
            <a:schemeClr val="accent1"/>
          </a:lnRef>
          <a:fillRef idx="0">
            <a:schemeClr val="accent1"/>
          </a:fillRef>
          <a:effectRef idx="0">
            <a:schemeClr val="accent1"/>
          </a:effectRef>
          <a:fontRef idx="minor">
            <a:schemeClr val="tx1"/>
          </a:fontRef>
        </p:style>
      </p:cxnSp>
      <p:sp>
        <p:nvSpPr>
          <p:cNvPr id="17" name="Freeform 100"/>
          <p:cNvSpPr>
            <a:spLocks noEditPoints="1"/>
          </p:cNvSpPr>
          <p:nvPr/>
        </p:nvSpPr>
        <p:spPr bwMode="auto">
          <a:xfrm>
            <a:off x="239093" y="1745022"/>
            <a:ext cx="508633" cy="487586"/>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8" name="Group 15"/>
          <p:cNvGrpSpPr/>
          <p:nvPr/>
        </p:nvGrpSpPr>
        <p:grpSpPr>
          <a:xfrm>
            <a:off x="11425540" y="1586527"/>
            <a:ext cx="520556" cy="520556"/>
            <a:chOff x="2581275" y="2582069"/>
            <a:chExt cx="465138" cy="464344"/>
          </a:xfrm>
          <a:solidFill>
            <a:schemeClr val="bg1"/>
          </a:solidFill>
        </p:grpSpPr>
        <p:sp>
          <p:nvSpPr>
            <p:cNvPr id="19" name="AutoShape 128"/>
            <p:cNvSpPr>
              <a:spLocks/>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0" name="AutoShape 129"/>
            <p:cNvSpPr>
              <a:spLocks/>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cxnSp>
        <p:nvCxnSpPr>
          <p:cNvPr id="21" name="直接连接符 20"/>
          <p:cNvCxnSpPr/>
          <p:nvPr/>
        </p:nvCxnSpPr>
        <p:spPr>
          <a:xfrm>
            <a:off x="4027981" y="604688"/>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217513" y="548392"/>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8491863" y="1641395"/>
            <a:ext cx="2684202" cy="461665"/>
          </a:xfrm>
          <a:prstGeom prst="rect">
            <a:avLst/>
          </a:prstGeom>
          <a:noFill/>
        </p:spPr>
        <p:txBody>
          <a:bodyPr wrap="square" rtlCol="0">
            <a:spAutoFit/>
          </a:bodyPr>
          <a:lstStyle/>
          <a:p>
            <a:r>
              <a:rPr lang="en-US" altLang="zh-CN" sz="2400" b="1" dirty="0" smtClean="0">
                <a:solidFill>
                  <a:srgbClr val="FFFFFF"/>
                </a:solidFill>
                <a:latin typeface="微软雅黑" panose="020B0503020204020204" pitchFamily="34" charset="-122"/>
                <a:ea typeface="微软雅黑" panose="020B0503020204020204" pitchFamily="34" charset="-122"/>
              </a:rPr>
              <a:t>GC-MS</a:t>
            </a:r>
            <a:r>
              <a:rPr lang="zh-CN" altLang="en-US" sz="2400" b="1" dirty="0" smtClean="0">
                <a:solidFill>
                  <a:srgbClr val="FFFFFF"/>
                </a:solidFill>
                <a:latin typeface="微软雅黑" panose="020B0503020204020204" pitchFamily="34" charset="-122"/>
                <a:ea typeface="微软雅黑" panose="020B0503020204020204" pitchFamily="34" charset="-122"/>
              </a:rPr>
              <a:t>气质联用</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pic>
        <p:nvPicPr>
          <p:cNvPr id="24" name="图片 23" descr="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89075" y="130565"/>
            <a:ext cx="2222423" cy="650034"/>
          </a:xfrm>
          <a:prstGeom prst="rect">
            <a:avLst/>
          </a:prstGeom>
        </p:spPr>
      </p:pic>
    </p:spTree>
    <p:extLst>
      <p:ext uri="{BB962C8B-B14F-4D97-AF65-F5344CB8AC3E}">
        <p14:creationId xmlns:p14="http://schemas.microsoft.com/office/powerpoint/2010/main" val="1632579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9" accel="100000" fill="hold" grpId="0" nodeType="withEffect" p14:presetBounceEnd="40000">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14:bounceEnd="40000">
                                          <p:cBhvr additive="base">
                                            <p:cTn id="11" dur="1000" fill="hold"/>
                                            <p:tgtEl>
                                              <p:spTgt spid="30"/>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9" accel="100000" fill="hold" grpId="0" nodeType="withEffect" p14:presetBounceEnd="40000">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14:bounceEnd="40000">
                                          <p:cBhvr additive="base">
                                            <p:cTn id="15" dur="1000" fill="hold"/>
                                            <p:tgtEl>
                                              <p:spTgt spid="5"/>
                                            </p:tgtEl>
                                            <p:attrNameLst>
                                              <p:attrName>ppt_x</p:attrName>
                                            </p:attrNameLst>
                                          </p:cBhvr>
                                          <p:tavLst>
                                            <p:tav tm="0">
                                              <p:val>
                                                <p:strVal val="0-#ppt_w/2"/>
                                              </p:val>
                                            </p:tav>
                                            <p:tav tm="100000">
                                              <p:val>
                                                <p:strVal val="#ppt_x"/>
                                              </p:val>
                                            </p:tav>
                                          </p:tavLst>
                                        </p:anim>
                                        <p:anim calcmode="lin" valueType="num" p14:bounceEnd="40000">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9" accel="100000" fill="hold" grpId="0" nodeType="withEffect" p14:presetBounceEnd="40000">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14:bounceEnd="40000">
                                          <p:cBhvr additive="base">
                                            <p:cTn id="19" dur="1000" fill="hold"/>
                                            <p:tgtEl>
                                              <p:spTgt spid="34"/>
                                            </p:tgtEl>
                                            <p:attrNameLst>
                                              <p:attrName>ppt_x</p:attrName>
                                            </p:attrNameLst>
                                          </p:cBhvr>
                                          <p:tavLst>
                                            <p:tav tm="0">
                                              <p:val>
                                                <p:strVal val="0-#ppt_w/2"/>
                                              </p:val>
                                            </p:tav>
                                            <p:tav tm="100000">
                                              <p:val>
                                                <p:strVal val="#ppt_x"/>
                                              </p:val>
                                            </p:tav>
                                          </p:tavLst>
                                        </p:anim>
                                        <p:anim calcmode="lin" valueType="num" p14:bounceEnd="40000">
                                          <p:cBhvr additive="base">
                                            <p:cTn id="20" dur="1000" fill="hold"/>
                                            <p:tgtEl>
                                              <p:spTgt spid="34"/>
                                            </p:tgtEl>
                                            <p:attrNameLst>
                                              <p:attrName>ppt_y</p:attrName>
                                            </p:attrNameLst>
                                          </p:cBhvr>
                                          <p:tavLst>
                                            <p:tav tm="0">
                                              <p:val>
                                                <p:strVal val="0-#ppt_h/2"/>
                                              </p:val>
                                            </p:tav>
                                            <p:tav tm="100000">
                                              <p:val>
                                                <p:strVal val="#ppt_y"/>
                                              </p:val>
                                            </p:tav>
                                          </p:tavLst>
                                        </p:anim>
                                      </p:childTnLst>
                                    </p:cTn>
                                  </p:par>
                                  <p:par>
                                    <p:cTn id="21" presetID="2" presetClass="entr" presetSubtype="9" accel="100000" fill="hold" grpId="0" nodeType="withEffect" p14:presetBounceEnd="40000">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14:bounceEnd="40000">
                                          <p:cBhvr additive="base">
                                            <p:cTn id="23" dur="10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24" dur="10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9" accel="100000" fill="hold" grpId="0" nodeType="withEffect" p14:presetBounceEnd="40000">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14:bounceEnd="40000">
                                          <p:cBhvr additive="base">
                                            <p:cTn id="27" dur="1000" fill="hold"/>
                                            <p:tgtEl>
                                              <p:spTgt spid="7"/>
                                            </p:tgtEl>
                                            <p:attrNameLst>
                                              <p:attrName>ppt_x</p:attrName>
                                            </p:attrNameLst>
                                          </p:cBhvr>
                                          <p:tavLst>
                                            <p:tav tm="0">
                                              <p:val>
                                                <p:strVal val="0-#ppt_w/2"/>
                                              </p:val>
                                            </p:tav>
                                            <p:tav tm="100000">
                                              <p:val>
                                                <p:strVal val="#ppt_x"/>
                                              </p:val>
                                            </p:tav>
                                          </p:tavLst>
                                        </p:anim>
                                        <p:anim calcmode="lin" valueType="num" p14:bounceEnd="40000">
                                          <p:cBhvr additive="base">
                                            <p:cTn id="28" dur="1000" fill="hold"/>
                                            <p:tgtEl>
                                              <p:spTgt spid="7"/>
                                            </p:tgtEl>
                                            <p:attrNameLst>
                                              <p:attrName>ppt_y</p:attrName>
                                            </p:attrNameLst>
                                          </p:cBhvr>
                                          <p:tavLst>
                                            <p:tav tm="0">
                                              <p:val>
                                                <p:strVal val="0-#ppt_h/2"/>
                                              </p:val>
                                            </p:tav>
                                            <p:tav tm="100000">
                                              <p:val>
                                                <p:strVal val="#ppt_y"/>
                                              </p:val>
                                            </p:tav>
                                          </p:tavLst>
                                        </p:anim>
                                      </p:childTnLst>
                                    </p:cTn>
                                  </p:par>
                                  <p:par>
                                    <p:cTn id="29" presetID="2" presetClass="entr" presetSubtype="9" accel="100000" fill="hold" grpId="0" nodeType="withEffect" p14:presetBounceEnd="40000">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14:bounceEnd="40000">
                                          <p:cBhvr additive="base">
                                            <p:cTn id="31" dur="1000" fill="hold"/>
                                            <p:tgtEl>
                                              <p:spTgt spid="44"/>
                                            </p:tgtEl>
                                            <p:attrNameLst>
                                              <p:attrName>ppt_x</p:attrName>
                                            </p:attrNameLst>
                                          </p:cBhvr>
                                          <p:tavLst>
                                            <p:tav tm="0">
                                              <p:val>
                                                <p:strVal val="0-#ppt_w/2"/>
                                              </p:val>
                                            </p:tav>
                                            <p:tav tm="100000">
                                              <p:val>
                                                <p:strVal val="#ppt_x"/>
                                              </p:val>
                                            </p:tav>
                                          </p:tavLst>
                                        </p:anim>
                                        <p:anim calcmode="lin" valueType="num" p14:bounceEnd="40000">
                                          <p:cBhvr additive="base">
                                            <p:cTn id="32" dur="1000" fill="hold"/>
                                            <p:tgtEl>
                                              <p:spTgt spid="44"/>
                                            </p:tgtEl>
                                            <p:attrNameLst>
                                              <p:attrName>ppt_y</p:attrName>
                                            </p:attrNameLst>
                                          </p:cBhvr>
                                          <p:tavLst>
                                            <p:tav tm="0">
                                              <p:val>
                                                <p:strVal val="0-#ppt_h/2"/>
                                              </p:val>
                                            </p:tav>
                                            <p:tav tm="100000">
                                              <p:val>
                                                <p:strVal val="#ppt_y"/>
                                              </p:val>
                                            </p:tav>
                                          </p:tavLst>
                                        </p:anim>
                                      </p:childTnLst>
                                    </p:cTn>
                                  </p:par>
                                  <p:par>
                                    <p:cTn id="33" presetID="2" presetClass="entr" presetSubtype="9" accel="100000" fill="hold" grpId="0" nodeType="withEffect" p14:presetBounceEnd="40000">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14:bounceEnd="40000">
                                          <p:cBhvr additive="base">
                                            <p:cTn id="35" dur="1000" fill="hold"/>
                                            <p:tgtEl>
                                              <p:spTgt spid="45"/>
                                            </p:tgtEl>
                                            <p:attrNameLst>
                                              <p:attrName>ppt_x</p:attrName>
                                            </p:attrNameLst>
                                          </p:cBhvr>
                                          <p:tavLst>
                                            <p:tav tm="0">
                                              <p:val>
                                                <p:strVal val="0-#ppt_w/2"/>
                                              </p:val>
                                            </p:tav>
                                            <p:tav tm="100000">
                                              <p:val>
                                                <p:strVal val="#ppt_x"/>
                                              </p:val>
                                            </p:tav>
                                          </p:tavLst>
                                        </p:anim>
                                        <p:anim calcmode="lin" valueType="num" p14:bounceEnd="40000">
                                          <p:cBhvr additive="base">
                                            <p:cTn id="36" dur="1000" fill="hold"/>
                                            <p:tgtEl>
                                              <p:spTgt spid="45"/>
                                            </p:tgtEl>
                                            <p:attrNameLst>
                                              <p:attrName>ppt_y</p:attrName>
                                            </p:attrNameLst>
                                          </p:cBhvr>
                                          <p:tavLst>
                                            <p:tav tm="0">
                                              <p:val>
                                                <p:strVal val="0-#ppt_h/2"/>
                                              </p:val>
                                            </p:tav>
                                            <p:tav tm="100000">
                                              <p:val>
                                                <p:strVal val="#ppt_y"/>
                                              </p:val>
                                            </p:tav>
                                          </p:tavLst>
                                        </p:anim>
                                      </p:childTnLst>
                                    </p:cTn>
                                  </p:par>
                                  <p:par>
                                    <p:cTn id="37" presetID="2" presetClass="entr" presetSubtype="9" accel="100000" fill="hold" grpId="0" nodeType="withEffect" p14:presetBounceEnd="40000">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14:bounceEnd="40000">
                                          <p:cBhvr additive="base">
                                            <p:cTn id="39" dur="1000" fill="hold"/>
                                            <p:tgtEl>
                                              <p:spTgt spid="47"/>
                                            </p:tgtEl>
                                            <p:attrNameLst>
                                              <p:attrName>ppt_x</p:attrName>
                                            </p:attrNameLst>
                                          </p:cBhvr>
                                          <p:tavLst>
                                            <p:tav tm="0">
                                              <p:val>
                                                <p:strVal val="0-#ppt_w/2"/>
                                              </p:val>
                                            </p:tav>
                                            <p:tav tm="100000">
                                              <p:val>
                                                <p:strVal val="#ppt_x"/>
                                              </p:val>
                                            </p:tav>
                                          </p:tavLst>
                                        </p:anim>
                                        <p:anim calcmode="lin" valueType="num" p14:bounceEnd="40000">
                                          <p:cBhvr additive="base">
                                            <p:cTn id="40" dur="1000" fill="hold"/>
                                            <p:tgtEl>
                                              <p:spTgt spid="47"/>
                                            </p:tgtEl>
                                            <p:attrNameLst>
                                              <p:attrName>ppt_y</p:attrName>
                                            </p:attrNameLst>
                                          </p:cBhvr>
                                          <p:tavLst>
                                            <p:tav tm="0">
                                              <p:val>
                                                <p:strVal val="0-#ppt_h/2"/>
                                              </p:val>
                                            </p:tav>
                                            <p:tav tm="100000">
                                              <p:val>
                                                <p:strVal val="#ppt_y"/>
                                              </p:val>
                                            </p:tav>
                                          </p:tavLst>
                                        </p:anim>
                                      </p:childTnLst>
                                    </p:cTn>
                                  </p:par>
                                  <p:par>
                                    <p:cTn id="41" presetID="2" presetClass="entr" presetSubtype="9" accel="100000" fill="hold" grpId="0" nodeType="withEffect" p14:presetBounceEnd="40000">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14:bounceEnd="40000">
                                          <p:cBhvr additive="base">
                                            <p:cTn id="43" dur="1000" fill="hold"/>
                                            <p:tgtEl>
                                              <p:spTgt spid="48"/>
                                            </p:tgtEl>
                                            <p:attrNameLst>
                                              <p:attrName>ppt_x</p:attrName>
                                            </p:attrNameLst>
                                          </p:cBhvr>
                                          <p:tavLst>
                                            <p:tav tm="0">
                                              <p:val>
                                                <p:strVal val="0-#ppt_w/2"/>
                                              </p:val>
                                            </p:tav>
                                            <p:tav tm="100000">
                                              <p:val>
                                                <p:strVal val="#ppt_x"/>
                                              </p:val>
                                            </p:tav>
                                          </p:tavLst>
                                        </p:anim>
                                        <p:anim calcmode="lin" valueType="num" p14:bounceEnd="40000">
                                          <p:cBhvr additive="base">
                                            <p:cTn id="44" dur="1000" fill="hold"/>
                                            <p:tgtEl>
                                              <p:spTgt spid="48"/>
                                            </p:tgtEl>
                                            <p:attrNameLst>
                                              <p:attrName>ppt_y</p:attrName>
                                            </p:attrNameLst>
                                          </p:cBhvr>
                                          <p:tavLst>
                                            <p:tav tm="0">
                                              <p:val>
                                                <p:strVal val="0-#ppt_h/2"/>
                                              </p:val>
                                            </p:tav>
                                            <p:tav tm="100000">
                                              <p:val>
                                                <p:strVal val="#ppt_y"/>
                                              </p:val>
                                            </p:tav>
                                          </p:tavLst>
                                        </p:anim>
                                      </p:childTnLst>
                                    </p:cTn>
                                  </p:par>
                                  <p:par>
                                    <p:cTn id="45" presetID="2" presetClass="entr" presetSubtype="9" accel="100000" fill="hold" grpId="0" nodeType="withEffect" p14:presetBounceEnd="40000">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14:bounceEnd="40000">
                                          <p:cBhvr additive="base">
                                            <p:cTn id="47" dur="1000" fill="hold"/>
                                            <p:tgtEl>
                                              <p:spTgt spid="49"/>
                                            </p:tgtEl>
                                            <p:attrNameLst>
                                              <p:attrName>ppt_x</p:attrName>
                                            </p:attrNameLst>
                                          </p:cBhvr>
                                          <p:tavLst>
                                            <p:tav tm="0">
                                              <p:val>
                                                <p:strVal val="0-#ppt_w/2"/>
                                              </p:val>
                                            </p:tav>
                                            <p:tav tm="100000">
                                              <p:val>
                                                <p:strVal val="#ppt_x"/>
                                              </p:val>
                                            </p:tav>
                                          </p:tavLst>
                                        </p:anim>
                                        <p:anim calcmode="lin" valueType="num" p14:bounceEnd="40000">
                                          <p:cBhvr additive="base">
                                            <p:cTn id="48" dur="1000" fill="hold"/>
                                            <p:tgtEl>
                                              <p:spTgt spid="49"/>
                                            </p:tgtEl>
                                            <p:attrNameLst>
                                              <p:attrName>ppt_y</p:attrName>
                                            </p:attrNameLst>
                                          </p:cBhvr>
                                          <p:tavLst>
                                            <p:tav tm="0">
                                              <p:val>
                                                <p:strVal val="0-#ppt_h/2"/>
                                              </p:val>
                                            </p:tav>
                                            <p:tav tm="100000">
                                              <p:val>
                                                <p:strVal val="#ppt_y"/>
                                              </p:val>
                                            </p:tav>
                                          </p:tavLst>
                                        </p:anim>
                                      </p:childTnLst>
                                    </p:cTn>
                                  </p:par>
                                  <p:par>
                                    <p:cTn id="49" presetID="2" presetClass="entr" presetSubtype="9" accel="100000" fill="hold" nodeType="withEffect" p14:presetBounceEnd="40000">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14:bounceEnd="40000">
                                          <p:cBhvr additive="base">
                                            <p:cTn id="51" dur="1000" fill="hold"/>
                                            <p:tgtEl>
                                              <p:spTgt spid="16"/>
                                            </p:tgtEl>
                                            <p:attrNameLst>
                                              <p:attrName>ppt_x</p:attrName>
                                            </p:attrNameLst>
                                          </p:cBhvr>
                                          <p:tavLst>
                                            <p:tav tm="0">
                                              <p:val>
                                                <p:strVal val="0-#ppt_w/2"/>
                                              </p:val>
                                            </p:tav>
                                            <p:tav tm="100000">
                                              <p:val>
                                                <p:strVal val="#ppt_x"/>
                                              </p:val>
                                            </p:tav>
                                          </p:tavLst>
                                        </p:anim>
                                        <p:anim calcmode="lin" valueType="num" p14:bounceEnd="40000">
                                          <p:cBhvr additive="base">
                                            <p:cTn id="52" dur="1000" fill="hold"/>
                                            <p:tgtEl>
                                              <p:spTgt spid="16"/>
                                            </p:tgtEl>
                                            <p:attrNameLst>
                                              <p:attrName>ppt_y</p:attrName>
                                            </p:attrNameLst>
                                          </p:cBhvr>
                                          <p:tavLst>
                                            <p:tav tm="0">
                                              <p:val>
                                                <p:strVal val="0-#ppt_h/2"/>
                                              </p:val>
                                            </p:tav>
                                            <p:tav tm="100000">
                                              <p:val>
                                                <p:strVal val="#ppt_y"/>
                                              </p:val>
                                            </p:tav>
                                          </p:tavLst>
                                        </p:anim>
                                      </p:childTnLst>
                                    </p:cTn>
                                  </p:par>
                                  <p:par>
                                    <p:cTn id="53" presetID="2" presetClass="entr" presetSubtype="9" accel="100000" fill="hold" grpId="0" nodeType="withEffect" p14:presetBounceEnd="40000">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14:bounceEnd="40000">
                                          <p:cBhvr additive="base">
                                            <p:cTn id="55" dur="1000" fill="hold"/>
                                            <p:tgtEl>
                                              <p:spTgt spid="17"/>
                                            </p:tgtEl>
                                            <p:attrNameLst>
                                              <p:attrName>ppt_x</p:attrName>
                                            </p:attrNameLst>
                                          </p:cBhvr>
                                          <p:tavLst>
                                            <p:tav tm="0">
                                              <p:val>
                                                <p:strVal val="0-#ppt_w/2"/>
                                              </p:val>
                                            </p:tav>
                                            <p:tav tm="100000">
                                              <p:val>
                                                <p:strVal val="#ppt_x"/>
                                              </p:val>
                                            </p:tav>
                                          </p:tavLst>
                                        </p:anim>
                                        <p:anim calcmode="lin" valueType="num" p14:bounceEnd="40000">
                                          <p:cBhvr additive="base">
                                            <p:cTn id="56" dur="1000" fill="hold"/>
                                            <p:tgtEl>
                                              <p:spTgt spid="17"/>
                                            </p:tgtEl>
                                            <p:attrNameLst>
                                              <p:attrName>ppt_y</p:attrName>
                                            </p:attrNameLst>
                                          </p:cBhvr>
                                          <p:tavLst>
                                            <p:tav tm="0">
                                              <p:val>
                                                <p:strVal val="0-#ppt_h/2"/>
                                              </p:val>
                                            </p:tav>
                                            <p:tav tm="100000">
                                              <p:val>
                                                <p:strVal val="#ppt_y"/>
                                              </p:val>
                                            </p:tav>
                                          </p:tavLst>
                                        </p:anim>
                                      </p:childTnLst>
                                    </p:cTn>
                                  </p:par>
                                  <p:par>
                                    <p:cTn id="57" presetID="2" presetClass="entr" presetSubtype="9" accel="100000" fill="hold" nodeType="withEffect" p14:presetBounceEnd="40000">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14:bounceEnd="40000">
                                          <p:cBhvr additive="base">
                                            <p:cTn id="59" dur="1000" fill="hold"/>
                                            <p:tgtEl>
                                              <p:spTgt spid="18"/>
                                            </p:tgtEl>
                                            <p:attrNameLst>
                                              <p:attrName>ppt_x</p:attrName>
                                            </p:attrNameLst>
                                          </p:cBhvr>
                                          <p:tavLst>
                                            <p:tav tm="0">
                                              <p:val>
                                                <p:strVal val="0-#ppt_w/2"/>
                                              </p:val>
                                            </p:tav>
                                            <p:tav tm="100000">
                                              <p:val>
                                                <p:strVal val="#ppt_x"/>
                                              </p:val>
                                            </p:tav>
                                          </p:tavLst>
                                        </p:anim>
                                        <p:anim calcmode="lin" valueType="num" p14:bounceEnd="40000">
                                          <p:cBhvr additive="base">
                                            <p:cTn id="60" dur="1000" fill="hold"/>
                                            <p:tgtEl>
                                              <p:spTgt spid="18"/>
                                            </p:tgtEl>
                                            <p:attrNameLst>
                                              <p:attrName>ppt_y</p:attrName>
                                            </p:attrNameLst>
                                          </p:cBhvr>
                                          <p:tavLst>
                                            <p:tav tm="0">
                                              <p:val>
                                                <p:strVal val="0-#ppt_h/2"/>
                                              </p:val>
                                            </p:tav>
                                            <p:tav tm="100000">
                                              <p:val>
                                                <p:strVal val="#ppt_y"/>
                                              </p:val>
                                            </p:tav>
                                          </p:tavLst>
                                        </p:anim>
                                      </p:childTnLst>
                                    </p:cTn>
                                  </p:par>
                                  <p:par>
                                    <p:cTn id="61" presetID="2" presetClass="entr" presetSubtype="9" accel="100000" fill="hold" nodeType="withEffect" p14:presetBounceEnd="40000">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14:bounceEnd="40000">
                                          <p:cBhvr additive="base">
                                            <p:cTn id="63" dur="1000" fill="hold"/>
                                            <p:tgtEl>
                                              <p:spTgt spid="21"/>
                                            </p:tgtEl>
                                            <p:attrNameLst>
                                              <p:attrName>ppt_x</p:attrName>
                                            </p:attrNameLst>
                                          </p:cBhvr>
                                          <p:tavLst>
                                            <p:tav tm="0">
                                              <p:val>
                                                <p:strVal val="0-#ppt_w/2"/>
                                              </p:val>
                                            </p:tav>
                                            <p:tav tm="100000">
                                              <p:val>
                                                <p:strVal val="#ppt_x"/>
                                              </p:val>
                                            </p:tav>
                                          </p:tavLst>
                                        </p:anim>
                                        <p:anim calcmode="lin" valueType="num" p14:bounceEnd="40000">
                                          <p:cBhvr additive="base">
                                            <p:cTn id="64" dur="1000" fill="hold"/>
                                            <p:tgtEl>
                                              <p:spTgt spid="21"/>
                                            </p:tgtEl>
                                            <p:attrNameLst>
                                              <p:attrName>ppt_y</p:attrName>
                                            </p:attrNameLst>
                                          </p:cBhvr>
                                          <p:tavLst>
                                            <p:tav tm="0">
                                              <p:val>
                                                <p:strVal val="0-#ppt_h/2"/>
                                              </p:val>
                                            </p:tav>
                                            <p:tav tm="100000">
                                              <p:val>
                                                <p:strVal val="#ppt_y"/>
                                              </p:val>
                                            </p:tav>
                                          </p:tavLst>
                                        </p:anim>
                                      </p:childTnLst>
                                    </p:cTn>
                                  </p:par>
                                  <p:par>
                                    <p:cTn id="65" presetID="2" presetClass="entr" presetSubtype="9" accel="100000" fill="hold" nodeType="withEffect" p14:presetBounceEnd="40000">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14:bounceEnd="40000">
                                          <p:cBhvr additive="base">
                                            <p:cTn id="67" dur="1000" fill="hold"/>
                                            <p:tgtEl>
                                              <p:spTgt spid="22"/>
                                            </p:tgtEl>
                                            <p:attrNameLst>
                                              <p:attrName>ppt_x</p:attrName>
                                            </p:attrNameLst>
                                          </p:cBhvr>
                                          <p:tavLst>
                                            <p:tav tm="0">
                                              <p:val>
                                                <p:strVal val="0-#ppt_w/2"/>
                                              </p:val>
                                            </p:tav>
                                            <p:tav tm="100000">
                                              <p:val>
                                                <p:strVal val="#ppt_x"/>
                                              </p:val>
                                            </p:tav>
                                          </p:tavLst>
                                        </p:anim>
                                        <p:anim calcmode="lin" valueType="num" p14:bounceEnd="40000">
                                          <p:cBhvr additive="base">
                                            <p:cTn id="68" dur="1000" fill="hold"/>
                                            <p:tgtEl>
                                              <p:spTgt spid="22"/>
                                            </p:tgtEl>
                                            <p:attrNameLst>
                                              <p:attrName>ppt_y</p:attrName>
                                            </p:attrNameLst>
                                          </p:cBhvr>
                                          <p:tavLst>
                                            <p:tav tm="0">
                                              <p:val>
                                                <p:strVal val="0-#ppt_h/2"/>
                                              </p:val>
                                            </p:tav>
                                            <p:tav tm="100000">
                                              <p:val>
                                                <p:strVal val="#ppt_y"/>
                                              </p:val>
                                            </p:tav>
                                          </p:tavLst>
                                        </p:anim>
                                      </p:childTnLst>
                                    </p:cTn>
                                  </p:par>
                                  <p:par>
                                    <p:cTn id="69" presetID="2" presetClass="entr" presetSubtype="9" accel="100000" fill="hold" grpId="0" nodeType="withEffect" p14:presetBounceEnd="40000">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14:bounceEnd="40000">
                                          <p:cBhvr additive="base">
                                            <p:cTn id="71" dur="1000" fill="hold"/>
                                            <p:tgtEl>
                                              <p:spTgt spid="23"/>
                                            </p:tgtEl>
                                            <p:attrNameLst>
                                              <p:attrName>ppt_x</p:attrName>
                                            </p:attrNameLst>
                                          </p:cBhvr>
                                          <p:tavLst>
                                            <p:tav tm="0">
                                              <p:val>
                                                <p:strVal val="0-#ppt_w/2"/>
                                              </p:val>
                                            </p:tav>
                                            <p:tav tm="100000">
                                              <p:val>
                                                <p:strVal val="#ppt_x"/>
                                              </p:val>
                                            </p:tav>
                                          </p:tavLst>
                                        </p:anim>
                                        <p:anim calcmode="lin" valueType="num" p14:bounceEnd="40000">
                                          <p:cBhvr additive="base">
                                            <p:cTn id="72" dur="10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P spid="34" grpId="0" animBg="1"/>
          <p:bldP spid="6" grpId="0" animBg="1"/>
          <p:bldP spid="7" grpId="0"/>
          <p:bldP spid="44" grpId="0"/>
          <p:bldP spid="45" grpId="0"/>
          <p:bldP spid="47" grpId="0"/>
          <p:bldP spid="48" grpId="0" animBg="1"/>
          <p:bldP spid="49" grpId="0" animBg="1"/>
          <p:bldP spid="17" grpId="0" animBg="1"/>
          <p:bldP spid="23"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9" ac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0-#ppt_w/2"/>
                                              </p:val>
                                            </p:tav>
                                            <p:tav tm="100000">
                                              <p:val>
                                                <p:strVal val="#ppt_x"/>
                                              </p:val>
                                            </p:tav>
                                          </p:tavLst>
                                        </p:anim>
                                        <p:anim calcmode="lin" valueType="num">
                                          <p:cBhvr additive="base">
                                            <p:cTn id="12" dur="10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9" ac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0-#ppt_w/2"/>
                                              </p:val>
                                            </p:tav>
                                            <p:tav tm="100000">
                                              <p:val>
                                                <p:strVal val="#ppt_x"/>
                                              </p:val>
                                            </p:tav>
                                          </p:tavLst>
                                        </p:anim>
                                        <p:anim calcmode="lin" valueType="num">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9" ac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0-#ppt_w/2"/>
                                              </p:val>
                                            </p:tav>
                                            <p:tav tm="100000">
                                              <p:val>
                                                <p:strVal val="#ppt_x"/>
                                              </p:val>
                                            </p:tav>
                                          </p:tavLst>
                                        </p:anim>
                                        <p:anim calcmode="lin" valueType="num">
                                          <p:cBhvr additive="base">
                                            <p:cTn id="20" dur="1000" fill="hold"/>
                                            <p:tgtEl>
                                              <p:spTgt spid="34"/>
                                            </p:tgtEl>
                                            <p:attrNameLst>
                                              <p:attrName>ppt_y</p:attrName>
                                            </p:attrNameLst>
                                          </p:cBhvr>
                                          <p:tavLst>
                                            <p:tav tm="0">
                                              <p:val>
                                                <p:strVal val="0-#ppt_h/2"/>
                                              </p:val>
                                            </p:tav>
                                            <p:tav tm="100000">
                                              <p:val>
                                                <p:strVal val="#ppt_y"/>
                                              </p:val>
                                            </p:tav>
                                          </p:tavLst>
                                        </p:anim>
                                      </p:childTnLst>
                                    </p:cTn>
                                  </p:par>
                                  <p:par>
                                    <p:cTn id="21" presetID="2" presetClass="entr" presetSubtype="9" accel="10000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00" fill="hold"/>
                                            <p:tgtEl>
                                              <p:spTgt spid="6"/>
                                            </p:tgtEl>
                                            <p:attrNameLst>
                                              <p:attrName>ppt_x</p:attrName>
                                            </p:attrNameLst>
                                          </p:cBhvr>
                                          <p:tavLst>
                                            <p:tav tm="0">
                                              <p:val>
                                                <p:strVal val="0-#ppt_w/2"/>
                                              </p:val>
                                            </p:tav>
                                            <p:tav tm="100000">
                                              <p:val>
                                                <p:strVal val="#ppt_x"/>
                                              </p:val>
                                            </p:tav>
                                          </p:tavLst>
                                        </p:anim>
                                        <p:anim calcmode="lin" valueType="num">
                                          <p:cBhvr additive="base">
                                            <p:cTn id="24" dur="10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9" ac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0-#ppt_w/2"/>
                                              </p:val>
                                            </p:tav>
                                            <p:tav tm="100000">
                                              <p:val>
                                                <p:strVal val="#ppt_x"/>
                                              </p:val>
                                            </p:tav>
                                          </p:tavLst>
                                        </p:anim>
                                        <p:anim calcmode="lin" valueType="num">
                                          <p:cBhvr additive="base">
                                            <p:cTn id="28" dur="1000" fill="hold"/>
                                            <p:tgtEl>
                                              <p:spTgt spid="7"/>
                                            </p:tgtEl>
                                            <p:attrNameLst>
                                              <p:attrName>ppt_y</p:attrName>
                                            </p:attrNameLst>
                                          </p:cBhvr>
                                          <p:tavLst>
                                            <p:tav tm="0">
                                              <p:val>
                                                <p:strVal val="0-#ppt_h/2"/>
                                              </p:val>
                                            </p:tav>
                                            <p:tav tm="100000">
                                              <p:val>
                                                <p:strVal val="#ppt_y"/>
                                              </p:val>
                                            </p:tav>
                                          </p:tavLst>
                                        </p:anim>
                                      </p:childTnLst>
                                    </p:cTn>
                                  </p:par>
                                  <p:par>
                                    <p:cTn id="29" presetID="2" presetClass="entr" presetSubtype="9" accel="10000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1000" fill="hold"/>
                                            <p:tgtEl>
                                              <p:spTgt spid="44"/>
                                            </p:tgtEl>
                                            <p:attrNameLst>
                                              <p:attrName>ppt_x</p:attrName>
                                            </p:attrNameLst>
                                          </p:cBhvr>
                                          <p:tavLst>
                                            <p:tav tm="0">
                                              <p:val>
                                                <p:strVal val="0-#ppt_w/2"/>
                                              </p:val>
                                            </p:tav>
                                            <p:tav tm="100000">
                                              <p:val>
                                                <p:strVal val="#ppt_x"/>
                                              </p:val>
                                            </p:tav>
                                          </p:tavLst>
                                        </p:anim>
                                        <p:anim calcmode="lin" valueType="num">
                                          <p:cBhvr additive="base">
                                            <p:cTn id="32" dur="1000" fill="hold"/>
                                            <p:tgtEl>
                                              <p:spTgt spid="44"/>
                                            </p:tgtEl>
                                            <p:attrNameLst>
                                              <p:attrName>ppt_y</p:attrName>
                                            </p:attrNameLst>
                                          </p:cBhvr>
                                          <p:tavLst>
                                            <p:tav tm="0">
                                              <p:val>
                                                <p:strVal val="0-#ppt_h/2"/>
                                              </p:val>
                                            </p:tav>
                                            <p:tav tm="100000">
                                              <p:val>
                                                <p:strVal val="#ppt_y"/>
                                              </p:val>
                                            </p:tav>
                                          </p:tavLst>
                                        </p:anim>
                                      </p:childTnLst>
                                    </p:cTn>
                                  </p:par>
                                  <p:par>
                                    <p:cTn id="33" presetID="2" presetClass="entr" presetSubtype="9" accel="10000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1000" fill="hold"/>
                                            <p:tgtEl>
                                              <p:spTgt spid="45"/>
                                            </p:tgtEl>
                                            <p:attrNameLst>
                                              <p:attrName>ppt_x</p:attrName>
                                            </p:attrNameLst>
                                          </p:cBhvr>
                                          <p:tavLst>
                                            <p:tav tm="0">
                                              <p:val>
                                                <p:strVal val="0-#ppt_w/2"/>
                                              </p:val>
                                            </p:tav>
                                            <p:tav tm="100000">
                                              <p:val>
                                                <p:strVal val="#ppt_x"/>
                                              </p:val>
                                            </p:tav>
                                          </p:tavLst>
                                        </p:anim>
                                        <p:anim calcmode="lin" valueType="num">
                                          <p:cBhvr additive="base">
                                            <p:cTn id="36" dur="1000" fill="hold"/>
                                            <p:tgtEl>
                                              <p:spTgt spid="45"/>
                                            </p:tgtEl>
                                            <p:attrNameLst>
                                              <p:attrName>ppt_y</p:attrName>
                                            </p:attrNameLst>
                                          </p:cBhvr>
                                          <p:tavLst>
                                            <p:tav tm="0">
                                              <p:val>
                                                <p:strVal val="0-#ppt_h/2"/>
                                              </p:val>
                                            </p:tav>
                                            <p:tav tm="100000">
                                              <p:val>
                                                <p:strVal val="#ppt_y"/>
                                              </p:val>
                                            </p:tav>
                                          </p:tavLst>
                                        </p:anim>
                                      </p:childTnLst>
                                    </p:cTn>
                                  </p:par>
                                  <p:par>
                                    <p:cTn id="37" presetID="2" presetClass="entr" presetSubtype="9" accel="10000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1000" fill="hold"/>
                                            <p:tgtEl>
                                              <p:spTgt spid="47"/>
                                            </p:tgtEl>
                                            <p:attrNameLst>
                                              <p:attrName>ppt_x</p:attrName>
                                            </p:attrNameLst>
                                          </p:cBhvr>
                                          <p:tavLst>
                                            <p:tav tm="0">
                                              <p:val>
                                                <p:strVal val="0-#ppt_w/2"/>
                                              </p:val>
                                            </p:tav>
                                            <p:tav tm="100000">
                                              <p:val>
                                                <p:strVal val="#ppt_x"/>
                                              </p:val>
                                            </p:tav>
                                          </p:tavLst>
                                        </p:anim>
                                        <p:anim calcmode="lin" valueType="num">
                                          <p:cBhvr additive="base">
                                            <p:cTn id="40" dur="1000" fill="hold"/>
                                            <p:tgtEl>
                                              <p:spTgt spid="47"/>
                                            </p:tgtEl>
                                            <p:attrNameLst>
                                              <p:attrName>ppt_y</p:attrName>
                                            </p:attrNameLst>
                                          </p:cBhvr>
                                          <p:tavLst>
                                            <p:tav tm="0">
                                              <p:val>
                                                <p:strVal val="0-#ppt_h/2"/>
                                              </p:val>
                                            </p:tav>
                                            <p:tav tm="100000">
                                              <p:val>
                                                <p:strVal val="#ppt_y"/>
                                              </p:val>
                                            </p:tav>
                                          </p:tavLst>
                                        </p:anim>
                                      </p:childTnLst>
                                    </p:cTn>
                                  </p:par>
                                  <p:par>
                                    <p:cTn id="41" presetID="2" presetClass="entr" presetSubtype="9" ac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1000" fill="hold"/>
                                            <p:tgtEl>
                                              <p:spTgt spid="48"/>
                                            </p:tgtEl>
                                            <p:attrNameLst>
                                              <p:attrName>ppt_x</p:attrName>
                                            </p:attrNameLst>
                                          </p:cBhvr>
                                          <p:tavLst>
                                            <p:tav tm="0">
                                              <p:val>
                                                <p:strVal val="0-#ppt_w/2"/>
                                              </p:val>
                                            </p:tav>
                                            <p:tav tm="100000">
                                              <p:val>
                                                <p:strVal val="#ppt_x"/>
                                              </p:val>
                                            </p:tav>
                                          </p:tavLst>
                                        </p:anim>
                                        <p:anim calcmode="lin" valueType="num">
                                          <p:cBhvr additive="base">
                                            <p:cTn id="44" dur="1000" fill="hold"/>
                                            <p:tgtEl>
                                              <p:spTgt spid="48"/>
                                            </p:tgtEl>
                                            <p:attrNameLst>
                                              <p:attrName>ppt_y</p:attrName>
                                            </p:attrNameLst>
                                          </p:cBhvr>
                                          <p:tavLst>
                                            <p:tav tm="0">
                                              <p:val>
                                                <p:strVal val="0-#ppt_h/2"/>
                                              </p:val>
                                            </p:tav>
                                            <p:tav tm="100000">
                                              <p:val>
                                                <p:strVal val="#ppt_y"/>
                                              </p:val>
                                            </p:tav>
                                          </p:tavLst>
                                        </p:anim>
                                      </p:childTnLst>
                                    </p:cTn>
                                  </p:par>
                                  <p:par>
                                    <p:cTn id="45" presetID="2" presetClass="entr" presetSubtype="9" accel="10000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additive="base">
                                            <p:cTn id="47" dur="1000" fill="hold"/>
                                            <p:tgtEl>
                                              <p:spTgt spid="49"/>
                                            </p:tgtEl>
                                            <p:attrNameLst>
                                              <p:attrName>ppt_x</p:attrName>
                                            </p:attrNameLst>
                                          </p:cBhvr>
                                          <p:tavLst>
                                            <p:tav tm="0">
                                              <p:val>
                                                <p:strVal val="0-#ppt_w/2"/>
                                              </p:val>
                                            </p:tav>
                                            <p:tav tm="100000">
                                              <p:val>
                                                <p:strVal val="#ppt_x"/>
                                              </p:val>
                                            </p:tav>
                                          </p:tavLst>
                                        </p:anim>
                                        <p:anim calcmode="lin" valueType="num">
                                          <p:cBhvr additive="base">
                                            <p:cTn id="48" dur="1000" fill="hold"/>
                                            <p:tgtEl>
                                              <p:spTgt spid="49"/>
                                            </p:tgtEl>
                                            <p:attrNameLst>
                                              <p:attrName>ppt_y</p:attrName>
                                            </p:attrNameLst>
                                          </p:cBhvr>
                                          <p:tavLst>
                                            <p:tav tm="0">
                                              <p:val>
                                                <p:strVal val="0-#ppt_h/2"/>
                                              </p:val>
                                            </p:tav>
                                            <p:tav tm="100000">
                                              <p:val>
                                                <p:strVal val="#ppt_y"/>
                                              </p:val>
                                            </p:tav>
                                          </p:tavLst>
                                        </p:anim>
                                      </p:childTnLst>
                                    </p:cTn>
                                  </p:par>
                                  <p:par>
                                    <p:cTn id="49" presetID="2" presetClass="entr" presetSubtype="9" accel="10000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1000" fill="hold"/>
                                            <p:tgtEl>
                                              <p:spTgt spid="16"/>
                                            </p:tgtEl>
                                            <p:attrNameLst>
                                              <p:attrName>ppt_x</p:attrName>
                                            </p:attrNameLst>
                                          </p:cBhvr>
                                          <p:tavLst>
                                            <p:tav tm="0">
                                              <p:val>
                                                <p:strVal val="0-#ppt_w/2"/>
                                              </p:val>
                                            </p:tav>
                                            <p:tav tm="100000">
                                              <p:val>
                                                <p:strVal val="#ppt_x"/>
                                              </p:val>
                                            </p:tav>
                                          </p:tavLst>
                                        </p:anim>
                                        <p:anim calcmode="lin" valueType="num">
                                          <p:cBhvr additive="base">
                                            <p:cTn id="52" dur="1000" fill="hold"/>
                                            <p:tgtEl>
                                              <p:spTgt spid="16"/>
                                            </p:tgtEl>
                                            <p:attrNameLst>
                                              <p:attrName>ppt_y</p:attrName>
                                            </p:attrNameLst>
                                          </p:cBhvr>
                                          <p:tavLst>
                                            <p:tav tm="0">
                                              <p:val>
                                                <p:strVal val="0-#ppt_h/2"/>
                                              </p:val>
                                            </p:tav>
                                            <p:tav tm="100000">
                                              <p:val>
                                                <p:strVal val="#ppt_y"/>
                                              </p:val>
                                            </p:tav>
                                          </p:tavLst>
                                        </p:anim>
                                      </p:childTnLst>
                                    </p:cTn>
                                  </p:par>
                                  <p:par>
                                    <p:cTn id="53" presetID="2" presetClass="entr" presetSubtype="9" accel="10000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1000" fill="hold"/>
                                            <p:tgtEl>
                                              <p:spTgt spid="17"/>
                                            </p:tgtEl>
                                            <p:attrNameLst>
                                              <p:attrName>ppt_x</p:attrName>
                                            </p:attrNameLst>
                                          </p:cBhvr>
                                          <p:tavLst>
                                            <p:tav tm="0">
                                              <p:val>
                                                <p:strVal val="0-#ppt_w/2"/>
                                              </p:val>
                                            </p:tav>
                                            <p:tav tm="100000">
                                              <p:val>
                                                <p:strVal val="#ppt_x"/>
                                              </p:val>
                                            </p:tav>
                                          </p:tavLst>
                                        </p:anim>
                                        <p:anim calcmode="lin" valueType="num">
                                          <p:cBhvr additive="base">
                                            <p:cTn id="56" dur="1000" fill="hold"/>
                                            <p:tgtEl>
                                              <p:spTgt spid="17"/>
                                            </p:tgtEl>
                                            <p:attrNameLst>
                                              <p:attrName>ppt_y</p:attrName>
                                            </p:attrNameLst>
                                          </p:cBhvr>
                                          <p:tavLst>
                                            <p:tav tm="0">
                                              <p:val>
                                                <p:strVal val="0-#ppt_h/2"/>
                                              </p:val>
                                            </p:tav>
                                            <p:tav tm="100000">
                                              <p:val>
                                                <p:strVal val="#ppt_y"/>
                                              </p:val>
                                            </p:tav>
                                          </p:tavLst>
                                        </p:anim>
                                      </p:childTnLst>
                                    </p:cTn>
                                  </p:par>
                                  <p:par>
                                    <p:cTn id="57" presetID="2" presetClass="entr" presetSubtype="9" accel="10000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1000" fill="hold"/>
                                            <p:tgtEl>
                                              <p:spTgt spid="18"/>
                                            </p:tgtEl>
                                            <p:attrNameLst>
                                              <p:attrName>ppt_x</p:attrName>
                                            </p:attrNameLst>
                                          </p:cBhvr>
                                          <p:tavLst>
                                            <p:tav tm="0">
                                              <p:val>
                                                <p:strVal val="0-#ppt_w/2"/>
                                              </p:val>
                                            </p:tav>
                                            <p:tav tm="100000">
                                              <p:val>
                                                <p:strVal val="#ppt_x"/>
                                              </p:val>
                                            </p:tav>
                                          </p:tavLst>
                                        </p:anim>
                                        <p:anim calcmode="lin" valueType="num">
                                          <p:cBhvr additive="base">
                                            <p:cTn id="60" dur="1000" fill="hold"/>
                                            <p:tgtEl>
                                              <p:spTgt spid="18"/>
                                            </p:tgtEl>
                                            <p:attrNameLst>
                                              <p:attrName>ppt_y</p:attrName>
                                            </p:attrNameLst>
                                          </p:cBhvr>
                                          <p:tavLst>
                                            <p:tav tm="0">
                                              <p:val>
                                                <p:strVal val="0-#ppt_h/2"/>
                                              </p:val>
                                            </p:tav>
                                            <p:tav tm="100000">
                                              <p:val>
                                                <p:strVal val="#ppt_y"/>
                                              </p:val>
                                            </p:tav>
                                          </p:tavLst>
                                        </p:anim>
                                      </p:childTnLst>
                                    </p:cTn>
                                  </p:par>
                                  <p:par>
                                    <p:cTn id="61" presetID="2" presetClass="entr" presetSubtype="9" accel="100000"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1000" fill="hold"/>
                                            <p:tgtEl>
                                              <p:spTgt spid="21"/>
                                            </p:tgtEl>
                                            <p:attrNameLst>
                                              <p:attrName>ppt_x</p:attrName>
                                            </p:attrNameLst>
                                          </p:cBhvr>
                                          <p:tavLst>
                                            <p:tav tm="0">
                                              <p:val>
                                                <p:strVal val="0-#ppt_w/2"/>
                                              </p:val>
                                            </p:tav>
                                            <p:tav tm="100000">
                                              <p:val>
                                                <p:strVal val="#ppt_x"/>
                                              </p:val>
                                            </p:tav>
                                          </p:tavLst>
                                        </p:anim>
                                        <p:anim calcmode="lin" valueType="num">
                                          <p:cBhvr additive="base">
                                            <p:cTn id="64" dur="1000" fill="hold"/>
                                            <p:tgtEl>
                                              <p:spTgt spid="21"/>
                                            </p:tgtEl>
                                            <p:attrNameLst>
                                              <p:attrName>ppt_y</p:attrName>
                                            </p:attrNameLst>
                                          </p:cBhvr>
                                          <p:tavLst>
                                            <p:tav tm="0">
                                              <p:val>
                                                <p:strVal val="0-#ppt_h/2"/>
                                              </p:val>
                                            </p:tav>
                                            <p:tav tm="100000">
                                              <p:val>
                                                <p:strVal val="#ppt_y"/>
                                              </p:val>
                                            </p:tav>
                                          </p:tavLst>
                                        </p:anim>
                                      </p:childTnLst>
                                    </p:cTn>
                                  </p:par>
                                  <p:par>
                                    <p:cTn id="65" presetID="2" presetClass="entr" presetSubtype="9" accel="10000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1000" fill="hold"/>
                                            <p:tgtEl>
                                              <p:spTgt spid="22"/>
                                            </p:tgtEl>
                                            <p:attrNameLst>
                                              <p:attrName>ppt_x</p:attrName>
                                            </p:attrNameLst>
                                          </p:cBhvr>
                                          <p:tavLst>
                                            <p:tav tm="0">
                                              <p:val>
                                                <p:strVal val="0-#ppt_w/2"/>
                                              </p:val>
                                            </p:tav>
                                            <p:tav tm="100000">
                                              <p:val>
                                                <p:strVal val="#ppt_x"/>
                                              </p:val>
                                            </p:tav>
                                          </p:tavLst>
                                        </p:anim>
                                        <p:anim calcmode="lin" valueType="num">
                                          <p:cBhvr additive="base">
                                            <p:cTn id="68" dur="1000" fill="hold"/>
                                            <p:tgtEl>
                                              <p:spTgt spid="22"/>
                                            </p:tgtEl>
                                            <p:attrNameLst>
                                              <p:attrName>ppt_y</p:attrName>
                                            </p:attrNameLst>
                                          </p:cBhvr>
                                          <p:tavLst>
                                            <p:tav tm="0">
                                              <p:val>
                                                <p:strVal val="0-#ppt_h/2"/>
                                              </p:val>
                                            </p:tav>
                                            <p:tav tm="100000">
                                              <p:val>
                                                <p:strVal val="#ppt_y"/>
                                              </p:val>
                                            </p:tav>
                                          </p:tavLst>
                                        </p:anim>
                                      </p:childTnLst>
                                    </p:cTn>
                                  </p:par>
                                  <p:par>
                                    <p:cTn id="69" presetID="2" presetClass="entr" presetSubtype="9" accel="10000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1000" fill="hold"/>
                                            <p:tgtEl>
                                              <p:spTgt spid="23"/>
                                            </p:tgtEl>
                                            <p:attrNameLst>
                                              <p:attrName>ppt_x</p:attrName>
                                            </p:attrNameLst>
                                          </p:cBhvr>
                                          <p:tavLst>
                                            <p:tav tm="0">
                                              <p:val>
                                                <p:strVal val="0-#ppt_w/2"/>
                                              </p:val>
                                            </p:tav>
                                            <p:tav tm="100000">
                                              <p:val>
                                                <p:strVal val="#ppt_x"/>
                                              </p:val>
                                            </p:tav>
                                          </p:tavLst>
                                        </p:anim>
                                        <p:anim calcmode="lin" valueType="num">
                                          <p:cBhvr additive="base">
                                            <p:cTn id="72" dur="10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P spid="34" grpId="0" animBg="1"/>
          <p:bldP spid="6" grpId="0" animBg="1"/>
          <p:bldP spid="7" grpId="0"/>
          <p:bldP spid="44" grpId="0"/>
          <p:bldP spid="45" grpId="0"/>
          <p:bldP spid="47" grpId="0"/>
          <p:bldP spid="48" grpId="0" animBg="1"/>
          <p:bldP spid="49" grpId="0" animBg="1"/>
          <p:bldP spid="17" grpId="0" animBg="1"/>
          <p:bldP spid="23"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t="13091" b="5523"/>
          <a:stretch/>
        </p:blipFill>
        <p:spPr>
          <a:xfrm>
            <a:off x="6071886" y="1385905"/>
            <a:ext cx="6120114" cy="2794000"/>
          </a:xfrm>
          <a:prstGeom prst="rect">
            <a:avLst/>
          </a:prstGeom>
        </p:spPr>
      </p:pic>
      <p:sp>
        <p:nvSpPr>
          <p:cNvPr id="30" name="矩形 29"/>
          <p:cNvSpPr/>
          <p:nvPr/>
        </p:nvSpPr>
        <p:spPr>
          <a:xfrm>
            <a:off x="3908840" y="261171"/>
            <a:ext cx="4673343" cy="666849"/>
          </a:xfrm>
          <a:prstGeom prst="rect">
            <a:avLst/>
          </a:prstGeom>
        </p:spPr>
        <p:txBody>
          <a:bodyPr wrap="square">
            <a:spAutoFit/>
          </a:bodyPr>
          <a:lstStyle/>
          <a:p>
            <a:pPr algn="ctr">
              <a:lnSpc>
                <a:spcPct val="120000"/>
              </a:lnSpc>
              <a:spcBef>
                <a:spcPct val="0"/>
              </a:spcBef>
            </a:pPr>
            <a:r>
              <a:rPr lang="en-US" altLang="en-US" sz="3200" dirty="0" smtClean="0">
                <a:solidFill>
                  <a:srgbClr val="0270D1"/>
                </a:solidFill>
                <a:latin typeface="微软雅黑" panose="020B0503020204020204" pitchFamily="34" charset="-122"/>
                <a:ea typeface="微软雅黑" panose="020B0503020204020204" pitchFamily="34" charset="-122"/>
              </a:rPr>
              <a:t>代谢图谱物质定性差异</a:t>
            </a:r>
            <a:endParaRPr lang="zh-CN" altLang="en-US" sz="3200" dirty="0">
              <a:solidFill>
                <a:srgbClr val="0270D1"/>
              </a:solidFill>
              <a:latin typeface="微软雅黑" panose="020B0503020204020204" pitchFamily="34" charset="-122"/>
              <a:ea typeface="微软雅黑" panose="020B0503020204020204" pitchFamily="34" charset="-122"/>
            </a:endParaRPr>
          </a:p>
        </p:txBody>
      </p:sp>
      <p:sp>
        <p:nvSpPr>
          <p:cNvPr id="5" name="矩形 4"/>
          <p:cNvSpPr/>
          <p:nvPr/>
        </p:nvSpPr>
        <p:spPr>
          <a:xfrm>
            <a:off x="0" y="1398234"/>
            <a:ext cx="6096000" cy="2794000"/>
          </a:xfrm>
          <a:prstGeom prst="rect">
            <a:avLst/>
          </a:prstGeom>
          <a:solidFill>
            <a:srgbClr val="0270D1"/>
          </a:soli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34" name="矩形 33"/>
          <p:cNvSpPr/>
          <p:nvPr/>
        </p:nvSpPr>
        <p:spPr>
          <a:xfrm>
            <a:off x="6096000" y="1398235"/>
            <a:ext cx="6096000" cy="2794000"/>
          </a:xfrm>
          <a:prstGeom prst="rect">
            <a:avLst/>
          </a:prstGeom>
          <a:solidFill>
            <a:srgbClr val="0270D1">
              <a:alpha val="85000"/>
            </a:srgbClr>
          </a:soli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6" name="椭圆 5"/>
          <p:cNvSpPr/>
          <p:nvPr/>
        </p:nvSpPr>
        <p:spPr>
          <a:xfrm>
            <a:off x="4747327" y="1417835"/>
            <a:ext cx="2712759" cy="2724706"/>
          </a:xfrm>
          <a:prstGeom prst="ellipse">
            <a:avLst/>
          </a:prstGeom>
          <a:solidFill>
            <a:schemeClr val="bg1"/>
          </a:soli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965693" y="1538311"/>
            <a:ext cx="2819838" cy="523220"/>
          </a:xfrm>
          <a:prstGeom prst="rect">
            <a:avLst/>
          </a:prstGeom>
          <a:noFill/>
        </p:spPr>
        <p:txBody>
          <a:bodyPr wrap="square" rtlCol="0">
            <a:spAutoFit/>
          </a:bodyPr>
          <a:lstStyle/>
          <a:p>
            <a:r>
              <a:rPr lang="zh-CN" altLang="en-US" sz="2800" b="1" dirty="0" smtClean="0">
                <a:solidFill>
                  <a:srgbClr val="FFFFFF"/>
                </a:solidFill>
                <a:latin typeface="微软雅黑" panose="020B0503020204020204" pitchFamily="34" charset="-122"/>
                <a:ea typeface="微软雅黑" panose="020B0503020204020204" pitchFamily="34" charset="-122"/>
              </a:rPr>
              <a:t>核磁共振技术</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283606" y="2206504"/>
            <a:ext cx="3454886" cy="1080296"/>
          </a:xfrm>
          <a:prstGeom prst="rect">
            <a:avLst/>
          </a:prstGeom>
          <a:noFill/>
        </p:spPr>
        <p:txBody>
          <a:bodyPr wrap="square" rtlCol="0">
            <a:spAutoFit/>
          </a:bodyPr>
          <a:lstStyle/>
          <a:p>
            <a:pPr algn="ctr">
              <a:lnSpc>
                <a:spcPct val="120000"/>
              </a:lnSpc>
            </a:pPr>
            <a:r>
              <a:rPr lang="en-US" altLang="zh-CN" dirty="0">
                <a:solidFill>
                  <a:srgbClr val="FFFFFF"/>
                </a:solidFill>
                <a:latin typeface="微软雅黑" panose="020B0503020204020204" pitchFamily="34" charset="-122"/>
                <a:ea typeface="微软雅黑" panose="020B0503020204020204" pitchFamily="34" charset="-122"/>
              </a:rPr>
              <a:t>3-</a:t>
            </a:r>
            <a:r>
              <a:rPr lang="zh-CN" altLang="zh-CN" dirty="0" smtClean="0">
                <a:solidFill>
                  <a:srgbClr val="FFFFFF"/>
                </a:solidFill>
                <a:latin typeface="微软雅黑" panose="020B0503020204020204" pitchFamily="34" charset="-122"/>
                <a:ea typeface="微软雅黑" panose="020B0503020204020204" pitchFamily="34" charset="-122"/>
              </a:rPr>
              <a:t>正丁基苯酞</a:t>
            </a:r>
            <a:endParaRPr lang="en-US" altLang="zh-CN" dirty="0" smtClean="0">
              <a:solidFill>
                <a:srgbClr val="FFFFFF"/>
              </a:solidFill>
              <a:latin typeface="微软雅黑" panose="020B0503020204020204" pitchFamily="34" charset="-122"/>
              <a:ea typeface="微软雅黑" panose="020B0503020204020204" pitchFamily="34" charset="-122"/>
            </a:endParaRPr>
          </a:p>
          <a:p>
            <a:pPr algn="ctr">
              <a:lnSpc>
                <a:spcPct val="120000"/>
              </a:lnSpc>
            </a:pPr>
            <a:r>
              <a:rPr lang="zh-CN" altLang="zh-CN" dirty="0">
                <a:solidFill>
                  <a:srgbClr val="FFFFFF"/>
                </a:solidFill>
                <a:latin typeface="微软雅黑" panose="020B0503020204020204" pitchFamily="34" charset="-122"/>
                <a:ea typeface="微软雅黑" panose="020B0503020204020204" pitchFamily="34" charset="-122"/>
              </a:rPr>
              <a:t>欧当归内酯</a:t>
            </a:r>
            <a:r>
              <a:rPr lang="en-US" altLang="zh-CN" dirty="0" smtClean="0">
                <a:solidFill>
                  <a:srgbClr val="FFFFFF"/>
                </a:solidFill>
                <a:latin typeface="微软雅黑" panose="020B0503020204020204" pitchFamily="34" charset="-122"/>
                <a:ea typeface="微软雅黑" panose="020B0503020204020204" pitchFamily="34" charset="-122"/>
              </a:rPr>
              <a:t>A</a:t>
            </a:r>
          </a:p>
          <a:p>
            <a:pPr algn="ctr">
              <a:lnSpc>
                <a:spcPct val="120000"/>
              </a:lnSpc>
            </a:pPr>
            <a:r>
              <a:rPr lang="zh-CN" altLang="zh-CN" dirty="0">
                <a:solidFill>
                  <a:srgbClr val="FFFFFF"/>
                </a:solidFill>
                <a:latin typeface="微软雅黑" panose="020B0503020204020204" pitchFamily="34" charset="-122"/>
                <a:ea typeface="微软雅黑" panose="020B0503020204020204" pitchFamily="34" charset="-122"/>
              </a:rPr>
              <a:t>阿魏酸 </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8643833" y="1548830"/>
            <a:ext cx="2363734" cy="523220"/>
          </a:xfrm>
          <a:prstGeom prst="rect">
            <a:avLst/>
          </a:prstGeom>
          <a:noFill/>
        </p:spPr>
        <p:txBody>
          <a:bodyPr wrap="square" rtlCol="0">
            <a:spAutoFit/>
          </a:bodyPr>
          <a:lstStyle/>
          <a:p>
            <a:r>
              <a:rPr lang="zh-CN" altLang="en-US" sz="2800" b="1" dirty="0" smtClean="0">
                <a:solidFill>
                  <a:srgbClr val="FFFFFF"/>
                </a:solidFill>
                <a:latin typeface="微软雅黑" panose="020B0503020204020204" pitchFamily="34" charset="-122"/>
                <a:ea typeface="微软雅黑" panose="020B0503020204020204" pitchFamily="34" charset="-122"/>
              </a:rPr>
              <a:t>气质联用技术</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8542667" y="2069075"/>
            <a:ext cx="3023549" cy="2077492"/>
          </a:xfrm>
          <a:prstGeom prst="rect">
            <a:avLst/>
          </a:prstGeom>
          <a:noFill/>
        </p:spPr>
        <p:txBody>
          <a:bodyPr wrap="square" rtlCol="0">
            <a:spAutoFit/>
          </a:bodyPr>
          <a:lstStyle/>
          <a:p>
            <a:pPr algn="ctr">
              <a:lnSpc>
                <a:spcPct val="120000"/>
              </a:lnSpc>
            </a:pPr>
            <a:r>
              <a:rPr lang="en-US" altLang="zh-CN" dirty="0" smtClean="0">
                <a:solidFill>
                  <a:srgbClr val="FFFFFF"/>
                </a:solidFill>
                <a:latin typeface="微软雅黑" panose="020B0503020204020204" pitchFamily="34" charset="-122"/>
                <a:ea typeface="微软雅黑" panose="020B0503020204020204" pitchFamily="34" charset="-122"/>
              </a:rPr>
              <a:t>E</a:t>
            </a:r>
            <a:r>
              <a:rPr lang="en-US" altLang="zh-CN" dirty="0">
                <a:solidFill>
                  <a:srgbClr val="FFFFFF"/>
                </a:solidFill>
                <a:latin typeface="微软雅黑" panose="020B0503020204020204" pitchFamily="34" charset="-122"/>
                <a:ea typeface="微软雅黑" panose="020B0503020204020204" pitchFamily="34" charset="-122"/>
              </a:rPr>
              <a:t>-</a:t>
            </a:r>
            <a:r>
              <a:rPr lang="zh-CN" altLang="zh-CN" dirty="0">
                <a:solidFill>
                  <a:srgbClr val="FFFFFF"/>
                </a:solidFill>
                <a:latin typeface="微软雅黑" panose="020B0503020204020204" pitchFamily="34" charset="-122"/>
                <a:ea typeface="微软雅黑" panose="020B0503020204020204" pitchFamily="34" charset="-122"/>
              </a:rPr>
              <a:t>蒿本内酯 </a:t>
            </a:r>
            <a:endParaRPr lang="en-US" altLang="zh-CN" dirty="0">
              <a:solidFill>
                <a:srgbClr val="FFFFFF"/>
              </a:solidFill>
              <a:latin typeface="微软雅黑" panose="020B0503020204020204" pitchFamily="34" charset="-122"/>
              <a:ea typeface="微软雅黑" panose="020B0503020204020204" pitchFamily="34" charset="-122"/>
            </a:endParaRPr>
          </a:p>
          <a:p>
            <a:pPr algn="ctr">
              <a:lnSpc>
                <a:spcPct val="120000"/>
              </a:lnSpc>
            </a:pPr>
            <a:r>
              <a:rPr lang="zh-CN" altLang="zh-CN" dirty="0">
                <a:solidFill>
                  <a:srgbClr val="FFFFFF"/>
                </a:solidFill>
                <a:latin typeface="微软雅黑" panose="020B0503020204020204" pitchFamily="34" charset="-122"/>
                <a:ea typeface="微软雅黑" panose="020B0503020204020204" pitchFamily="34" charset="-122"/>
              </a:rPr>
              <a:t>棕榈酸 </a:t>
            </a:r>
            <a:endParaRPr lang="en-US" altLang="zh-CN" dirty="0">
              <a:solidFill>
                <a:srgbClr val="FFFFFF"/>
              </a:solidFill>
              <a:latin typeface="微软雅黑" panose="020B0503020204020204" pitchFamily="34" charset="-122"/>
              <a:ea typeface="微软雅黑" panose="020B0503020204020204" pitchFamily="34" charset="-122"/>
            </a:endParaRPr>
          </a:p>
          <a:p>
            <a:pPr algn="ctr">
              <a:lnSpc>
                <a:spcPct val="120000"/>
              </a:lnSpc>
            </a:pPr>
            <a:r>
              <a:rPr lang="zh-CN" altLang="zh-CN" dirty="0">
                <a:solidFill>
                  <a:srgbClr val="FFFFFF"/>
                </a:solidFill>
                <a:latin typeface="微软雅黑" panose="020B0503020204020204" pitchFamily="34" charset="-122"/>
                <a:ea typeface="微软雅黑" panose="020B0503020204020204" pitchFamily="34" charset="-122"/>
              </a:rPr>
              <a:t>反油酸 </a:t>
            </a:r>
            <a:endParaRPr lang="en-US" altLang="zh-CN" dirty="0">
              <a:solidFill>
                <a:srgbClr val="FFFFFF"/>
              </a:solidFill>
              <a:latin typeface="微软雅黑" panose="020B0503020204020204" pitchFamily="34" charset="-122"/>
              <a:ea typeface="微软雅黑" panose="020B0503020204020204" pitchFamily="34" charset="-122"/>
            </a:endParaRPr>
          </a:p>
          <a:p>
            <a:pPr algn="ctr">
              <a:lnSpc>
                <a:spcPct val="120000"/>
              </a:lnSpc>
            </a:pPr>
            <a:r>
              <a:rPr lang="en-US" altLang="zh-CN" dirty="0">
                <a:solidFill>
                  <a:srgbClr val="FFFFFF"/>
                </a:solidFill>
                <a:latin typeface="微软雅黑" panose="020B0503020204020204" pitchFamily="34" charset="-122"/>
                <a:ea typeface="微软雅黑" panose="020B0503020204020204" pitchFamily="34" charset="-122"/>
              </a:rPr>
              <a:t>Z-</a:t>
            </a:r>
            <a:r>
              <a:rPr lang="zh-CN" altLang="zh-CN" dirty="0">
                <a:solidFill>
                  <a:srgbClr val="FFFFFF"/>
                </a:solidFill>
                <a:latin typeface="微软雅黑" panose="020B0503020204020204" pitchFamily="34" charset="-122"/>
                <a:ea typeface="微软雅黑" panose="020B0503020204020204" pitchFamily="34" charset="-122"/>
              </a:rPr>
              <a:t>芥酸酰胺 </a:t>
            </a:r>
            <a:endParaRPr lang="en-US" altLang="zh-CN" dirty="0">
              <a:solidFill>
                <a:srgbClr val="FFFFFF"/>
              </a:solidFill>
              <a:latin typeface="微软雅黑" panose="020B0503020204020204" pitchFamily="34" charset="-122"/>
              <a:ea typeface="微软雅黑" panose="020B0503020204020204" pitchFamily="34" charset="-122"/>
            </a:endParaRPr>
          </a:p>
          <a:p>
            <a:pPr algn="ctr">
              <a:lnSpc>
                <a:spcPct val="120000"/>
              </a:lnSpc>
            </a:pPr>
            <a:r>
              <a:rPr lang="zh-CN" altLang="zh-CN" dirty="0">
                <a:solidFill>
                  <a:srgbClr val="FFFFFF"/>
                </a:solidFill>
                <a:latin typeface="微软雅黑" panose="020B0503020204020204" pitchFamily="34" charset="-122"/>
                <a:ea typeface="微软雅黑" panose="020B0503020204020204" pitchFamily="34" charset="-122"/>
              </a:rPr>
              <a:t>二十九烷 </a:t>
            </a:r>
            <a:endParaRPr lang="en-US" altLang="zh-CN" dirty="0">
              <a:solidFill>
                <a:srgbClr val="FFFFFF"/>
              </a:solidFill>
              <a:latin typeface="微软雅黑" panose="020B0503020204020204" pitchFamily="34" charset="-122"/>
              <a:ea typeface="微软雅黑" panose="020B0503020204020204" pitchFamily="34" charset="-122"/>
            </a:endParaRPr>
          </a:p>
          <a:p>
            <a:pPr algn="ctr">
              <a:lnSpc>
                <a:spcPct val="120000"/>
              </a:lnSpc>
            </a:pPr>
            <a:r>
              <a:rPr lang="en-US" altLang="zh-CN" dirty="0">
                <a:solidFill>
                  <a:srgbClr val="FFFFFF"/>
                </a:solidFill>
                <a:latin typeface="微软雅黑" panose="020B0503020204020204" pitchFamily="34" charset="-122"/>
                <a:ea typeface="微软雅黑" panose="020B0503020204020204" pitchFamily="34" charset="-122"/>
              </a:rPr>
              <a:t>2-</a:t>
            </a:r>
            <a:r>
              <a:rPr lang="zh-CN" altLang="zh-CN" dirty="0">
                <a:solidFill>
                  <a:srgbClr val="FFFFFF"/>
                </a:solidFill>
                <a:latin typeface="微软雅黑" panose="020B0503020204020204" pitchFamily="34" charset="-122"/>
                <a:ea typeface="微软雅黑" panose="020B0503020204020204" pitchFamily="34" charset="-122"/>
              </a:rPr>
              <a:t>甲氧基</a:t>
            </a:r>
            <a:r>
              <a:rPr lang="en-US" altLang="zh-CN" dirty="0">
                <a:solidFill>
                  <a:srgbClr val="FFFFFF"/>
                </a:solidFill>
                <a:latin typeface="微软雅黑" panose="020B0503020204020204" pitchFamily="34" charset="-122"/>
                <a:ea typeface="微软雅黑" panose="020B0503020204020204" pitchFamily="34" charset="-122"/>
              </a:rPr>
              <a:t>-4-</a:t>
            </a:r>
            <a:r>
              <a:rPr lang="zh-CN" altLang="zh-CN" dirty="0">
                <a:solidFill>
                  <a:srgbClr val="FFFFFF"/>
                </a:solidFill>
                <a:latin typeface="微软雅黑" panose="020B0503020204020204" pitchFamily="34" charset="-122"/>
                <a:ea typeface="微软雅黑" panose="020B0503020204020204" pitchFamily="34" charset="-122"/>
              </a:rPr>
              <a:t>乙烯基苯酚 </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5240556" y="4349768"/>
            <a:ext cx="1664647" cy="461665"/>
          </a:xfrm>
          <a:prstGeom prst="rect">
            <a:avLst/>
          </a:prstGeom>
          <a:solidFill>
            <a:srgbClr val="FEFEFE"/>
          </a:solidFill>
        </p:spPr>
        <p:txBody>
          <a:bodyPr wrap="square" rtlCol="0">
            <a:spAutoFit/>
          </a:bodyPr>
          <a:lstStyle/>
          <a:p>
            <a:pPr algn="ctr"/>
            <a:r>
              <a:rPr lang="zh-CN" altLang="en-US" sz="2400" dirty="0" smtClean="0">
                <a:solidFill>
                  <a:srgbClr val="404040"/>
                </a:solidFill>
                <a:latin typeface="微软雅黑" panose="020B0503020204020204" pitchFamily="34" charset="-122"/>
                <a:ea typeface="微软雅黑" panose="020B0503020204020204" pitchFamily="34" charset="-122"/>
              </a:rPr>
              <a:t>差异分析</a:t>
            </a:r>
            <a:endParaRPr lang="zh-CN" altLang="en-US" sz="2400" dirty="0">
              <a:solidFill>
                <a:srgbClr val="404040"/>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505559" y="4907482"/>
            <a:ext cx="11455239" cy="1745093"/>
          </a:xfrm>
          <a:prstGeom prst="rect">
            <a:avLst/>
          </a:prstGeom>
          <a:solidFill>
            <a:srgbClr val="FEFEFE"/>
          </a:solidFill>
        </p:spPr>
        <p:txBody>
          <a:bodyPr wrap="square" rtlCol="0">
            <a:spAutoFit/>
          </a:bodyPr>
          <a:lstStyle/>
          <a:p>
            <a:pPr>
              <a:lnSpc>
                <a:spcPct val="12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dirty="0" smtClean="0">
                <a:solidFill>
                  <a:schemeClr val="tx1">
                    <a:lumMod val="65000"/>
                    <a:lumOff val="35000"/>
                  </a:schemeClr>
                </a:solidFill>
                <a:latin typeface="微软雅黑" panose="020B0503020204020204" pitchFamily="34" charset="-122"/>
                <a:ea typeface="微软雅黑" panose="020B0503020204020204" pitchFamily="34" charset="-122"/>
              </a:rPr>
              <a:t>核磁共振技术提取当归</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混合物的方法是利用</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DMSO</a:t>
            </a:r>
            <a:r>
              <a:rPr lang="zh-CN" altLang="zh-CN" dirty="0" smtClean="0">
                <a:solidFill>
                  <a:schemeClr val="tx1">
                    <a:lumMod val="65000"/>
                    <a:lumOff val="35000"/>
                  </a:schemeClr>
                </a:solidFill>
                <a:latin typeface="微软雅黑" panose="020B0503020204020204" pitchFamily="34" charset="-122"/>
                <a:ea typeface="微软雅黑" panose="020B0503020204020204" pitchFamily="34" charset="-122"/>
              </a:rPr>
              <a:t>二甲基亚砜溶剂提</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取的，所以像</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Z-</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芥酸酰胺，棕榈酸以及二十九烷等不溶于</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DMSO</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溶剂，将无法用</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HNMR</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代谢手段检验出来。而反观</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GCMS</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气相色谱技术，通过升温到</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250</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℃所得到得挥发油来检测混合物质。两种当归内有药用价值的重要化合物欧当归内酯</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以及阿魏酸的物理性质稳定，沸点分别为</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298</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℃以及</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352</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℃，使得两种重要化合物无法被气化，气相色谱技术将无法检验到这两类物质</a:t>
            </a:r>
            <a:r>
              <a:rPr lang="zh-CN" altLang="zh-CN" dirty="0" smtClean="0">
                <a:solidFill>
                  <a:schemeClr val="tx1">
                    <a:lumMod val="65000"/>
                    <a:lumOff val="35000"/>
                  </a:schemeClr>
                </a:solidFill>
                <a:latin typeface="微软雅黑" panose="020B0503020204020204" pitchFamily="34" charset="-122"/>
                <a:ea typeface="微软雅黑" panose="020B0503020204020204" pitchFamily="34" charset="-122"/>
              </a:rPr>
              <a:t>的存在</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937546" y="4813716"/>
            <a:ext cx="242925" cy="0"/>
          </a:xfrm>
          <a:prstGeom prst="line">
            <a:avLst/>
          </a:prstGeom>
          <a:ln w="28575">
            <a:solidFill>
              <a:srgbClr val="0270D1"/>
            </a:solidFill>
          </a:ln>
        </p:spPr>
        <p:style>
          <a:lnRef idx="1">
            <a:schemeClr val="accent1"/>
          </a:lnRef>
          <a:fillRef idx="0">
            <a:schemeClr val="accent1"/>
          </a:fillRef>
          <a:effectRef idx="0">
            <a:schemeClr val="accent1"/>
          </a:effectRef>
          <a:fontRef idx="minor">
            <a:schemeClr val="tx1"/>
          </a:fontRef>
        </p:style>
      </p:cxnSp>
      <p:sp>
        <p:nvSpPr>
          <p:cNvPr id="17" name="Freeform 100"/>
          <p:cNvSpPr>
            <a:spLocks noEditPoints="1"/>
          </p:cNvSpPr>
          <p:nvPr/>
        </p:nvSpPr>
        <p:spPr bwMode="auto">
          <a:xfrm>
            <a:off x="271667" y="1493533"/>
            <a:ext cx="508633" cy="487586"/>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8" name="Group 15"/>
          <p:cNvGrpSpPr/>
          <p:nvPr/>
        </p:nvGrpSpPr>
        <p:grpSpPr>
          <a:xfrm>
            <a:off x="11320761" y="1604494"/>
            <a:ext cx="520556" cy="520556"/>
            <a:chOff x="2581275" y="2582069"/>
            <a:chExt cx="465138" cy="464344"/>
          </a:xfrm>
          <a:solidFill>
            <a:schemeClr val="bg1"/>
          </a:solidFill>
        </p:grpSpPr>
        <p:sp>
          <p:nvSpPr>
            <p:cNvPr id="19" name="AutoShape 128"/>
            <p:cNvSpPr>
              <a:spLocks/>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0" name="AutoShape 129"/>
            <p:cNvSpPr>
              <a:spLocks/>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cxnSp>
        <p:nvCxnSpPr>
          <p:cNvPr id="21" name="直接连接符 20"/>
          <p:cNvCxnSpPr/>
          <p:nvPr/>
        </p:nvCxnSpPr>
        <p:spPr>
          <a:xfrm>
            <a:off x="3782554" y="657569"/>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279229" y="620582"/>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166573" y="1689072"/>
            <a:ext cx="2145545" cy="523220"/>
          </a:xfrm>
          <a:prstGeom prst="rect">
            <a:avLst/>
          </a:prstGeom>
          <a:noFill/>
        </p:spPr>
        <p:txBody>
          <a:bodyPr wrap="square" rtlCol="0">
            <a:spAutoFit/>
          </a:bodyPr>
          <a:lstStyle/>
          <a:p>
            <a:r>
              <a:rPr kumimoji="1" lang="zh-CN" altLang="en-US" sz="2800" dirty="0" smtClean="0">
                <a:solidFill>
                  <a:schemeClr val="accent5"/>
                </a:solidFill>
                <a:latin typeface="微软雅黑"/>
                <a:ea typeface="微软雅黑"/>
                <a:cs typeface="微软雅黑"/>
              </a:rPr>
              <a:t>共同化合物</a:t>
            </a:r>
            <a:endParaRPr kumimoji="1" lang="zh-CN" altLang="en-US" sz="2800" dirty="0">
              <a:solidFill>
                <a:schemeClr val="accent5"/>
              </a:solidFill>
              <a:latin typeface="微软雅黑"/>
              <a:ea typeface="微软雅黑"/>
              <a:cs typeface="微软雅黑"/>
            </a:endParaRPr>
          </a:p>
        </p:txBody>
      </p:sp>
      <p:sp>
        <p:nvSpPr>
          <p:cNvPr id="4" name="矩形 3"/>
          <p:cNvSpPr/>
          <p:nvPr/>
        </p:nvSpPr>
        <p:spPr>
          <a:xfrm>
            <a:off x="5452622" y="2307331"/>
            <a:ext cx="1514235" cy="1200329"/>
          </a:xfrm>
          <a:prstGeom prst="rect">
            <a:avLst/>
          </a:prstGeom>
        </p:spPr>
        <p:txBody>
          <a:bodyPr wrap="square">
            <a:spAutoFit/>
          </a:bodyPr>
          <a:lstStyle/>
          <a:p>
            <a:r>
              <a:rPr lang="en-US" altLang="zh-CN" dirty="0" smtClean="0">
                <a:solidFill>
                  <a:srgbClr val="4472C4"/>
                </a:solidFill>
                <a:latin typeface="微软雅黑"/>
                <a:ea typeface="微软雅黑"/>
                <a:cs typeface="微软雅黑"/>
              </a:rPr>
              <a:t>Z</a:t>
            </a:r>
            <a:r>
              <a:rPr lang="en-US" altLang="zh-CN" dirty="0">
                <a:solidFill>
                  <a:srgbClr val="4472C4"/>
                </a:solidFill>
                <a:latin typeface="微软雅黑"/>
                <a:ea typeface="微软雅黑"/>
                <a:cs typeface="微软雅黑"/>
              </a:rPr>
              <a:t>-</a:t>
            </a:r>
            <a:r>
              <a:rPr lang="zh-CN" altLang="zh-CN" dirty="0">
                <a:solidFill>
                  <a:srgbClr val="4472C4"/>
                </a:solidFill>
                <a:latin typeface="微软雅黑"/>
                <a:ea typeface="微软雅黑"/>
                <a:cs typeface="微软雅黑"/>
              </a:rPr>
              <a:t>蒿</a:t>
            </a:r>
            <a:r>
              <a:rPr lang="zh-CN" altLang="zh-CN" dirty="0" smtClean="0">
                <a:solidFill>
                  <a:srgbClr val="4472C4"/>
                </a:solidFill>
                <a:latin typeface="微软雅黑"/>
                <a:ea typeface="微软雅黑"/>
                <a:cs typeface="微软雅黑"/>
              </a:rPr>
              <a:t>本内酯</a:t>
            </a:r>
            <a:endParaRPr lang="en-US" altLang="zh-CN" dirty="0" smtClean="0">
              <a:solidFill>
                <a:srgbClr val="4472C4"/>
              </a:solidFill>
              <a:latin typeface="微软雅黑"/>
              <a:ea typeface="微软雅黑"/>
              <a:cs typeface="微软雅黑"/>
            </a:endParaRPr>
          </a:p>
          <a:p>
            <a:r>
              <a:rPr lang="zh-CN" altLang="zh-CN" dirty="0">
                <a:solidFill>
                  <a:srgbClr val="4472C4"/>
                </a:solidFill>
                <a:latin typeface="微软雅黑"/>
                <a:ea typeface="微软雅黑"/>
                <a:cs typeface="微软雅黑"/>
              </a:rPr>
              <a:t>亚油酸 </a:t>
            </a:r>
            <a:endParaRPr lang="en-US" altLang="zh-CN" dirty="0" smtClean="0">
              <a:solidFill>
                <a:srgbClr val="4472C4"/>
              </a:solidFill>
              <a:latin typeface="微软雅黑"/>
              <a:ea typeface="微软雅黑"/>
              <a:cs typeface="微软雅黑"/>
            </a:endParaRPr>
          </a:p>
          <a:p>
            <a:r>
              <a:rPr lang="zh-CN" altLang="zh-CN" dirty="0">
                <a:solidFill>
                  <a:srgbClr val="4472C4"/>
                </a:solidFill>
                <a:latin typeface="微软雅黑"/>
                <a:ea typeface="微软雅黑"/>
                <a:cs typeface="微软雅黑"/>
              </a:rPr>
              <a:t>当归多糖 </a:t>
            </a:r>
            <a:endParaRPr lang="en-US" altLang="zh-CN" dirty="0" smtClean="0">
              <a:solidFill>
                <a:srgbClr val="4472C4"/>
              </a:solidFill>
              <a:latin typeface="微软雅黑"/>
              <a:ea typeface="微软雅黑"/>
              <a:cs typeface="微软雅黑"/>
            </a:endParaRPr>
          </a:p>
          <a:p>
            <a:r>
              <a:rPr lang="zh-CN" altLang="zh-CN" dirty="0">
                <a:solidFill>
                  <a:srgbClr val="4472C4"/>
                </a:solidFill>
                <a:latin typeface="微软雅黑"/>
                <a:ea typeface="微软雅黑"/>
                <a:cs typeface="微软雅黑"/>
              </a:rPr>
              <a:t>丁烯基苯酞 </a:t>
            </a:r>
            <a:endParaRPr lang="zh-CN" altLang="en-US" dirty="0">
              <a:solidFill>
                <a:srgbClr val="4472C4"/>
              </a:solidFill>
              <a:latin typeface="微软雅黑"/>
              <a:ea typeface="微软雅黑"/>
              <a:cs typeface="微软雅黑"/>
            </a:endParaRPr>
          </a:p>
        </p:txBody>
      </p:sp>
      <p:sp>
        <p:nvSpPr>
          <p:cNvPr id="23" name="Freeform 58"/>
          <p:cNvSpPr>
            <a:spLocks noEditPoints="1"/>
          </p:cNvSpPr>
          <p:nvPr/>
        </p:nvSpPr>
        <p:spPr bwMode="auto">
          <a:xfrm>
            <a:off x="5858177" y="3516658"/>
            <a:ext cx="511087" cy="511087"/>
          </a:xfrm>
          <a:custGeom>
            <a:avLst/>
            <a:gdLst/>
            <a:ahLst/>
            <a:cxnLst>
              <a:cxn ang="0">
                <a:pos x="51" y="58"/>
              </a:cxn>
              <a:cxn ang="0">
                <a:pos x="7" y="58"/>
              </a:cxn>
              <a:cxn ang="0">
                <a:pos x="3" y="50"/>
              </a:cxn>
              <a:cxn ang="0">
                <a:pos x="22" y="20"/>
              </a:cxn>
              <a:cxn ang="0">
                <a:pos x="22" y="4"/>
              </a:cxn>
              <a:cxn ang="0">
                <a:pos x="19" y="4"/>
              </a:cxn>
              <a:cxn ang="0">
                <a:pos x="17" y="2"/>
              </a:cxn>
              <a:cxn ang="0">
                <a:pos x="19" y="0"/>
              </a:cxn>
              <a:cxn ang="0">
                <a:pos x="39" y="0"/>
              </a:cxn>
              <a:cxn ang="0">
                <a:pos x="41" y="2"/>
              </a:cxn>
              <a:cxn ang="0">
                <a:pos x="39" y="4"/>
              </a:cxn>
              <a:cxn ang="0">
                <a:pos x="36" y="4"/>
              </a:cxn>
              <a:cxn ang="0">
                <a:pos x="36" y="20"/>
              </a:cxn>
              <a:cxn ang="0">
                <a:pos x="55" y="50"/>
              </a:cxn>
              <a:cxn ang="0">
                <a:pos x="51" y="58"/>
              </a:cxn>
              <a:cxn ang="0">
                <a:pos x="16" y="38"/>
              </a:cxn>
              <a:cxn ang="0">
                <a:pos x="43" y="38"/>
              </a:cxn>
              <a:cxn ang="0">
                <a:pos x="32" y="22"/>
              </a:cxn>
              <a:cxn ang="0">
                <a:pos x="31" y="21"/>
              </a:cxn>
              <a:cxn ang="0">
                <a:pos x="31" y="20"/>
              </a:cxn>
              <a:cxn ang="0">
                <a:pos x="31" y="4"/>
              </a:cxn>
              <a:cxn ang="0">
                <a:pos x="27" y="4"/>
              </a:cxn>
              <a:cxn ang="0">
                <a:pos x="27" y="20"/>
              </a:cxn>
              <a:cxn ang="0">
                <a:pos x="27" y="21"/>
              </a:cxn>
              <a:cxn ang="0">
                <a:pos x="26" y="22"/>
              </a:cxn>
              <a:cxn ang="0">
                <a:pos x="16" y="38"/>
              </a:cxn>
            </a:cxnLst>
            <a:rect l="0" t="0" r="r" b="b"/>
            <a:pathLst>
              <a:path w="58" h="58">
                <a:moveTo>
                  <a:pt x="51" y="58"/>
                </a:moveTo>
                <a:cubicBezTo>
                  <a:pt x="7" y="58"/>
                  <a:pt x="7" y="58"/>
                  <a:pt x="7" y="58"/>
                </a:cubicBezTo>
                <a:cubicBezTo>
                  <a:pt x="2" y="58"/>
                  <a:pt x="0" y="54"/>
                  <a:pt x="3" y="50"/>
                </a:cubicBezTo>
                <a:cubicBezTo>
                  <a:pt x="22" y="20"/>
                  <a:pt x="22" y="20"/>
                  <a:pt x="22" y="20"/>
                </a:cubicBezTo>
                <a:cubicBezTo>
                  <a:pt x="22" y="4"/>
                  <a:pt x="22" y="4"/>
                  <a:pt x="22" y="4"/>
                </a:cubicBezTo>
                <a:cubicBezTo>
                  <a:pt x="19" y="4"/>
                  <a:pt x="19" y="4"/>
                  <a:pt x="19" y="4"/>
                </a:cubicBezTo>
                <a:cubicBezTo>
                  <a:pt x="18" y="4"/>
                  <a:pt x="17" y="3"/>
                  <a:pt x="17" y="2"/>
                </a:cubicBezTo>
                <a:cubicBezTo>
                  <a:pt x="17" y="1"/>
                  <a:pt x="18" y="0"/>
                  <a:pt x="19" y="0"/>
                </a:cubicBezTo>
                <a:cubicBezTo>
                  <a:pt x="39" y="0"/>
                  <a:pt x="39" y="0"/>
                  <a:pt x="39" y="0"/>
                </a:cubicBezTo>
                <a:cubicBezTo>
                  <a:pt x="40" y="0"/>
                  <a:pt x="41" y="1"/>
                  <a:pt x="41" y="2"/>
                </a:cubicBezTo>
                <a:cubicBezTo>
                  <a:pt x="41" y="3"/>
                  <a:pt x="40" y="4"/>
                  <a:pt x="39" y="4"/>
                </a:cubicBezTo>
                <a:cubicBezTo>
                  <a:pt x="36" y="4"/>
                  <a:pt x="36" y="4"/>
                  <a:pt x="36" y="4"/>
                </a:cubicBezTo>
                <a:cubicBezTo>
                  <a:pt x="36" y="20"/>
                  <a:pt x="36" y="20"/>
                  <a:pt x="36" y="20"/>
                </a:cubicBezTo>
                <a:cubicBezTo>
                  <a:pt x="55" y="50"/>
                  <a:pt x="55" y="50"/>
                  <a:pt x="55" y="50"/>
                </a:cubicBezTo>
                <a:cubicBezTo>
                  <a:pt x="58" y="54"/>
                  <a:pt x="56" y="58"/>
                  <a:pt x="51" y="58"/>
                </a:cubicBezTo>
                <a:close/>
                <a:moveTo>
                  <a:pt x="16" y="38"/>
                </a:moveTo>
                <a:cubicBezTo>
                  <a:pt x="43" y="38"/>
                  <a:pt x="43" y="38"/>
                  <a:pt x="43" y="38"/>
                </a:cubicBezTo>
                <a:cubicBezTo>
                  <a:pt x="32" y="22"/>
                  <a:pt x="32" y="22"/>
                  <a:pt x="32" y="22"/>
                </a:cubicBezTo>
                <a:cubicBezTo>
                  <a:pt x="31" y="21"/>
                  <a:pt x="31" y="21"/>
                  <a:pt x="31" y="21"/>
                </a:cubicBezTo>
                <a:cubicBezTo>
                  <a:pt x="31" y="20"/>
                  <a:pt x="31" y="20"/>
                  <a:pt x="31" y="20"/>
                </a:cubicBezTo>
                <a:cubicBezTo>
                  <a:pt x="31" y="4"/>
                  <a:pt x="31" y="4"/>
                  <a:pt x="31" y="4"/>
                </a:cubicBezTo>
                <a:cubicBezTo>
                  <a:pt x="27" y="4"/>
                  <a:pt x="27" y="4"/>
                  <a:pt x="27" y="4"/>
                </a:cubicBezTo>
                <a:cubicBezTo>
                  <a:pt x="27" y="20"/>
                  <a:pt x="27" y="20"/>
                  <a:pt x="27" y="20"/>
                </a:cubicBezTo>
                <a:cubicBezTo>
                  <a:pt x="27" y="21"/>
                  <a:pt x="27" y="21"/>
                  <a:pt x="27" y="21"/>
                </a:cubicBezTo>
                <a:cubicBezTo>
                  <a:pt x="26" y="22"/>
                  <a:pt x="26" y="22"/>
                  <a:pt x="26" y="22"/>
                </a:cubicBezTo>
                <a:lnTo>
                  <a:pt x="16" y="38"/>
                </a:lnTo>
                <a:close/>
              </a:path>
            </a:pathLst>
          </a:custGeom>
          <a:solidFill>
            <a:srgbClr val="0270D1"/>
          </a:solidFill>
          <a:ln w="9525">
            <a:solidFill>
              <a:srgbClr val="0270D1"/>
            </a:solid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n>
                <a:solidFill>
                  <a:srgbClr val="000000"/>
                </a:solidFill>
              </a:ln>
            </a:endParaRPr>
          </a:p>
        </p:txBody>
      </p:sp>
      <p:pic>
        <p:nvPicPr>
          <p:cNvPr id="24" name="图片 23" descr="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8098" y="155223"/>
            <a:ext cx="2222423" cy="650034"/>
          </a:xfrm>
          <a:prstGeom prst="rect">
            <a:avLst/>
          </a:prstGeom>
        </p:spPr>
      </p:pic>
    </p:spTree>
    <p:extLst>
      <p:ext uri="{BB962C8B-B14F-4D97-AF65-F5344CB8AC3E}">
        <p14:creationId xmlns:p14="http://schemas.microsoft.com/office/powerpoint/2010/main" val="1574889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9" accel="100000" fill="hold" grpId="0" nodeType="withEffect" p14:presetBounceEnd="40000">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14:bounceEnd="40000">
                                          <p:cBhvr additive="base">
                                            <p:cTn id="11" dur="1000" fill="hold"/>
                                            <p:tgtEl>
                                              <p:spTgt spid="30"/>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9" accel="100000" fill="hold" grpId="0" nodeType="withEffect" p14:presetBounceEnd="40000">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14:bounceEnd="40000">
                                          <p:cBhvr additive="base">
                                            <p:cTn id="15" dur="1000" fill="hold"/>
                                            <p:tgtEl>
                                              <p:spTgt spid="5"/>
                                            </p:tgtEl>
                                            <p:attrNameLst>
                                              <p:attrName>ppt_x</p:attrName>
                                            </p:attrNameLst>
                                          </p:cBhvr>
                                          <p:tavLst>
                                            <p:tav tm="0">
                                              <p:val>
                                                <p:strVal val="0-#ppt_w/2"/>
                                              </p:val>
                                            </p:tav>
                                            <p:tav tm="100000">
                                              <p:val>
                                                <p:strVal val="#ppt_x"/>
                                              </p:val>
                                            </p:tav>
                                          </p:tavLst>
                                        </p:anim>
                                        <p:anim calcmode="lin" valueType="num" p14:bounceEnd="40000">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9" accel="100000" fill="hold" grpId="0" nodeType="withEffect" p14:presetBounceEnd="40000">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14:bounceEnd="40000">
                                          <p:cBhvr additive="base">
                                            <p:cTn id="19" dur="1000" fill="hold"/>
                                            <p:tgtEl>
                                              <p:spTgt spid="34"/>
                                            </p:tgtEl>
                                            <p:attrNameLst>
                                              <p:attrName>ppt_x</p:attrName>
                                            </p:attrNameLst>
                                          </p:cBhvr>
                                          <p:tavLst>
                                            <p:tav tm="0">
                                              <p:val>
                                                <p:strVal val="0-#ppt_w/2"/>
                                              </p:val>
                                            </p:tav>
                                            <p:tav tm="100000">
                                              <p:val>
                                                <p:strVal val="#ppt_x"/>
                                              </p:val>
                                            </p:tav>
                                          </p:tavLst>
                                        </p:anim>
                                        <p:anim calcmode="lin" valueType="num" p14:bounceEnd="40000">
                                          <p:cBhvr additive="base">
                                            <p:cTn id="20" dur="1000" fill="hold"/>
                                            <p:tgtEl>
                                              <p:spTgt spid="34"/>
                                            </p:tgtEl>
                                            <p:attrNameLst>
                                              <p:attrName>ppt_y</p:attrName>
                                            </p:attrNameLst>
                                          </p:cBhvr>
                                          <p:tavLst>
                                            <p:tav tm="0">
                                              <p:val>
                                                <p:strVal val="0-#ppt_h/2"/>
                                              </p:val>
                                            </p:tav>
                                            <p:tav tm="100000">
                                              <p:val>
                                                <p:strVal val="#ppt_y"/>
                                              </p:val>
                                            </p:tav>
                                          </p:tavLst>
                                        </p:anim>
                                      </p:childTnLst>
                                    </p:cTn>
                                  </p:par>
                                  <p:par>
                                    <p:cTn id="21" presetID="2" presetClass="entr" presetSubtype="9" accel="100000" fill="hold" grpId="0" nodeType="withEffect" p14:presetBounceEnd="40000">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14:bounceEnd="40000">
                                          <p:cBhvr additive="base">
                                            <p:cTn id="23" dur="10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24" dur="10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9" accel="100000" fill="hold" grpId="0" nodeType="withEffect" p14:presetBounceEnd="40000">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14:bounceEnd="40000">
                                          <p:cBhvr additive="base">
                                            <p:cTn id="27" dur="1000" fill="hold"/>
                                            <p:tgtEl>
                                              <p:spTgt spid="44"/>
                                            </p:tgtEl>
                                            <p:attrNameLst>
                                              <p:attrName>ppt_x</p:attrName>
                                            </p:attrNameLst>
                                          </p:cBhvr>
                                          <p:tavLst>
                                            <p:tav tm="0">
                                              <p:val>
                                                <p:strVal val="0-#ppt_w/2"/>
                                              </p:val>
                                            </p:tav>
                                            <p:tav tm="100000">
                                              <p:val>
                                                <p:strVal val="#ppt_x"/>
                                              </p:val>
                                            </p:tav>
                                          </p:tavLst>
                                        </p:anim>
                                        <p:anim calcmode="lin" valueType="num" p14:bounceEnd="40000">
                                          <p:cBhvr additive="base">
                                            <p:cTn id="28" dur="1000" fill="hold"/>
                                            <p:tgtEl>
                                              <p:spTgt spid="44"/>
                                            </p:tgtEl>
                                            <p:attrNameLst>
                                              <p:attrName>ppt_y</p:attrName>
                                            </p:attrNameLst>
                                          </p:cBhvr>
                                          <p:tavLst>
                                            <p:tav tm="0">
                                              <p:val>
                                                <p:strVal val="0-#ppt_h/2"/>
                                              </p:val>
                                            </p:tav>
                                            <p:tav tm="100000">
                                              <p:val>
                                                <p:strVal val="#ppt_y"/>
                                              </p:val>
                                            </p:tav>
                                          </p:tavLst>
                                        </p:anim>
                                      </p:childTnLst>
                                    </p:cTn>
                                  </p:par>
                                  <p:par>
                                    <p:cTn id="29" presetID="2" presetClass="entr" presetSubtype="9" accel="100000" fill="hold" grpId="0" nodeType="withEffect" p14:presetBounceEnd="40000">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14:bounceEnd="40000">
                                          <p:cBhvr additive="base">
                                            <p:cTn id="31" dur="1000" fill="hold"/>
                                            <p:tgtEl>
                                              <p:spTgt spid="45"/>
                                            </p:tgtEl>
                                            <p:attrNameLst>
                                              <p:attrName>ppt_x</p:attrName>
                                            </p:attrNameLst>
                                          </p:cBhvr>
                                          <p:tavLst>
                                            <p:tav tm="0">
                                              <p:val>
                                                <p:strVal val="0-#ppt_w/2"/>
                                              </p:val>
                                            </p:tav>
                                            <p:tav tm="100000">
                                              <p:val>
                                                <p:strVal val="#ppt_x"/>
                                              </p:val>
                                            </p:tav>
                                          </p:tavLst>
                                        </p:anim>
                                        <p:anim calcmode="lin" valueType="num" p14:bounceEnd="40000">
                                          <p:cBhvr additive="base">
                                            <p:cTn id="32" dur="1000" fill="hold"/>
                                            <p:tgtEl>
                                              <p:spTgt spid="45"/>
                                            </p:tgtEl>
                                            <p:attrNameLst>
                                              <p:attrName>ppt_y</p:attrName>
                                            </p:attrNameLst>
                                          </p:cBhvr>
                                          <p:tavLst>
                                            <p:tav tm="0">
                                              <p:val>
                                                <p:strVal val="0-#ppt_h/2"/>
                                              </p:val>
                                            </p:tav>
                                            <p:tav tm="100000">
                                              <p:val>
                                                <p:strVal val="#ppt_y"/>
                                              </p:val>
                                            </p:tav>
                                          </p:tavLst>
                                        </p:anim>
                                      </p:childTnLst>
                                    </p:cTn>
                                  </p:par>
                                  <p:par>
                                    <p:cTn id="33" presetID="2" presetClass="entr" presetSubtype="9" accel="100000" fill="hold" grpId="0" nodeType="withEffect" p14:presetBounceEnd="40000">
                                      <p:stCondLst>
                                        <p:cond delay="0"/>
                                      </p:stCondLst>
                                      <p:childTnLst>
                                        <p:set>
                                          <p:cBhvr>
                                            <p:cTn id="34" dur="1" fill="hold">
                                              <p:stCondLst>
                                                <p:cond delay="0"/>
                                              </p:stCondLst>
                                            </p:cTn>
                                            <p:tgtEl>
                                              <p:spTgt spid="46"/>
                                            </p:tgtEl>
                                            <p:attrNameLst>
                                              <p:attrName>style.visibility</p:attrName>
                                            </p:attrNameLst>
                                          </p:cBhvr>
                                          <p:to>
                                            <p:strVal val="visible"/>
                                          </p:to>
                                        </p:set>
                                        <p:anim calcmode="lin" valueType="num" p14:bounceEnd="40000">
                                          <p:cBhvr additive="base">
                                            <p:cTn id="35" dur="1000" fill="hold"/>
                                            <p:tgtEl>
                                              <p:spTgt spid="46"/>
                                            </p:tgtEl>
                                            <p:attrNameLst>
                                              <p:attrName>ppt_x</p:attrName>
                                            </p:attrNameLst>
                                          </p:cBhvr>
                                          <p:tavLst>
                                            <p:tav tm="0">
                                              <p:val>
                                                <p:strVal val="0-#ppt_w/2"/>
                                              </p:val>
                                            </p:tav>
                                            <p:tav tm="100000">
                                              <p:val>
                                                <p:strVal val="#ppt_x"/>
                                              </p:val>
                                            </p:tav>
                                          </p:tavLst>
                                        </p:anim>
                                        <p:anim calcmode="lin" valueType="num" p14:bounceEnd="40000">
                                          <p:cBhvr additive="base">
                                            <p:cTn id="36" dur="1000" fill="hold"/>
                                            <p:tgtEl>
                                              <p:spTgt spid="46"/>
                                            </p:tgtEl>
                                            <p:attrNameLst>
                                              <p:attrName>ppt_y</p:attrName>
                                            </p:attrNameLst>
                                          </p:cBhvr>
                                          <p:tavLst>
                                            <p:tav tm="0">
                                              <p:val>
                                                <p:strVal val="0-#ppt_h/2"/>
                                              </p:val>
                                            </p:tav>
                                            <p:tav tm="100000">
                                              <p:val>
                                                <p:strVal val="#ppt_y"/>
                                              </p:val>
                                            </p:tav>
                                          </p:tavLst>
                                        </p:anim>
                                      </p:childTnLst>
                                    </p:cTn>
                                  </p:par>
                                  <p:par>
                                    <p:cTn id="37" presetID="2" presetClass="entr" presetSubtype="9" accel="100000" fill="hold" grpId="0" nodeType="withEffect" p14:presetBounceEnd="40000">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14:bounceEnd="40000">
                                          <p:cBhvr additive="base">
                                            <p:cTn id="39" dur="1000" fill="hold"/>
                                            <p:tgtEl>
                                              <p:spTgt spid="47"/>
                                            </p:tgtEl>
                                            <p:attrNameLst>
                                              <p:attrName>ppt_x</p:attrName>
                                            </p:attrNameLst>
                                          </p:cBhvr>
                                          <p:tavLst>
                                            <p:tav tm="0">
                                              <p:val>
                                                <p:strVal val="0-#ppt_w/2"/>
                                              </p:val>
                                            </p:tav>
                                            <p:tav tm="100000">
                                              <p:val>
                                                <p:strVal val="#ppt_x"/>
                                              </p:val>
                                            </p:tav>
                                          </p:tavLst>
                                        </p:anim>
                                        <p:anim calcmode="lin" valueType="num" p14:bounceEnd="40000">
                                          <p:cBhvr additive="base">
                                            <p:cTn id="40" dur="1000" fill="hold"/>
                                            <p:tgtEl>
                                              <p:spTgt spid="47"/>
                                            </p:tgtEl>
                                            <p:attrNameLst>
                                              <p:attrName>ppt_y</p:attrName>
                                            </p:attrNameLst>
                                          </p:cBhvr>
                                          <p:tavLst>
                                            <p:tav tm="0">
                                              <p:val>
                                                <p:strVal val="0-#ppt_h/2"/>
                                              </p:val>
                                            </p:tav>
                                            <p:tav tm="100000">
                                              <p:val>
                                                <p:strVal val="#ppt_y"/>
                                              </p:val>
                                            </p:tav>
                                          </p:tavLst>
                                        </p:anim>
                                      </p:childTnLst>
                                    </p:cTn>
                                  </p:par>
                                  <p:par>
                                    <p:cTn id="41" presetID="2" presetClass="entr" presetSubtype="9" accel="100000" fill="hold" grpId="0" nodeType="withEffect" p14:presetBounceEnd="40000">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14:bounceEnd="40000">
                                          <p:cBhvr additive="base">
                                            <p:cTn id="43" dur="1000" fill="hold"/>
                                            <p:tgtEl>
                                              <p:spTgt spid="48"/>
                                            </p:tgtEl>
                                            <p:attrNameLst>
                                              <p:attrName>ppt_x</p:attrName>
                                            </p:attrNameLst>
                                          </p:cBhvr>
                                          <p:tavLst>
                                            <p:tav tm="0">
                                              <p:val>
                                                <p:strVal val="0-#ppt_w/2"/>
                                              </p:val>
                                            </p:tav>
                                            <p:tav tm="100000">
                                              <p:val>
                                                <p:strVal val="#ppt_x"/>
                                              </p:val>
                                            </p:tav>
                                          </p:tavLst>
                                        </p:anim>
                                        <p:anim calcmode="lin" valueType="num" p14:bounceEnd="40000">
                                          <p:cBhvr additive="base">
                                            <p:cTn id="44" dur="1000" fill="hold"/>
                                            <p:tgtEl>
                                              <p:spTgt spid="48"/>
                                            </p:tgtEl>
                                            <p:attrNameLst>
                                              <p:attrName>ppt_y</p:attrName>
                                            </p:attrNameLst>
                                          </p:cBhvr>
                                          <p:tavLst>
                                            <p:tav tm="0">
                                              <p:val>
                                                <p:strVal val="0-#ppt_h/2"/>
                                              </p:val>
                                            </p:tav>
                                            <p:tav tm="100000">
                                              <p:val>
                                                <p:strVal val="#ppt_y"/>
                                              </p:val>
                                            </p:tav>
                                          </p:tavLst>
                                        </p:anim>
                                      </p:childTnLst>
                                    </p:cTn>
                                  </p:par>
                                  <p:par>
                                    <p:cTn id="45" presetID="2" presetClass="entr" presetSubtype="9" accel="100000" fill="hold" grpId="0" nodeType="withEffect" p14:presetBounceEnd="40000">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14:bounceEnd="40000">
                                          <p:cBhvr additive="base">
                                            <p:cTn id="47" dur="1000" fill="hold"/>
                                            <p:tgtEl>
                                              <p:spTgt spid="49"/>
                                            </p:tgtEl>
                                            <p:attrNameLst>
                                              <p:attrName>ppt_x</p:attrName>
                                            </p:attrNameLst>
                                          </p:cBhvr>
                                          <p:tavLst>
                                            <p:tav tm="0">
                                              <p:val>
                                                <p:strVal val="0-#ppt_w/2"/>
                                              </p:val>
                                            </p:tav>
                                            <p:tav tm="100000">
                                              <p:val>
                                                <p:strVal val="#ppt_x"/>
                                              </p:val>
                                            </p:tav>
                                          </p:tavLst>
                                        </p:anim>
                                        <p:anim calcmode="lin" valueType="num" p14:bounceEnd="40000">
                                          <p:cBhvr additive="base">
                                            <p:cTn id="48" dur="1000" fill="hold"/>
                                            <p:tgtEl>
                                              <p:spTgt spid="49"/>
                                            </p:tgtEl>
                                            <p:attrNameLst>
                                              <p:attrName>ppt_y</p:attrName>
                                            </p:attrNameLst>
                                          </p:cBhvr>
                                          <p:tavLst>
                                            <p:tav tm="0">
                                              <p:val>
                                                <p:strVal val="0-#ppt_h/2"/>
                                              </p:val>
                                            </p:tav>
                                            <p:tav tm="100000">
                                              <p:val>
                                                <p:strVal val="#ppt_y"/>
                                              </p:val>
                                            </p:tav>
                                          </p:tavLst>
                                        </p:anim>
                                      </p:childTnLst>
                                    </p:cTn>
                                  </p:par>
                                  <p:par>
                                    <p:cTn id="49" presetID="2" presetClass="entr" presetSubtype="9" accel="100000" fill="hold" nodeType="withEffect" p14:presetBounceEnd="40000">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14:bounceEnd="40000">
                                          <p:cBhvr additive="base">
                                            <p:cTn id="51" dur="1000" fill="hold"/>
                                            <p:tgtEl>
                                              <p:spTgt spid="16"/>
                                            </p:tgtEl>
                                            <p:attrNameLst>
                                              <p:attrName>ppt_x</p:attrName>
                                            </p:attrNameLst>
                                          </p:cBhvr>
                                          <p:tavLst>
                                            <p:tav tm="0">
                                              <p:val>
                                                <p:strVal val="0-#ppt_w/2"/>
                                              </p:val>
                                            </p:tav>
                                            <p:tav tm="100000">
                                              <p:val>
                                                <p:strVal val="#ppt_x"/>
                                              </p:val>
                                            </p:tav>
                                          </p:tavLst>
                                        </p:anim>
                                        <p:anim calcmode="lin" valueType="num" p14:bounceEnd="40000">
                                          <p:cBhvr additive="base">
                                            <p:cTn id="52" dur="1000" fill="hold"/>
                                            <p:tgtEl>
                                              <p:spTgt spid="16"/>
                                            </p:tgtEl>
                                            <p:attrNameLst>
                                              <p:attrName>ppt_y</p:attrName>
                                            </p:attrNameLst>
                                          </p:cBhvr>
                                          <p:tavLst>
                                            <p:tav tm="0">
                                              <p:val>
                                                <p:strVal val="0-#ppt_h/2"/>
                                              </p:val>
                                            </p:tav>
                                            <p:tav tm="100000">
                                              <p:val>
                                                <p:strVal val="#ppt_y"/>
                                              </p:val>
                                            </p:tav>
                                          </p:tavLst>
                                        </p:anim>
                                      </p:childTnLst>
                                    </p:cTn>
                                  </p:par>
                                  <p:par>
                                    <p:cTn id="53" presetID="2" presetClass="entr" presetSubtype="9" accel="100000" fill="hold" grpId="0" nodeType="withEffect" p14:presetBounceEnd="40000">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14:bounceEnd="40000">
                                          <p:cBhvr additive="base">
                                            <p:cTn id="55" dur="1000" fill="hold"/>
                                            <p:tgtEl>
                                              <p:spTgt spid="17"/>
                                            </p:tgtEl>
                                            <p:attrNameLst>
                                              <p:attrName>ppt_x</p:attrName>
                                            </p:attrNameLst>
                                          </p:cBhvr>
                                          <p:tavLst>
                                            <p:tav tm="0">
                                              <p:val>
                                                <p:strVal val="0-#ppt_w/2"/>
                                              </p:val>
                                            </p:tav>
                                            <p:tav tm="100000">
                                              <p:val>
                                                <p:strVal val="#ppt_x"/>
                                              </p:val>
                                            </p:tav>
                                          </p:tavLst>
                                        </p:anim>
                                        <p:anim calcmode="lin" valueType="num" p14:bounceEnd="40000">
                                          <p:cBhvr additive="base">
                                            <p:cTn id="56" dur="1000" fill="hold"/>
                                            <p:tgtEl>
                                              <p:spTgt spid="17"/>
                                            </p:tgtEl>
                                            <p:attrNameLst>
                                              <p:attrName>ppt_y</p:attrName>
                                            </p:attrNameLst>
                                          </p:cBhvr>
                                          <p:tavLst>
                                            <p:tav tm="0">
                                              <p:val>
                                                <p:strVal val="0-#ppt_h/2"/>
                                              </p:val>
                                            </p:tav>
                                            <p:tav tm="100000">
                                              <p:val>
                                                <p:strVal val="#ppt_y"/>
                                              </p:val>
                                            </p:tav>
                                          </p:tavLst>
                                        </p:anim>
                                      </p:childTnLst>
                                    </p:cTn>
                                  </p:par>
                                  <p:par>
                                    <p:cTn id="57" presetID="2" presetClass="entr" presetSubtype="9" accel="100000" fill="hold" nodeType="withEffect" p14:presetBounceEnd="40000">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14:bounceEnd="40000">
                                          <p:cBhvr additive="base">
                                            <p:cTn id="59" dur="1000" fill="hold"/>
                                            <p:tgtEl>
                                              <p:spTgt spid="18"/>
                                            </p:tgtEl>
                                            <p:attrNameLst>
                                              <p:attrName>ppt_x</p:attrName>
                                            </p:attrNameLst>
                                          </p:cBhvr>
                                          <p:tavLst>
                                            <p:tav tm="0">
                                              <p:val>
                                                <p:strVal val="0-#ppt_w/2"/>
                                              </p:val>
                                            </p:tav>
                                            <p:tav tm="100000">
                                              <p:val>
                                                <p:strVal val="#ppt_x"/>
                                              </p:val>
                                            </p:tav>
                                          </p:tavLst>
                                        </p:anim>
                                        <p:anim calcmode="lin" valueType="num" p14:bounceEnd="40000">
                                          <p:cBhvr additive="base">
                                            <p:cTn id="60" dur="1000" fill="hold"/>
                                            <p:tgtEl>
                                              <p:spTgt spid="18"/>
                                            </p:tgtEl>
                                            <p:attrNameLst>
                                              <p:attrName>ppt_y</p:attrName>
                                            </p:attrNameLst>
                                          </p:cBhvr>
                                          <p:tavLst>
                                            <p:tav tm="0">
                                              <p:val>
                                                <p:strVal val="0-#ppt_h/2"/>
                                              </p:val>
                                            </p:tav>
                                            <p:tav tm="100000">
                                              <p:val>
                                                <p:strVal val="#ppt_y"/>
                                              </p:val>
                                            </p:tav>
                                          </p:tavLst>
                                        </p:anim>
                                      </p:childTnLst>
                                    </p:cTn>
                                  </p:par>
                                  <p:par>
                                    <p:cTn id="61" presetID="2" presetClass="entr" presetSubtype="9" accel="100000" fill="hold" nodeType="withEffect" p14:presetBounceEnd="40000">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14:bounceEnd="40000">
                                          <p:cBhvr additive="base">
                                            <p:cTn id="63" dur="1000" fill="hold"/>
                                            <p:tgtEl>
                                              <p:spTgt spid="21"/>
                                            </p:tgtEl>
                                            <p:attrNameLst>
                                              <p:attrName>ppt_x</p:attrName>
                                            </p:attrNameLst>
                                          </p:cBhvr>
                                          <p:tavLst>
                                            <p:tav tm="0">
                                              <p:val>
                                                <p:strVal val="0-#ppt_w/2"/>
                                              </p:val>
                                            </p:tav>
                                            <p:tav tm="100000">
                                              <p:val>
                                                <p:strVal val="#ppt_x"/>
                                              </p:val>
                                            </p:tav>
                                          </p:tavLst>
                                        </p:anim>
                                        <p:anim calcmode="lin" valueType="num" p14:bounceEnd="40000">
                                          <p:cBhvr additive="base">
                                            <p:cTn id="64" dur="1000" fill="hold"/>
                                            <p:tgtEl>
                                              <p:spTgt spid="21"/>
                                            </p:tgtEl>
                                            <p:attrNameLst>
                                              <p:attrName>ppt_y</p:attrName>
                                            </p:attrNameLst>
                                          </p:cBhvr>
                                          <p:tavLst>
                                            <p:tav tm="0">
                                              <p:val>
                                                <p:strVal val="0-#ppt_h/2"/>
                                              </p:val>
                                            </p:tav>
                                            <p:tav tm="100000">
                                              <p:val>
                                                <p:strVal val="#ppt_y"/>
                                              </p:val>
                                            </p:tav>
                                          </p:tavLst>
                                        </p:anim>
                                      </p:childTnLst>
                                    </p:cTn>
                                  </p:par>
                                  <p:par>
                                    <p:cTn id="65" presetID="2" presetClass="entr" presetSubtype="9" accel="100000" fill="hold" nodeType="withEffect" p14:presetBounceEnd="40000">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14:bounceEnd="40000">
                                          <p:cBhvr additive="base">
                                            <p:cTn id="67" dur="1000" fill="hold"/>
                                            <p:tgtEl>
                                              <p:spTgt spid="22"/>
                                            </p:tgtEl>
                                            <p:attrNameLst>
                                              <p:attrName>ppt_x</p:attrName>
                                            </p:attrNameLst>
                                          </p:cBhvr>
                                          <p:tavLst>
                                            <p:tav tm="0">
                                              <p:val>
                                                <p:strVal val="0-#ppt_w/2"/>
                                              </p:val>
                                            </p:tav>
                                            <p:tav tm="100000">
                                              <p:val>
                                                <p:strVal val="#ppt_x"/>
                                              </p:val>
                                            </p:tav>
                                          </p:tavLst>
                                        </p:anim>
                                        <p:anim calcmode="lin" valueType="num" p14:bounceEnd="40000">
                                          <p:cBhvr additive="base">
                                            <p:cTn id="68" dur="1000" fill="hold"/>
                                            <p:tgtEl>
                                              <p:spTgt spid="22"/>
                                            </p:tgtEl>
                                            <p:attrNameLst>
                                              <p:attrName>ppt_y</p:attrName>
                                            </p:attrNameLst>
                                          </p:cBhvr>
                                          <p:tavLst>
                                            <p:tav tm="0">
                                              <p:val>
                                                <p:strVal val="0-#ppt_h/2"/>
                                              </p:val>
                                            </p:tav>
                                            <p:tav tm="100000">
                                              <p:val>
                                                <p:strVal val="#ppt_y"/>
                                              </p:val>
                                            </p:tav>
                                          </p:tavLst>
                                        </p:anim>
                                      </p:childTnLst>
                                    </p:cTn>
                                  </p:par>
                                  <p:par>
                                    <p:cTn id="69" presetID="2" presetClass="entr" presetSubtype="9"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0-#ppt_w/2"/>
                                              </p:val>
                                            </p:tav>
                                            <p:tav tm="100000">
                                              <p:val>
                                                <p:strVal val="#ppt_x"/>
                                              </p:val>
                                            </p:tav>
                                          </p:tavLst>
                                        </p:anim>
                                        <p:anim calcmode="lin" valueType="num">
                                          <p:cBhvr additive="base">
                                            <p:cTn id="72" dur="500" fill="hold"/>
                                            <p:tgtEl>
                                              <p:spTgt spid="23"/>
                                            </p:tgtEl>
                                            <p:attrNameLst>
                                              <p:attrName>ppt_y</p:attrName>
                                            </p:attrNameLst>
                                          </p:cBhvr>
                                          <p:tavLst>
                                            <p:tav tm="0">
                                              <p:val>
                                                <p:strVal val="0-#ppt_h/2"/>
                                              </p:val>
                                            </p:tav>
                                            <p:tav tm="100000">
                                              <p:val>
                                                <p:strVal val="#ppt_y"/>
                                              </p:val>
                                            </p:tav>
                                          </p:tavLst>
                                        </p:anim>
                                      </p:childTnLst>
                                    </p:cTn>
                                  </p:par>
                                  <p:par>
                                    <p:cTn id="73" presetID="2" presetClass="entr" presetSubtype="9"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 calcmode="lin" valueType="num">
                                          <p:cBhvr additive="base">
                                            <p:cTn id="75" dur="500" fill="hold"/>
                                            <p:tgtEl>
                                              <p:spTgt spid="3"/>
                                            </p:tgtEl>
                                            <p:attrNameLst>
                                              <p:attrName>ppt_x</p:attrName>
                                            </p:attrNameLst>
                                          </p:cBhvr>
                                          <p:tavLst>
                                            <p:tav tm="0">
                                              <p:val>
                                                <p:strVal val="0-#ppt_w/2"/>
                                              </p:val>
                                            </p:tav>
                                            <p:tav tm="100000">
                                              <p:val>
                                                <p:strVal val="#ppt_x"/>
                                              </p:val>
                                            </p:tav>
                                          </p:tavLst>
                                        </p:anim>
                                        <p:anim calcmode="lin" valueType="num">
                                          <p:cBhvr additive="base">
                                            <p:cTn id="76" dur="500" fill="hold"/>
                                            <p:tgtEl>
                                              <p:spTgt spid="3"/>
                                            </p:tgtEl>
                                            <p:attrNameLst>
                                              <p:attrName>ppt_y</p:attrName>
                                            </p:attrNameLst>
                                          </p:cBhvr>
                                          <p:tavLst>
                                            <p:tav tm="0">
                                              <p:val>
                                                <p:strVal val="0-#ppt_h/2"/>
                                              </p:val>
                                            </p:tav>
                                            <p:tav tm="100000">
                                              <p:val>
                                                <p:strVal val="#ppt_y"/>
                                              </p:val>
                                            </p:tav>
                                          </p:tavLst>
                                        </p:anim>
                                      </p:childTnLst>
                                    </p:cTn>
                                  </p:par>
                                  <p:par>
                                    <p:cTn id="77" presetID="2" presetClass="entr" presetSubtype="9"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500" fill="hold"/>
                                            <p:tgtEl>
                                              <p:spTgt spid="4"/>
                                            </p:tgtEl>
                                            <p:attrNameLst>
                                              <p:attrName>ppt_x</p:attrName>
                                            </p:attrNameLst>
                                          </p:cBhvr>
                                          <p:tavLst>
                                            <p:tav tm="0">
                                              <p:val>
                                                <p:strVal val="0-#ppt_w/2"/>
                                              </p:val>
                                            </p:tav>
                                            <p:tav tm="100000">
                                              <p:val>
                                                <p:strVal val="#ppt_x"/>
                                              </p:val>
                                            </p:tav>
                                          </p:tavLst>
                                        </p:anim>
                                        <p:anim calcmode="lin" valueType="num">
                                          <p:cBhvr additive="base">
                                            <p:cTn id="8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P spid="34" grpId="0" animBg="1"/>
          <p:bldP spid="6" grpId="0" animBg="1"/>
          <p:bldP spid="44" grpId="0"/>
          <p:bldP spid="45" grpId="0"/>
          <p:bldP spid="46" grpId="0"/>
          <p:bldP spid="47" grpId="0"/>
          <p:bldP spid="48" grpId="0" animBg="1"/>
          <p:bldP spid="49" grpId="0" animBg="1"/>
          <p:bldP spid="17" grpId="0" animBg="1"/>
          <p:bldP spid="3" grpId="0"/>
          <p:bldP spid="4" grpId="0"/>
          <p:bldP spid="23" grpId="0" animBg="1"/>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9" ac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0-#ppt_w/2"/>
                                              </p:val>
                                            </p:tav>
                                            <p:tav tm="100000">
                                              <p:val>
                                                <p:strVal val="#ppt_x"/>
                                              </p:val>
                                            </p:tav>
                                          </p:tavLst>
                                        </p:anim>
                                        <p:anim calcmode="lin" valueType="num">
                                          <p:cBhvr additive="base">
                                            <p:cTn id="12" dur="10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9" ac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0-#ppt_w/2"/>
                                              </p:val>
                                            </p:tav>
                                            <p:tav tm="100000">
                                              <p:val>
                                                <p:strVal val="#ppt_x"/>
                                              </p:val>
                                            </p:tav>
                                          </p:tavLst>
                                        </p:anim>
                                        <p:anim calcmode="lin" valueType="num">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9" ac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0-#ppt_w/2"/>
                                              </p:val>
                                            </p:tav>
                                            <p:tav tm="100000">
                                              <p:val>
                                                <p:strVal val="#ppt_x"/>
                                              </p:val>
                                            </p:tav>
                                          </p:tavLst>
                                        </p:anim>
                                        <p:anim calcmode="lin" valueType="num">
                                          <p:cBhvr additive="base">
                                            <p:cTn id="20" dur="1000" fill="hold"/>
                                            <p:tgtEl>
                                              <p:spTgt spid="34"/>
                                            </p:tgtEl>
                                            <p:attrNameLst>
                                              <p:attrName>ppt_y</p:attrName>
                                            </p:attrNameLst>
                                          </p:cBhvr>
                                          <p:tavLst>
                                            <p:tav tm="0">
                                              <p:val>
                                                <p:strVal val="0-#ppt_h/2"/>
                                              </p:val>
                                            </p:tav>
                                            <p:tav tm="100000">
                                              <p:val>
                                                <p:strVal val="#ppt_y"/>
                                              </p:val>
                                            </p:tav>
                                          </p:tavLst>
                                        </p:anim>
                                      </p:childTnLst>
                                    </p:cTn>
                                  </p:par>
                                  <p:par>
                                    <p:cTn id="21" presetID="2" presetClass="entr" presetSubtype="9" accel="10000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00" fill="hold"/>
                                            <p:tgtEl>
                                              <p:spTgt spid="6"/>
                                            </p:tgtEl>
                                            <p:attrNameLst>
                                              <p:attrName>ppt_x</p:attrName>
                                            </p:attrNameLst>
                                          </p:cBhvr>
                                          <p:tavLst>
                                            <p:tav tm="0">
                                              <p:val>
                                                <p:strVal val="0-#ppt_w/2"/>
                                              </p:val>
                                            </p:tav>
                                            <p:tav tm="100000">
                                              <p:val>
                                                <p:strVal val="#ppt_x"/>
                                              </p:val>
                                            </p:tav>
                                          </p:tavLst>
                                        </p:anim>
                                        <p:anim calcmode="lin" valueType="num">
                                          <p:cBhvr additive="base">
                                            <p:cTn id="24" dur="10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9" accel="10000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1000" fill="hold"/>
                                            <p:tgtEl>
                                              <p:spTgt spid="44"/>
                                            </p:tgtEl>
                                            <p:attrNameLst>
                                              <p:attrName>ppt_x</p:attrName>
                                            </p:attrNameLst>
                                          </p:cBhvr>
                                          <p:tavLst>
                                            <p:tav tm="0">
                                              <p:val>
                                                <p:strVal val="0-#ppt_w/2"/>
                                              </p:val>
                                            </p:tav>
                                            <p:tav tm="100000">
                                              <p:val>
                                                <p:strVal val="#ppt_x"/>
                                              </p:val>
                                            </p:tav>
                                          </p:tavLst>
                                        </p:anim>
                                        <p:anim calcmode="lin" valueType="num">
                                          <p:cBhvr additive="base">
                                            <p:cTn id="28" dur="1000" fill="hold"/>
                                            <p:tgtEl>
                                              <p:spTgt spid="44"/>
                                            </p:tgtEl>
                                            <p:attrNameLst>
                                              <p:attrName>ppt_y</p:attrName>
                                            </p:attrNameLst>
                                          </p:cBhvr>
                                          <p:tavLst>
                                            <p:tav tm="0">
                                              <p:val>
                                                <p:strVal val="0-#ppt_h/2"/>
                                              </p:val>
                                            </p:tav>
                                            <p:tav tm="100000">
                                              <p:val>
                                                <p:strVal val="#ppt_y"/>
                                              </p:val>
                                            </p:tav>
                                          </p:tavLst>
                                        </p:anim>
                                      </p:childTnLst>
                                    </p:cTn>
                                  </p:par>
                                  <p:par>
                                    <p:cTn id="29" presetID="2" presetClass="entr" presetSubtype="9" accel="10000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1000" fill="hold"/>
                                            <p:tgtEl>
                                              <p:spTgt spid="45"/>
                                            </p:tgtEl>
                                            <p:attrNameLst>
                                              <p:attrName>ppt_x</p:attrName>
                                            </p:attrNameLst>
                                          </p:cBhvr>
                                          <p:tavLst>
                                            <p:tav tm="0">
                                              <p:val>
                                                <p:strVal val="0-#ppt_w/2"/>
                                              </p:val>
                                            </p:tav>
                                            <p:tav tm="100000">
                                              <p:val>
                                                <p:strVal val="#ppt_x"/>
                                              </p:val>
                                            </p:tav>
                                          </p:tavLst>
                                        </p:anim>
                                        <p:anim calcmode="lin" valueType="num">
                                          <p:cBhvr additive="base">
                                            <p:cTn id="32" dur="1000" fill="hold"/>
                                            <p:tgtEl>
                                              <p:spTgt spid="45"/>
                                            </p:tgtEl>
                                            <p:attrNameLst>
                                              <p:attrName>ppt_y</p:attrName>
                                            </p:attrNameLst>
                                          </p:cBhvr>
                                          <p:tavLst>
                                            <p:tav tm="0">
                                              <p:val>
                                                <p:strVal val="0-#ppt_h/2"/>
                                              </p:val>
                                            </p:tav>
                                            <p:tav tm="100000">
                                              <p:val>
                                                <p:strVal val="#ppt_y"/>
                                              </p:val>
                                            </p:tav>
                                          </p:tavLst>
                                        </p:anim>
                                      </p:childTnLst>
                                    </p:cTn>
                                  </p:par>
                                  <p:par>
                                    <p:cTn id="33" presetID="2" presetClass="entr" presetSubtype="9" accel="10000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 calcmode="lin" valueType="num">
                                          <p:cBhvr additive="base">
                                            <p:cTn id="35" dur="1000" fill="hold"/>
                                            <p:tgtEl>
                                              <p:spTgt spid="46"/>
                                            </p:tgtEl>
                                            <p:attrNameLst>
                                              <p:attrName>ppt_x</p:attrName>
                                            </p:attrNameLst>
                                          </p:cBhvr>
                                          <p:tavLst>
                                            <p:tav tm="0">
                                              <p:val>
                                                <p:strVal val="0-#ppt_w/2"/>
                                              </p:val>
                                            </p:tav>
                                            <p:tav tm="100000">
                                              <p:val>
                                                <p:strVal val="#ppt_x"/>
                                              </p:val>
                                            </p:tav>
                                          </p:tavLst>
                                        </p:anim>
                                        <p:anim calcmode="lin" valueType="num">
                                          <p:cBhvr additive="base">
                                            <p:cTn id="36" dur="1000" fill="hold"/>
                                            <p:tgtEl>
                                              <p:spTgt spid="46"/>
                                            </p:tgtEl>
                                            <p:attrNameLst>
                                              <p:attrName>ppt_y</p:attrName>
                                            </p:attrNameLst>
                                          </p:cBhvr>
                                          <p:tavLst>
                                            <p:tav tm="0">
                                              <p:val>
                                                <p:strVal val="0-#ppt_h/2"/>
                                              </p:val>
                                            </p:tav>
                                            <p:tav tm="100000">
                                              <p:val>
                                                <p:strVal val="#ppt_y"/>
                                              </p:val>
                                            </p:tav>
                                          </p:tavLst>
                                        </p:anim>
                                      </p:childTnLst>
                                    </p:cTn>
                                  </p:par>
                                  <p:par>
                                    <p:cTn id="37" presetID="2" presetClass="entr" presetSubtype="9" accel="10000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1000" fill="hold"/>
                                            <p:tgtEl>
                                              <p:spTgt spid="47"/>
                                            </p:tgtEl>
                                            <p:attrNameLst>
                                              <p:attrName>ppt_x</p:attrName>
                                            </p:attrNameLst>
                                          </p:cBhvr>
                                          <p:tavLst>
                                            <p:tav tm="0">
                                              <p:val>
                                                <p:strVal val="0-#ppt_w/2"/>
                                              </p:val>
                                            </p:tav>
                                            <p:tav tm="100000">
                                              <p:val>
                                                <p:strVal val="#ppt_x"/>
                                              </p:val>
                                            </p:tav>
                                          </p:tavLst>
                                        </p:anim>
                                        <p:anim calcmode="lin" valueType="num">
                                          <p:cBhvr additive="base">
                                            <p:cTn id="40" dur="1000" fill="hold"/>
                                            <p:tgtEl>
                                              <p:spTgt spid="47"/>
                                            </p:tgtEl>
                                            <p:attrNameLst>
                                              <p:attrName>ppt_y</p:attrName>
                                            </p:attrNameLst>
                                          </p:cBhvr>
                                          <p:tavLst>
                                            <p:tav tm="0">
                                              <p:val>
                                                <p:strVal val="0-#ppt_h/2"/>
                                              </p:val>
                                            </p:tav>
                                            <p:tav tm="100000">
                                              <p:val>
                                                <p:strVal val="#ppt_y"/>
                                              </p:val>
                                            </p:tav>
                                          </p:tavLst>
                                        </p:anim>
                                      </p:childTnLst>
                                    </p:cTn>
                                  </p:par>
                                  <p:par>
                                    <p:cTn id="41" presetID="2" presetClass="entr" presetSubtype="9" ac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1000" fill="hold"/>
                                            <p:tgtEl>
                                              <p:spTgt spid="48"/>
                                            </p:tgtEl>
                                            <p:attrNameLst>
                                              <p:attrName>ppt_x</p:attrName>
                                            </p:attrNameLst>
                                          </p:cBhvr>
                                          <p:tavLst>
                                            <p:tav tm="0">
                                              <p:val>
                                                <p:strVal val="0-#ppt_w/2"/>
                                              </p:val>
                                            </p:tav>
                                            <p:tav tm="100000">
                                              <p:val>
                                                <p:strVal val="#ppt_x"/>
                                              </p:val>
                                            </p:tav>
                                          </p:tavLst>
                                        </p:anim>
                                        <p:anim calcmode="lin" valueType="num">
                                          <p:cBhvr additive="base">
                                            <p:cTn id="44" dur="1000" fill="hold"/>
                                            <p:tgtEl>
                                              <p:spTgt spid="48"/>
                                            </p:tgtEl>
                                            <p:attrNameLst>
                                              <p:attrName>ppt_y</p:attrName>
                                            </p:attrNameLst>
                                          </p:cBhvr>
                                          <p:tavLst>
                                            <p:tav tm="0">
                                              <p:val>
                                                <p:strVal val="0-#ppt_h/2"/>
                                              </p:val>
                                            </p:tav>
                                            <p:tav tm="100000">
                                              <p:val>
                                                <p:strVal val="#ppt_y"/>
                                              </p:val>
                                            </p:tav>
                                          </p:tavLst>
                                        </p:anim>
                                      </p:childTnLst>
                                    </p:cTn>
                                  </p:par>
                                  <p:par>
                                    <p:cTn id="45" presetID="2" presetClass="entr" presetSubtype="9" accel="10000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additive="base">
                                            <p:cTn id="47" dur="1000" fill="hold"/>
                                            <p:tgtEl>
                                              <p:spTgt spid="49"/>
                                            </p:tgtEl>
                                            <p:attrNameLst>
                                              <p:attrName>ppt_x</p:attrName>
                                            </p:attrNameLst>
                                          </p:cBhvr>
                                          <p:tavLst>
                                            <p:tav tm="0">
                                              <p:val>
                                                <p:strVal val="0-#ppt_w/2"/>
                                              </p:val>
                                            </p:tav>
                                            <p:tav tm="100000">
                                              <p:val>
                                                <p:strVal val="#ppt_x"/>
                                              </p:val>
                                            </p:tav>
                                          </p:tavLst>
                                        </p:anim>
                                        <p:anim calcmode="lin" valueType="num">
                                          <p:cBhvr additive="base">
                                            <p:cTn id="48" dur="1000" fill="hold"/>
                                            <p:tgtEl>
                                              <p:spTgt spid="49"/>
                                            </p:tgtEl>
                                            <p:attrNameLst>
                                              <p:attrName>ppt_y</p:attrName>
                                            </p:attrNameLst>
                                          </p:cBhvr>
                                          <p:tavLst>
                                            <p:tav tm="0">
                                              <p:val>
                                                <p:strVal val="0-#ppt_h/2"/>
                                              </p:val>
                                            </p:tav>
                                            <p:tav tm="100000">
                                              <p:val>
                                                <p:strVal val="#ppt_y"/>
                                              </p:val>
                                            </p:tav>
                                          </p:tavLst>
                                        </p:anim>
                                      </p:childTnLst>
                                    </p:cTn>
                                  </p:par>
                                  <p:par>
                                    <p:cTn id="49" presetID="2" presetClass="entr" presetSubtype="9" accel="10000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1000" fill="hold"/>
                                            <p:tgtEl>
                                              <p:spTgt spid="16"/>
                                            </p:tgtEl>
                                            <p:attrNameLst>
                                              <p:attrName>ppt_x</p:attrName>
                                            </p:attrNameLst>
                                          </p:cBhvr>
                                          <p:tavLst>
                                            <p:tav tm="0">
                                              <p:val>
                                                <p:strVal val="0-#ppt_w/2"/>
                                              </p:val>
                                            </p:tav>
                                            <p:tav tm="100000">
                                              <p:val>
                                                <p:strVal val="#ppt_x"/>
                                              </p:val>
                                            </p:tav>
                                          </p:tavLst>
                                        </p:anim>
                                        <p:anim calcmode="lin" valueType="num">
                                          <p:cBhvr additive="base">
                                            <p:cTn id="52" dur="1000" fill="hold"/>
                                            <p:tgtEl>
                                              <p:spTgt spid="16"/>
                                            </p:tgtEl>
                                            <p:attrNameLst>
                                              <p:attrName>ppt_y</p:attrName>
                                            </p:attrNameLst>
                                          </p:cBhvr>
                                          <p:tavLst>
                                            <p:tav tm="0">
                                              <p:val>
                                                <p:strVal val="0-#ppt_h/2"/>
                                              </p:val>
                                            </p:tav>
                                            <p:tav tm="100000">
                                              <p:val>
                                                <p:strVal val="#ppt_y"/>
                                              </p:val>
                                            </p:tav>
                                          </p:tavLst>
                                        </p:anim>
                                      </p:childTnLst>
                                    </p:cTn>
                                  </p:par>
                                  <p:par>
                                    <p:cTn id="53" presetID="2" presetClass="entr" presetSubtype="9" accel="10000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1000" fill="hold"/>
                                            <p:tgtEl>
                                              <p:spTgt spid="17"/>
                                            </p:tgtEl>
                                            <p:attrNameLst>
                                              <p:attrName>ppt_x</p:attrName>
                                            </p:attrNameLst>
                                          </p:cBhvr>
                                          <p:tavLst>
                                            <p:tav tm="0">
                                              <p:val>
                                                <p:strVal val="0-#ppt_w/2"/>
                                              </p:val>
                                            </p:tav>
                                            <p:tav tm="100000">
                                              <p:val>
                                                <p:strVal val="#ppt_x"/>
                                              </p:val>
                                            </p:tav>
                                          </p:tavLst>
                                        </p:anim>
                                        <p:anim calcmode="lin" valueType="num">
                                          <p:cBhvr additive="base">
                                            <p:cTn id="56" dur="1000" fill="hold"/>
                                            <p:tgtEl>
                                              <p:spTgt spid="17"/>
                                            </p:tgtEl>
                                            <p:attrNameLst>
                                              <p:attrName>ppt_y</p:attrName>
                                            </p:attrNameLst>
                                          </p:cBhvr>
                                          <p:tavLst>
                                            <p:tav tm="0">
                                              <p:val>
                                                <p:strVal val="0-#ppt_h/2"/>
                                              </p:val>
                                            </p:tav>
                                            <p:tav tm="100000">
                                              <p:val>
                                                <p:strVal val="#ppt_y"/>
                                              </p:val>
                                            </p:tav>
                                          </p:tavLst>
                                        </p:anim>
                                      </p:childTnLst>
                                    </p:cTn>
                                  </p:par>
                                  <p:par>
                                    <p:cTn id="57" presetID="2" presetClass="entr" presetSubtype="9" accel="10000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1000" fill="hold"/>
                                            <p:tgtEl>
                                              <p:spTgt spid="18"/>
                                            </p:tgtEl>
                                            <p:attrNameLst>
                                              <p:attrName>ppt_x</p:attrName>
                                            </p:attrNameLst>
                                          </p:cBhvr>
                                          <p:tavLst>
                                            <p:tav tm="0">
                                              <p:val>
                                                <p:strVal val="0-#ppt_w/2"/>
                                              </p:val>
                                            </p:tav>
                                            <p:tav tm="100000">
                                              <p:val>
                                                <p:strVal val="#ppt_x"/>
                                              </p:val>
                                            </p:tav>
                                          </p:tavLst>
                                        </p:anim>
                                        <p:anim calcmode="lin" valueType="num">
                                          <p:cBhvr additive="base">
                                            <p:cTn id="60" dur="1000" fill="hold"/>
                                            <p:tgtEl>
                                              <p:spTgt spid="18"/>
                                            </p:tgtEl>
                                            <p:attrNameLst>
                                              <p:attrName>ppt_y</p:attrName>
                                            </p:attrNameLst>
                                          </p:cBhvr>
                                          <p:tavLst>
                                            <p:tav tm="0">
                                              <p:val>
                                                <p:strVal val="0-#ppt_h/2"/>
                                              </p:val>
                                            </p:tav>
                                            <p:tav tm="100000">
                                              <p:val>
                                                <p:strVal val="#ppt_y"/>
                                              </p:val>
                                            </p:tav>
                                          </p:tavLst>
                                        </p:anim>
                                      </p:childTnLst>
                                    </p:cTn>
                                  </p:par>
                                  <p:par>
                                    <p:cTn id="61" presetID="2" presetClass="entr" presetSubtype="9" accel="100000"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1000" fill="hold"/>
                                            <p:tgtEl>
                                              <p:spTgt spid="21"/>
                                            </p:tgtEl>
                                            <p:attrNameLst>
                                              <p:attrName>ppt_x</p:attrName>
                                            </p:attrNameLst>
                                          </p:cBhvr>
                                          <p:tavLst>
                                            <p:tav tm="0">
                                              <p:val>
                                                <p:strVal val="0-#ppt_w/2"/>
                                              </p:val>
                                            </p:tav>
                                            <p:tav tm="100000">
                                              <p:val>
                                                <p:strVal val="#ppt_x"/>
                                              </p:val>
                                            </p:tav>
                                          </p:tavLst>
                                        </p:anim>
                                        <p:anim calcmode="lin" valueType="num">
                                          <p:cBhvr additive="base">
                                            <p:cTn id="64" dur="1000" fill="hold"/>
                                            <p:tgtEl>
                                              <p:spTgt spid="21"/>
                                            </p:tgtEl>
                                            <p:attrNameLst>
                                              <p:attrName>ppt_y</p:attrName>
                                            </p:attrNameLst>
                                          </p:cBhvr>
                                          <p:tavLst>
                                            <p:tav tm="0">
                                              <p:val>
                                                <p:strVal val="0-#ppt_h/2"/>
                                              </p:val>
                                            </p:tav>
                                            <p:tav tm="100000">
                                              <p:val>
                                                <p:strVal val="#ppt_y"/>
                                              </p:val>
                                            </p:tav>
                                          </p:tavLst>
                                        </p:anim>
                                      </p:childTnLst>
                                    </p:cTn>
                                  </p:par>
                                  <p:par>
                                    <p:cTn id="65" presetID="2" presetClass="entr" presetSubtype="9" accel="10000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1000" fill="hold"/>
                                            <p:tgtEl>
                                              <p:spTgt spid="22"/>
                                            </p:tgtEl>
                                            <p:attrNameLst>
                                              <p:attrName>ppt_x</p:attrName>
                                            </p:attrNameLst>
                                          </p:cBhvr>
                                          <p:tavLst>
                                            <p:tav tm="0">
                                              <p:val>
                                                <p:strVal val="0-#ppt_w/2"/>
                                              </p:val>
                                            </p:tav>
                                            <p:tav tm="100000">
                                              <p:val>
                                                <p:strVal val="#ppt_x"/>
                                              </p:val>
                                            </p:tav>
                                          </p:tavLst>
                                        </p:anim>
                                        <p:anim calcmode="lin" valueType="num">
                                          <p:cBhvr additive="base">
                                            <p:cTn id="68" dur="1000" fill="hold"/>
                                            <p:tgtEl>
                                              <p:spTgt spid="22"/>
                                            </p:tgtEl>
                                            <p:attrNameLst>
                                              <p:attrName>ppt_y</p:attrName>
                                            </p:attrNameLst>
                                          </p:cBhvr>
                                          <p:tavLst>
                                            <p:tav tm="0">
                                              <p:val>
                                                <p:strVal val="0-#ppt_h/2"/>
                                              </p:val>
                                            </p:tav>
                                            <p:tav tm="100000">
                                              <p:val>
                                                <p:strVal val="#ppt_y"/>
                                              </p:val>
                                            </p:tav>
                                          </p:tavLst>
                                        </p:anim>
                                      </p:childTnLst>
                                    </p:cTn>
                                  </p:par>
                                  <p:par>
                                    <p:cTn id="69" presetID="2" presetClass="entr" presetSubtype="9"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0-#ppt_w/2"/>
                                              </p:val>
                                            </p:tav>
                                            <p:tav tm="100000">
                                              <p:val>
                                                <p:strVal val="#ppt_x"/>
                                              </p:val>
                                            </p:tav>
                                          </p:tavLst>
                                        </p:anim>
                                        <p:anim calcmode="lin" valueType="num">
                                          <p:cBhvr additive="base">
                                            <p:cTn id="72" dur="500" fill="hold"/>
                                            <p:tgtEl>
                                              <p:spTgt spid="23"/>
                                            </p:tgtEl>
                                            <p:attrNameLst>
                                              <p:attrName>ppt_y</p:attrName>
                                            </p:attrNameLst>
                                          </p:cBhvr>
                                          <p:tavLst>
                                            <p:tav tm="0">
                                              <p:val>
                                                <p:strVal val="0-#ppt_h/2"/>
                                              </p:val>
                                            </p:tav>
                                            <p:tav tm="100000">
                                              <p:val>
                                                <p:strVal val="#ppt_y"/>
                                              </p:val>
                                            </p:tav>
                                          </p:tavLst>
                                        </p:anim>
                                      </p:childTnLst>
                                    </p:cTn>
                                  </p:par>
                                  <p:par>
                                    <p:cTn id="73" presetID="2" presetClass="entr" presetSubtype="9"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 calcmode="lin" valueType="num">
                                          <p:cBhvr additive="base">
                                            <p:cTn id="75" dur="500" fill="hold"/>
                                            <p:tgtEl>
                                              <p:spTgt spid="3"/>
                                            </p:tgtEl>
                                            <p:attrNameLst>
                                              <p:attrName>ppt_x</p:attrName>
                                            </p:attrNameLst>
                                          </p:cBhvr>
                                          <p:tavLst>
                                            <p:tav tm="0">
                                              <p:val>
                                                <p:strVal val="0-#ppt_w/2"/>
                                              </p:val>
                                            </p:tav>
                                            <p:tav tm="100000">
                                              <p:val>
                                                <p:strVal val="#ppt_x"/>
                                              </p:val>
                                            </p:tav>
                                          </p:tavLst>
                                        </p:anim>
                                        <p:anim calcmode="lin" valueType="num">
                                          <p:cBhvr additive="base">
                                            <p:cTn id="76" dur="500" fill="hold"/>
                                            <p:tgtEl>
                                              <p:spTgt spid="3"/>
                                            </p:tgtEl>
                                            <p:attrNameLst>
                                              <p:attrName>ppt_y</p:attrName>
                                            </p:attrNameLst>
                                          </p:cBhvr>
                                          <p:tavLst>
                                            <p:tav tm="0">
                                              <p:val>
                                                <p:strVal val="0-#ppt_h/2"/>
                                              </p:val>
                                            </p:tav>
                                            <p:tav tm="100000">
                                              <p:val>
                                                <p:strVal val="#ppt_y"/>
                                              </p:val>
                                            </p:tav>
                                          </p:tavLst>
                                        </p:anim>
                                      </p:childTnLst>
                                    </p:cTn>
                                  </p:par>
                                  <p:par>
                                    <p:cTn id="77" presetID="2" presetClass="entr" presetSubtype="9"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500" fill="hold"/>
                                            <p:tgtEl>
                                              <p:spTgt spid="4"/>
                                            </p:tgtEl>
                                            <p:attrNameLst>
                                              <p:attrName>ppt_x</p:attrName>
                                            </p:attrNameLst>
                                          </p:cBhvr>
                                          <p:tavLst>
                                            <p:tav tm="0">
                                              <p:val>
                                                <p:strVal val="0-#ppt_w/2"/>
                                              </p:val>
                                            </p:tav>
                                            <p:tav tm="100000">
                                              <p:val>
                                                <p:strVal val="#ppt_x"/>
                                              </p:val>
                                            </p:tav>
                                          </p:tavLst>
                                        </p:anim>
                                        <p:anim calcmode="lin" valueType="num">
                                          <p:cBhvr additive="base">
                                            <p:cTn id="8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P spid="34" grpId="0" animBg="1"/>
          <p:bldP spid="6" grpId="0" animBg="1"/>
          <p:bldP spid="44" grpId="0"/>
          <p:bldP spid="45" grpId="0"/>
          <p:bldP spid="46" grpId="0"/>
          <p:bldP spid="47" grpId="0"/>
          <p:bldP spid="48" grpId="0" animBg="1"/>
          <p:bldP spid="49" grpId="0" animBg="1"/>
          <p:bldP spid="17" grpId="0" animBg="1"/>
          <p:bldP spid="3" grpId="0"/>
          <p:bldP spid="4" grpId="0"/>
          <p:bldP spid="23" grpId="0" animBg="1"/>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4278350" y="1592763"/>
            <a:ext cx="3485862" cy="3485862"/>
          </a:xfrm>
          <a:prstGeom prst="ellipse">
            <a:avLst/>
          </a:prstGeom>
          <a:solidFill>
            <a:srgbClr val="0270D1">
              <a:alpha val="94000"/>
            </a:srgb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spcBef>
                <a:spcPct val="0"/>
              </a:spcBef>
            </a:pPr>
            <a:endParaRPr lang="zh-CN" altLang="en-US" sz="2000" smtClean="0">
              <a:solidFill>
                <a:srgbClr val="222B33"/>
              </a:solidFill>
              <a:latin typeface="微软雅黑" panose="020B0503020204020204" pitchFamily="34" charset="-122"/>
              <a:ea typeface="微软雅黑" panose="020B0503020204020204" pitchFamily="34" charset="-122"/>
            </a:endParaRPr>
          </a:p>
        </p:txBody>
      </p:sp>
      <p:sp>
        <p:nvSpPr>
          <p:cNvPr id="30" name="矩形 29"/>
          <p:cNvSpPr/>
          <p:nvPr/>
        </p:nvSpPr>
        <p:spPr>
          <a:xfrm>
            <a:off x="5071621" y="429919"/>
            <a:ext cx="2048758" cy="666849"/>
          </a:xfrm>
          <a:prstGeom prst="rect">
            <a:avLst/>
          </a:prstGeom>
        </p:spPr>
        <p:txBody>
          <a:bodyPr wrap="square">
            <a:spAutoFit/>
          </a:bodyPr>
          <a:lstStyle/>
          <a:p>
            <a:pPr algn="ctr">
              <a:lnSpc>
                <a:spcPct val="120000"/>
              </a:lnSpc>
              <a:spcBef>
                <a:spcPct val="0"/>
              </a:spcBef>
            </a:pPr>
            <a:endParaRPr lang="zh-CN" altLang="en-US" sz="3200" dirty="0">
              <a:solidFill>
                <a:srgbClr val="0270D1"/>
              </a:solidFill>
              <a:latin typeface="微软雅黑" panose="020B0503020204020204" pitchFamily="34" charset="-122"/>
              <a:ea typeface="微软雅黑" panose="020B0503020204020204" pitchFamily="34" charset="-122"/>
            </a:endParaRPr>
          </a:p>
        </p:txBody>
      </p:sp>
      <p:sp>
        <p:nvSpPr>
          <p:cNvPr id="58" name="矩形 57"/>
          <p:cNvSpPr/>
          <p:nvPr/>
        </p:nvSpPr>
        <p:spPr>
          <a:xfrm>
            <a:off x="4886190" y="1940065"/>
            <a:ext cx="2339612" cy="523220"/>
          </a:xfrm>
          <a:prstGeom prst="rect">
            <a:avLst/>
          </a:prstGeom>
        </p:spPr>
        <p:txBody>
          <a:bodyPr wrap="square">
            <a:spAutoFit/>
          </a:bodyPr>
          <a:lstStyle/>
          <a:p>
            <a:pPr algn="ctr">
              <a:lnSpc>
                <a:spcPct val="120000"/>
              </a:lnSpc>
              <a:spcBef>
                <a:spcPct val="0"/>
              </a:spcBef>
            </a:pPr>
            <a:r>
              <a:rPr lang="zh-CN" altLang="en-US" sz="2400" dirty="0" smtClean="0">
                <a:solidFill>
                  <a:srgbClr val="FFFFFF"/>
                </a:solidFill>
                <a:latin typeface="微软雅黑" panose="020B0503020204020204" pitchFamily="34" charset="-122"/>
                <a:ea typeface="微软雅黑" panose="020B0503020204020204" pitchFamily="34" charset="-122"/>
              </a:rPr>
              <a:t>共同灵敏化合物</a:t>
            </a:r>
            <a:endParaRPr lang="zh-CN" altLang="en-US" sz="2400" dirty="0">
              <a:solidFill>
                <a:srgbClr val="FFFFFF"/>
              </a:solidFill>
              <a:latin typeface="微软雅黑" panose="020B0503020204020204" pitchFamily="34" charset="-122"/>
              <a:ea typeface="微软雅黑" panose="020B0503020204020204" pitchFamily="34" charset="-122"/>
            </a:endParaRPr>
          </a:p>
        </p:txBody>
      </p:sp>
      <p:sp>
        <p:nvSpPr>
          <p:cNvPr id="60" name="PA_矩形 75"/>
          <p:cNvSpPr/>
          <p:nvPr>
            <p:custDataLst>
              <p:tags r:id="rId1"/>
            </p:custDataLst>
          </p:nvPr>
        </p:nvSpPr>
        <p:spPr>
          <a:xfrm>
            <a:off x="4517928" y="2631970"/>
            <a:ext cx="3090554" cy="87716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zh-CN" sz="2000" dirty="0">
                <a:solidFill>
                  <a:schemeClr val="bg1"/>
                </a:solidFill>
                <a:latin typeface="微软雅黑"/>
                <a:ea typeface="微软雅黑"/>
                <a:cs typeface="微软雅黑"/>
              </a:rPr>
              <a:t>蒿</a:t>
            </a:r>
            <a:r>
              <a:rPr lang="zh-CN" altLang="zh-CN" sz="2000" dirty="0" smtClean="0">
                <a:solidFill>
                  <a:schemeClr val="bg1"/>
                </a:solidFill>
                <a:latin typeface="微软雅黑"/>
                <a:ea typeface="微软雅黑"/>
                <a:cs typeface="微软雅黑"/>
              </a:rPr>
              <a:t>本内酯</a:t>
            </a:r>
            <a:endParaRPr lang="en-US" altLang="zh-CN" sz="2000" dirty="0" smtClean="0">
              <a:solidFill>
                <a:schemeClr val="bg1"/>
              </a:solidFill>
              <a:latin typeface="微软雅黑"/>
              <a:ea typeface="微软雅黑"/>
              <a:cs typeface="微软雅黑"/>
            </a:endParaRPr>
          </a:p>
          <a:p>
            <a:pPr algn="ctr">
              <a:lnSpc>
                <a:spcPct val="130000"/>
              </a:lnSpc>
            </a:pPr>
            <a:r>
              <a:rPr lang="zh-CN" altLang="zh-CN" sz="2000" dirty="0">
                <a:solidFill>
                  <a:schemeClr val="bg1"/>
                </a:solidFill>
                <a:latin typeface="微软雅黑"/>
                <a:ea typeface="微软雅黑"/>
                <a:cs typeface="微软雅黑"/>
              </a:rPr>
              <a:t>亚油酸 </a:t>
            </a:r>
            <a:r>
              <a:rPr lang="zh-CN" altLang="zh-CN" sz="2000" dirty="0" smtClean="0">
                <a:solidFill>
                  <a:schemeClr val="bg1"/>
                </a:solidFill>
                <a:latin typeface="微软雅黑"/>
                <a:ea typeface="微软雅黑"/>
                <a:cs typeface="微软雅黑"/>
              </a:rPr>
              <a:t> </a:t>
            </a:r>
            <a:endParaRPr lang="zh-CN" altLang="en-US" sz="2000" dirty="0">
              <a:solidFill>
                <a:schemeClr val="bg1"/>
              </a:solidFill>
              <a:latin typeface="微软雅黑"/>
              <a:ea typeface="微软雅黑"/>
              <a:cs typeface="微软雅黑"/>
            </a:endParaRPr>
          </a:p>
        </p:txBody>
      </p:sp>
      <p:sp>
        <p:nvSpPr>
          <p:cNvPr id="61" name="矩形 60"/>
          <p:cNvSpPr/>
          <p:nvPr/>
        </p:nvSpPr>
        <p:spPr>
          <a:xfrm>
            <a:off x="472135" y="4057961"/>
            <a:ext cx="3066781" cy="630942"/>
          </a:xfrm>
          <a:prstGeom prst="rect">
            <a:avLst/>
          </a:prstGeom>
        </p:spPr>
        <p:txBody>
          <a:bodyPr wrap="square">
            <a:spAutoFit/>
          </a:bodyPr>
          <a:lstStyle/>
          <a:p>
            <a:pPr algn="ctr">
              <a:lnSpc>
                <a:spcPct val="120000"/>
              </a:lnSpc>
              <a:spcBef>
                <a:spcPct val="0"/>
              </a:spcBef>
            </a:pPr>
            <a:r>
              <a:rPr lang="zh-CN" altLang="en-US" sz="3000" dirty="0">
                <a:latin typeface="微软雅黑"/>
                <a:ea typeface="微软雅黑"/>
                <a:cs typeface="微软雅黑"/>
              </a:rPr>
              <a:t>核磁共振图谱</a:t>
            </a:r>
          </a:p>
        </p:txBody>
      </p:sp>
      <p:sp>
        <p:nvSpPr>
          <p:cNvPr id="63" name="PA_矩形 75"/>
          <p:cNvSpPr/>
          <p:nvPr>
            <p:custDataLst>
              <p:tags r:id="rId2"/>
            </p:custDataLst>
          </p:nvPr>
        </p:nvSpPr>
        <p:spPr>
          <a:xfrm>
            <a:off x="332929" y="4739579"/>
            <a:ext cx="3662224" cy="16804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smtClean="0">
                <a:solidFill>
                  <a:srgbClr val="595959"/>
                </a:solidFill>
                <a:latin typeface="微软雅黑" panose="020B0503020204020204" pitchFamily="34" charset="-122"/>
                <a:ea typeface="微软雅黑" panose="020B0503020204020204" pitchFamily="34" charset="-122"/>
              </a:rPr>
              <a:t>      </a:t>
            </a:r>
            <a:r>
              <a:rPr lang="en-US" altLang="zh-CN" sz="1600" dirty="0" smtClean="0">
                <a:solidFill>
                  <a:srgbClr val="595959"/>
                </a:solidFill>
                <a:latin typeface="微软雅黑" panose="020B0503020204020204" pitchFamily="34" charset="-122"/>
                <a:ea typeface="微软雅黑" panose="020B0503020204020204" pitchFamily="34" charset="-122"/>
              </a:rPr>
              <a:t>HNMR</a:t>
            </a:r>
            <a:r>
              <a:rPr lang="zh-CN" altLang="zh-CN" sz="1600" dirty="0">
                <a:solidFill>
                  <a:srgbClr val="595959"/>
                </a:solidFill>
                <a:latin typeface="微软雅黑" panose="020B0503020204020204" pitchFamily="34" charset="-122"/>
                <a:ea typeface="微软雅黑" panose="020B0503020204020204" pitchFamily="34" charset="-122"/>
              </a:rPr>
              <a:t>核磁共振谱选择溶剂为</a:t>
            </a:r>
            <a:r>
              <a:rPr lang="en-US" altLang="zh-CN" sz="1600" dirty="0" smtClean="0">
                <a:solidFill>
                  <a:srgbClr val="595959"/>
                </a:solidFill>
                <a:latin typeface="微软雅黑" panose="020B0503020204020204" pitchFamily="34" charset="-122"/>
                <a:ea typeface="微软雅黑" panose="020B0503020204020204" pitchFamily="34" charset="-122"/>
              </a:rPr>
              <a:t>DMSO</a:t>
            </a:r>
            <a:r>
              <a:rPr lang="zh-CN" altLang="en-US" sz="1600" dirty="0" smtClean="0">
                <a:solidFill>
                  <a:srgbClr val="595959"/>
                </a:solidFill>
                <a:latin typeface="微软雅黑" panose="020B0503020204020204" pitchFamily="34" charset="-122"/>
                <a:ea typeface="微软雅黑" panose="020B0503020204020204" pitchFamily="34" charset="-122"/>
              </a:rPr>
              <a:t>二甲基苯砜</a:t>
            </a:r>
            <a:r>
              <a:rPr lang="zh-CN" altLang="zh-CN" sz="1600" dirty="0" smtClean="0">
                <a:solidFill>
                  <a:srgbClr val="595959"/>
                </a:solidFill>
                <a:latin typeface="微软雅黑" panose="020B0503020204020204" pitchFamily="34" charset="-122"/>
                <a:ea typeface="微软雅黑" panose="020B0503020204020204" pitchFamily="34" charset="-122"/>
              </a:rPr>
              <a:t>溶剂</a:t>
            </a:r>
            <a:r>
              <a:rPr lang="zh-CN" altLang="zh-CN" sz="1600" dirty="0">
                <a:solidFill>
                  <a:srgbClr val="595959"/>
                </a:solidFill>
                <a:latin typeface="微软雅黑" panose="020B0503020204020204" pitchFamily="34" charset="-122"/>
                <a:ea typeface="微软雅黑" panose="020B0503020204020204" pitchFamily="34" charset="-122"/>
              </a:rPr>
              <a:t>，当归多糖对此溶剂溶解度适中，对多糖相对含量的年份反应很明显。而阿魏酸和欧当归内酯</a:t>
            </a:r>
            <a:r>
              <a:rPr lang="en-US" altLang="zh-CN" sz="1600" dirty="0">
                <a:solidFill>
                  <a:srgbClr val="595959"/>
                </a:solidFill>
                <a:latin typeface="微软雅黑" panose="020B0503020204020204" pitchFamily="34" charset="-122"/>
                <a:ea typeface="微软雅黑" panose="020B0503020204020204" pitchFamily="34" charset="-122"/>
              </a:rPr>
              <a:t>A</a:t>
            </a:r>
            <a:r>
              <a:rPr lang="zh-CN" altLang="zh-CN" sz="1600" dirty="0">
                <a:solidFill>
                  <a:srgbClr val="595959"/>
                </a:solidFill>
                <a:latin typeface="微软雅黑" panose="020B0503020204020204" pitchFamily="34" charset="-122"/>
                <a:ea typeface="微软雅黑" panose="020B0503020204020204" pitchFamily="34" charset="-122"/>
              </a:rPr>
              <a:t>是</a:t>
            </a:r>
            <a:r>
              <a:rPr lang="en-US" altLang="zh-CN" sz="1600" dirty="0">
                <a:solidFill>
                  <a:srgbClr val="595959"/>
                </a:solidFill>
                <a:latin typeface="微软雅黑" panose="020B0503020204020204" pitchFamily="34" charset="-122"/>
                <a:ea typeface="微软雅黑" panose="020B0503020204020204" pitchFamily="34" charset="-122"/>
              </a:rPr>
              <a:t>GCMS</a:t>
            </a:r>
            <a:r>
              <a:rPr lang="zh-CN" altLang="zh-CN" sz="1600" dirty="0">
                <a:solidFill>
                  <a:srgbClr val="595959"/>
                </a:solidFill>
                <a:latin typeface="微软雅黑" panose="020B0503020204020204" pitchFamily="34" charset="-122"/>
                <a:ea typeface="微软雅黑" panose="020B0503020204020204" pitchFamily="34" charset="-122"/>
              </a:rPr>
              <a:t>气相色谱质谱所</a:t>
            </a:r>
            <a:r>
              <a:rPr lang="zh-CN" altLang="zh-CN" sz="1600" dirty="0" smtClean="0">
                <a:solidFill>
                  <a:srgbClr val="595959"/>
                </a:solidFill>
                <a:latin typeface="微软雅黑" panose="020B0503020204020204" pitchFamily="34" charset="-122"/>
                <a:ea typeface="微软雅黑" panose="020B0503020204020204" pitchFamily="34" charset="-122"/>
              </a:rPr>
              <a:t>不具有的</a:t>
            </a:r>
            <a:endParaRPr lang="zh-CN" altLang="en-US" sz="1600" dirty="0">
              <a:solidFill>
                <a:srgbClr val="595959"/>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a:off x="2899827" y="591303"/>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518650" y="591303"/>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8750113" y="4164662"/>
            <a:ext cx="2606479" cy="630942"/>
          </a:xfrm>
          <a:prstGeom prst="rect">
            <a:avLst/>
          </a:prstGeom>
        </p:spPr>
        <p:txBody>
          <a:bodyPr wrap="square">
            <a:spAutoFit/>
          </a:bodyPr>
          <a:lstStyle/>
          <a:p>
            <a:pPr>
              <a:lnSpc>
                <a:spcPct val="120000"/>
              </a:lnSpc>
              <a:spcBef>
                <a:spcPct val="0"/>
              </a:spcBef>
            </a:pPr>
            <a:r>
              <a:rPr lang="zh-CN" altLang="en-US" sz="3000" dirty="0">
                <a:latin typeface="微软雅黑"/>
                <a:ea typeface="微软雅黑"/>
                <a:cs typeface="微软雅黑"/>
              </a:rPr>
              <a:t>气质联用图谱</a:t>
            </a:r>
          </a:p>
        </p:txBody>
      </p:sp>
      <p:sp>
        <p:nvSpPr>
          <p:cNvPr id="49" name="PA_矩形 75"/>
          <p:cNvSpPr/>
          <p:nvPr>
            <p:custDataLst>
              <p:tags r:id="rId3"/>
            </p:custDataLst>
          </p:nvPr>
        </p:nvSpPr>
        <p:spPr>
          <a:xfrm>
            <a:off x="7940984" y="4855189"/>
            <a:ext cx="3834854" cy="16804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smtClean="0">
                <a:solidFill>
                  <a:srgbClr val="595959"/>
                </a:solidFill>
                <a:latin typeface="微软雅黑" panose="020B0503020204020204" pitchFamily="34" charset="-122"/>
                <a:ea typeface="微软雅黑" panose="020B0503020204020204" pitchFamily="34" charset="-122"/>
              </a:rPr>
              <a:t>       </a:t>
            </a:r>
            <a:r>
              <a:rPr lang="zh-CN" altLang="zh-CN" sz="1600" dirty="0" smtClean="0">
                <a:solidFill>
                  <a:srgbClr val="595959"/>
                </a:solidFill>
                <a:latin typeface="微软雅黑" panose="020B0503020204020204" pitchFamily="34" charset="-122"/>
                <a:ea typeface="微软雅黑" panose="020B0503020204020204" pitchFamily="34" charset="-122"/>
              </a:rPr>
              <a:t>对当归</a:t>
            </a:r>
            <a:r>
              <a:rPr lang="zh-CN" altLang="zh-CN" sz="1600" dirty="0">
                <a:solidFill>
                  <a:srgbClr val="595959"/>
                </a:solidFill>
                <a:latin typeface="微软雅黑" panose="020B0503020204020204" pitchFamily="34" charset="-122"/>
                <a:ea typeface="微软雅黑" panose="020B0503020204020204" pitchFamily="34" charset="-122"/>
              </a:rPr>
              <a:t>多糖的反应来说，由于多糖物质大多是挥发性较强的，所以在气相分析中，在挥发油中的含量几近饱和，所以在</a:t>
            </a:r>
            <a:r>
              <a:rPr lang="en-US" altLang="zh-CN" sz="1600" dirty="0">
                <a:solidFill>
                  <a:srgbClr val="595959"/>
                </a:solidFill>
                <a:latin typeface="微软雅黑" panose="020B0503020204020204" pitchFamily="34" charset="-122"/>
                <a:ea typeface="微软雅黑" panose="020B0503020204020204" pitchFamily="34" charset="-122"/>
              </a:rPr>
              <a:t>GCMS</a:t>
            </a:r>
            <a:r>
              <a:rPr lang="zh-CN" altLang="zh-CN" sz="1600" dirty="0">
                <a:solidFill>
                  <a:srgbClr val="595959"/>
                </a:solidFill>
                <a:latin typeface="微软雅黑" panose="020B0503020204020204" pitchFamily="34" charset="-122"/>
                <a:ea typeface="微软雅黑" panose="020B0503020204020204" pitchFamily="34" charset="-122"/>
              </a:rPr>
              <a:t>中不论年份怎样变化，多糖类物质的相对含量变化并不明显 </a:t>
            </a:r>
            <a:endParaRPr lang="zh-CN" altLang="en-US" sz="1600" dirty="0">
              <a:solidFill>
                <a:srgbClr val="595959"/>
              </a:solidFill>
              <a:latin typeface="微软雅黑" panose="020B0503020204020204" pitchFamily="34" charset="-122"/>
              <a:ea typeface="微软雅黑" panose="020B0503020204020204" pitchFamily="34" charset="-122"/>
            </a:endParaRPr>
          </a:p>
        </p:txBody>
      </p:sp>
      <p:cxnSp>
        <p:nvCxnSpPr>
          <p:cNvPr id="51" name="直接连接符 50"/>
          <p:cNvCxnSpPr/>
          <p:nvPr/>
        </p:nvCxnSpPr>
        <p:spPr>
          <a:xfrm flipV="1">
            <a:off x="1552301" y="4734332"/>
            <a:ext cx="839859" cy="9606"/>
          </a:xfrm>
          <a:prstGeom prst="line">
            <a:avLst/>
          </a:prstGeom>
          <a:ln w="28575">
            <a:solidFill>
              <a:srgbClr val="0270D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9657192" y="4845293"/>
            <a:ext cx="675953" cy="11388"/>
          </a:xfrm>
          <a:prstGeom prst="line">
            <a:avLst/>
          </a:prstGeom>
          <a:ln w="28575">
            <a:solidFill>
              <a:srgbClr val="0270D1"/>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3095011" y="211855"/>
            <a:ext cx="5573486" cy="666849"/>
          </a:xfrm>
          <a:prstGeom prst="rect">
            <a:avLst/>
          </a:prstGeom>
        </p:spPr>
        <p:txBody>
          <a:bodyPr wrap="square">
            <a:spAutoFit/>
          </a:bodyPr>
          <a:lstStyle/>
          <a:p>
            <a:pPr algn="ctr">
              <a:lnSpc>
                <a:spcPct val="120000"/>
              </a:lnSpc>
              <a:spcBef>
                <a:spcPct val="0"/>
              </a:spcBef>
            </a:pPr>
            <a:r>
              <a:rPr lang="en-US" altLang="en-US" sz="3200" dirty="0" smtClean="0">
                <a:solidFill>
                  <a:srgbClr val="0270D1"/>
                </a:solidFill>
                <a:latin typeface="微软雅黑" panose="020B0503020204020204" pitchFamily="34" charset="-122"/>
                <a:ea typeface="微软雅黑" panose="020B0503020204020204" pitchFamily="34" charset="-122"/>
              </a:rPr>
              <a:t>代谢图谱物质</a:t>
            </a:r>
            <a:r>
              <a:rPr lang="zh-CN" altLang="en-US" sz="3200" dirty="0" smtClean="0">
                <a:solidFill>
                  <a:srgbClr val="0270D1"/>
                </a:solidFill>
                <a:latin typeface="微软雅黑" panose="020B0503020204020204" pitchFamily="34" charset="-122"/>
                <a:ea typeface="微软雅黑" panose="020B0503020204020204" pitchFamily="34" charset="-122"/>
              </a:rPr>
              <a:t>变化灵敏度</a:t>
            </a:r>
            <a:r>
              <a:rPr lang="en-US" altLang="en-US" sz="3200" dirty="0" smtClean="0">
                <a:solidFill>
                  <a:srgbClr val="0270D1"/>
                </a:solidFill>
                <a:latin typeface="微软雅黑" panose="020B0503020204020204" pitchFamily="34" charset="-122"/>
                <a:ea typeface="微软雅黑" panose="020B0503020204020204" pitchFamily="34" charset="-122"/>
              </a:rPr>
              <a:t>差异</a:t>
            </a:r>
            <a:endParaRPr lang="zh-CN" altLang="en-US" sz="3200" dirty="0">
              <a:solidFill>
                <a:srgbClr val="0270D1"/>
              </a:solidFill>
              <a:latin typeface="微软雅黑" panose="020B0503020204020204" pitchFamily="34" charset="-122"/>
              <a:ea typeface="微软雅黑" panose="020B0503020204020204" pitchFamily="34" charset="-122"/>
            </a:endParaRPr>
          </a:p>
        </p:txBody>
      </p:sp>
      <p:sp>
        <p:nvSpPr>
          <p:cNvPr id="29" name="Freeform 58"/>
          <p:cNvSpPr>
            <a:spLocks noEditPoints="1"/>
          </p:cNvSpPr>
          <p:nvPr/>
        </p:nvSpPr>
        <p:spPr bwMode="auto">
          <a:xfrm>
            <a:off x="5673217" y="4009817"/>
            <a:ext cx="664774" cy="539580"/>
          </a:xfrm>
          <a:custGeom>
            <a:avLst/>
            <a:gdLst/>
            <a:ahLst/>
            <a:cxnLst>
              <a:cxn ang="0">
                <a:pos x="51" y="58"/>
              </a:cxn>
              <a:cxn ang="0">
                <a:pos x="7" y="58"/>
              </a:cxn>
              <a:cxn ang="0">
                <a:pos x="3" y="50"/>
              </a:cxn>
              <a:cxn ang="0">
                <a:pos x="22" y="20"/>
              </a:cxn>
              <a:cxn ang="0">
                <a:pos x="22" y="4"/>
              </a:cxn>
              <a:cxn ang="0">
                <a:pos x="19" y="4"/>
              </a:cxn>
              <a:cxn ang="0">
                <a:pos x="17" y="2"/>
              </a:cxn>
              <a:cxn ang="0">
                <a:pos x="19" y="0"/>
              </a:cxn>
              <a:cxn ang="0">
                <a:pos x="39" y="0"/>
              </a:cxn>
              <a:cxn ang="0">
                <a:pos x="41" y="2"/>
              </a:cxn>
              <a:cxn ang="0">
                <a:pos x="39" y="4"/>
              </a:cxn>
              <a:cxn ang="0">
                <a:pos x="36" y="4"/>
              </a:cxn>
              <a:cxn ang="0">
                <a:pos x="36" y="20"/>
              </a:cxn>
              <a:cxn ang="0">
                <a:pos x="55" y="50"/>
              </a:cxn>
              <a:cxn ang="0">
                <a:pos x="51" y="58"/>
              </a:cxn>
              <a:cxn ang="0">
                <a:pos x="16" y="38"/>
              </a:cxn>
              <a:cxn ang="0">
                <a:pos x="43" y="38"/>
              </a:cxn>
              <a:cxn ang="0">
                <a:pos x="32" y="22"/>
              </a:cxn>
              <a:cxn ang="0">
                <a:pos x="31" y="21"/>
              </a:cxn>
              <a:cxn ang="0">
                <a:pos x="31" y="20"/>
              </a:cxn>
              <a:cxn ang="0">
                <a:pos x="31" y="4"/>
              </a:cxn>
              <a:cxn ang="0">
                <a:pos x="27" y="4"/>
              </a:cxn>
              <a:cxn ang="0">
                <a:pos x="27" y="20"/>
              </a:cxn>
              <a:cxn ang="0">
                <a:pos x="27" y="21"/>
              </a:cxn>
              <a:cxn ang="0">
                <a:pos x="26" y="22"/>
              </a:cxn>
              <a:cxn ang="0">
                <a:pos x="16" y="38"/>
              </a:cxn>
            </a:cxnLst>
            <a:rect l="0" t="0" r="r" b="b"/>
            <a:pathLst>
              <a:path w="58" h="58">
                <a:moveTo>
                  <a:pt x="51" y="58"/>
                </a:moveTo>
                <a:cubicBezTo>
                  <a:pt x="7" y="58"/>
                  <a:pt x="7" y="58"/>
                  <a:pt x="7" y="58"/>
                </a:cubicBezTo>
                <a:cubicBezTo>
                  <a:pt x="2" y="58"/>
                  <a:pt x="0" y="54"/>
                  <a:pt x="3" y="50"/>
                </a:cubicBezTo>
                <a:cubicBezTo>
                  <a:pt x="22" y="20"/>
                  <a:pt x="22" y="20"/>
                  <a:pt x="22" y="20"/>
                </a:cubicBezTo>
                <a:cubicBezTo>
                  <a:pt x="22" y="4"/>
                  <a:pt x="22" y="4"/>
                  <a:pt x="22" y="4"/>
                </a:cubicBezTo>
                <a:cubicBezTo>
                  <a:pt x="19" y="4"/>
                  <a:pt x="19" y="4"/>
                  <a:pt x="19" y="4"/>
                </a:cubicBezTo>
                <a:cubicBezTo>
                  <a:pt x="18" y="4"/>
                  <a:pt x="17" y="3"/>
                  <a:pt x="17" y="2"/>
                </a:cubicBezTo>
                <a:cubicBezTo>
                  <a:pt x="17" y="1"/>
                  <a:pt x="18" y="0"/>
                  <a:pt x="19" y="0"/>
                </a:cubicBezTo>
                <a:cubicBezTo>
                  <a:pt x="39" y="0"/>
                  <a:pt x="39" y="0"/>
                  <a:pt x="39" y="0"/>
                </a:cubicBezTo>
                <a:cubicBezTo>
                  <a:pt x="40" y="0"/>
                  <a:pt x="41" y="1"/>
                  <a:pt x="41" y="2"/>
                </a:cubicBezTo>
                <a:cubicBezTo>
                  <a:pt x="41" y="3"/>
                  <a:pt x="40" y="4"/>
                  <a:pt x="39" y="4"/>
                </a:cubicBezTo>
                <a:cubicBezTo>
                  <a:pt x="36" y="4"/>
                  <a:pt x="36" y="4"/>
                  <a:pt x="36" y="4"/>
                </a:cubicBezTo>
                <a:cubicBezTo>
                  <a:pt x="36" y="20"/>
                  <a:pt x="36" y="20"/>
                  <a:pt x="36" y="20"/>
                </a:cubicBezTo>
                <a:cubicBezTo>
                  <a:pt x="55" y="50"/>
                  <a:pt x="55" y="50"/>
                  <a:pt x="55" y="50"/>
                </a:cubicBezTo>
                <a:cubicBezTo>
                  <a:pt x="58" y="54"/>
                  <a:pt x="56" y="58"/>
                  <a:pt x="51" y="58"/>
                </a:cubicBezTo>
                <a:close/>
                <a:moveTo>
                  <a:pt x="16" y="38"/>
                </a:moveTo>
                <a:cubicBezTo>
                  <a:pt x="43" y="38"/>
                  <a:pt x="43" y="38"/>
                  <a:pt x="43" y="38"/>
                </a:cubicBezTo>
                <a:cubicBezTo>
                  <a:pt x="32" y="22"/>
                  <a:pt x="32" y="22"/>
                  <a:pt x="32" y="22"/>
                </a:cubicBezTo>
                <a:cubicBezTo>
                  <a:pt x="31" y="21"/>
                  <a:pt x="31" y="21"/>
                  <a:pt x="31" y="21"/>
                </a:cubicBezTo>
                <a:cubicBezTo>
                  <a:pt x="31" y="20"/>
                  <a:pt x="31" y="20"/>
                  <a:pt x="31" y="20"/>
                </a:cubicBezTo>
                <a:cubicBezTo>
                  <a:pt x="31" y="4"/>
                  <a:pt x="31" y="4"/>
                  <a:pt x="31" y="4"/>
                </a:cubicBezTo>
                <a:cubicBezTo>
                  <a:pt x="27" y="4"/>
                  <a:pt x="27" y="4"/>
                  <a:pt x="27" y="4"/>
                </a:cubicBezTo>
                <a:cubicBezTo>
                  <a:pt x="27" y="20"/>
                  <a:pt x="27" y="20"/>
                  <a:pt x="27" y="20"/>
                </a:cubicBezTo>
                <a:cubicBezTo>
                  <a:pt x="27" y="21"/>
                  <a:pt x="27" y="21"/>
                  <a:pt x="27" y="21"/>
                </a:cubicBezTo>
                <a:cubicBezTo>
                  <a:pt x="26" y="22"/>
                  <a:pt x="26" y="22"/>
                  <a:pt x="26" y="22"/>
                </a:cubicBezTo>
                <a:lnTo>
                  <a:pt x="16" y="3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n>
                <a:solidFill>
                  <a:srgbClr val="000000"/>
                </a:solidFill>
              </a:ln>
            </a:endParaRPr>
          </a:p>
        </p:txBody>
      </p:sp>
      <p:sp>
        <p:nvSpPr>
          <p:cNvPr id="31" name="文本框 30"/>
          <p:cNvSpPr txBox="1"/>
          <p:nvPr/>
        </p:nvSpPr>
        <p:spPr>
          <a:xfrm>
            <a:off x="6300998" y="1035635"/>
            <a:ext cx="6125286" cy="400110"/>
          </a:xfrm>
          <a:prstGeom prst="rect">
            <a:avLst/>
          </a:prstGeom>
          <a:noFill/>
        </p:spPr>
        <p:txBody>
          <a:bodyPr wrap="square" rtlCol="0">
            <a:spAutoFit/>
          </a:bodyPr>
          <a:lstStyle/>
          <a:p>
            <a:r>
              <a:rPr kumimoji="1" lang="zh-CN" altLang="zh-CN" sz="2000" dirty="0">
                <a:solidFill>
                  <a:srgbClr val="0270D1"/>
                </a:solidFill>
              </a:rPr>
              <a:t>—</a:t>
            </a:r>
            <a:r>
              <a:rPr kumimoji="1" lang="zh-CN" altLang="zh-CN" sz="2000" dirty="0" smtClean="0">
                <a:solidFill>
                  <a:srgbClr val="0270D1"/>
                </a:solidFill>
              </a:rPr>
              <a:t>—</a:t>
            </a:r>
            <a:r>
              <a:rPr kumimoji="1" lang="zh-CN" altLang="en-US" sz="2000" b="1" dirty="0" smtClean="0">
                <a:solidFill>
                  <a:srgbClr val="0270D1"/>
                </a:solidFill>
              </a:rPr>
              <a:t>两图谱</a:t>
            </a:r>
            <a:r>
              <a:rPr kumimoji="1" lang="en-US" altLang="zh-CN" sz="2000" b="1" dirty="0" smtClean="0">
                <a:solidFill>
                  <a:srgbClr val="0270D1"/>
                </a:solidFill>
              </a:rPr>
              <a:t>ANOVA</a:t>
            </a:r>
            <a:r>
              <a:rPr kumimoji="1" lang="zh-CN" altLang="en-US" sz="2000" b="1" dirty="0" smtClean="0">
                <a:solidFill>
                  <a:srgbClr val="0270D1"/>
                </a:solidFill>
              </a:rPr>
              <a:t>对化合物年份变化反应的灵敏度</a:t>
            </a:r>
            <a:endParaRPr kumimoji="1" lang="zh-CN" altLang="en-US" sz="2000" b="1" dirty="0">
              <a:solidFill>
                <a:srgbClr val="0270D1"/>
              </a:solidFill>
            </a:endParaRPr>
          </a:p>
        </p:txBody>
      </p:sp>
      <p:sp>
        <p:nvSpPr>
          <p:cNvPr id="5" name="文本框 4"/>
          <p:cNvSpPr txBox="1"/>
          <p:nvPr/>
        </p:nvSpPr>
        <p:spPr>
          <a:xfrm>
            <a:off x="739844" y="1997295"/>
            <a:ext cx="2675766" cy="2013372"/>
          </a:xfrm>
          <a:prstGeom prst="rect">
            <a:avLst/>
          </a:prstGeom>
          <a:noFill/>
        </p:spPr>
        <p:txBody>
          <a:bodyPr wrap="square" rtlCol="0">
            <a:spAutoFit/>
          </a:bodyPr>
          <a:lstStyle/>
          <a:p>
            <a:pPr algn="ctr">
              <a:lnSpc>
                <a:spcPts val="3000"/>
              </a:lnSpc>
            </a:pPr>
            <a:r>
              <a:rPr lang="zh-CN" altLang="zh-CN" sz="2400" dirty="0">
                <a:solidFill>
                  <a:srgbClr val="0270D1"/>
                </a:solidFill>
                <a:latin typeface="微软雅黑"/>
                <a:ea typeface="微软雅黑"/>
                <a:cs typeface="微软雅黑"/>
              </a:rPr>
              <a:t>欧当归内酯</a:t>
            </a:r>
            <a:r>
              <a:rPr lang="en-US" altLang="zh-CN" sz="2400" dirty="0" smtClean="0">
                <a:solidFill>
                  <a:srgbClr val="0270D1"/>
                </a:solidFill>
                <a:latin typeface="微软雅黑"/>
                <a:ea typeface="微软雅黑"/>
                <a:cs typeface="微软雅黑"/>
              </a:rPr>
              <a:t>A</a:t>
            </a:r>
          </a:p>
          <a:p>
            <a:pPr algn="ctr">
              <a:lnSpc>
                <a:spcPts val="3000"/>
              </a:lnSpc>
            </a:pPr>
            <a:r>
              <a:rPr lang="en-US" altLang="zh-CN" sz="2400" dirty="0">
                <a:solidFill>
                  <a:srgbClr val="0270D1"/>
                </a:solidFill>
                <a:latin typeface="微软雅黑"/>
                <a:ea typeface="微软雅黑"/>
                <a:cs typeface="微软雅黑"/>
              </a:rPr>
              <a:t>3-</a:t>
            </a:r>
            <a:r>
              <a:rPr lang="zh-CN" altLang="zh-CN" sz="2400" dirty="0" smtClean="0">
                <a:solidFill>
                  <a:srgbClr val="0270D1"/>
                </a:solidFill>
                <a:latin typeface="微软雅黑"/>
                <a:ea typeface="微软雅黑"/>
                <a:cs typeface="微软雅黑"/>
              </a:rPr>
              <a:t>正丁基苯酞</a:t>
            </a:r>
            <a:endParaRPr lang="en-US" altLang="zh-CN" sz="2400" dirty="0" smtClean="0">
              <a:solidFill>
                <a:srgbClr val="0270D1"/>
              </a:solidFill>
              <a:latin typeface="微软雅黑"/>
              <a:ea typeface="微软雅黑"/>
              <a:cs typeface="微软雅黑"/>
            </a:endParaRPr>
          </a:p>
          <a:p>
            <a:pPr algn="ctr">
              <a:lnSpc>
                <a:spcPts val="3000"/>
              </a:lnSpc>
            </a:pPr>
            <a:r>
              <a:rPr lang="zh-CN" altLang="zh-CN" sz="2400" dirty="0">
                <a:solidFill>
                  <a:srgbClr val="0270D1"/>
                </a:solidFill>
                <a:latin typeface="微软雅黑"/>
                <a:ea typeface="微软雅黑"/>
                <a:cs typeface="微软雅黑"/>
              </a:rPr>
              <a:t>当归</a:t>
            </a:r>
            <a:r>
              <a:rPr lang="zh-CN" altLang="zh-CN" sz="2400" dirty="0" smtClean="0">
                <a:solidFill>
                  <a:srgbClr val="0270D1"/>
                </a:solidFill>
                <a:latin typeface="微软雅黑"/>
                <a:ea typeface="微软雅黑"/>
                <a:cs typeface="微软雅黑"/>
              </a:rPr>
              <a:t>多糖</a:t>
            </a:r>
            <a:endParaRPr lang="en-US" altLang="zh-CN" sz="2400" dirty="0" smtClean="0">
              <a:solidFill>
                <a:srgbClr val="0270D1"/>
              </a:solidFill>
              <a:latin typeface="微软雅黑"/>
              <a:ea typeface="微软雅黑"/>
              <a:cs typeface="微软雅黑"/>
            </a:endParaRPr>
          </a:p>
          <a:p>
            <a:pPr algn="ctr">
              <a:lnSpc>
                <a:spcPts val="3000"/>
              </a:lnSpc>
            </a:pPr>
            <a:r>
              <a:rPr lang="zh-CN" altLang="zh-CN" sz="2400" dirty="0">
                <a:solidFill>
                  <a:srgbClr val="0270D1"/>
                </a:solidFill>
                <a:latin typeface="微软雅黑"/>
                <a:ea typeface="微软雅黑"/>
                <a:cs typeface="微软雅黑"/>
              </a:rPr>
              <a:t>未知化合物</a:t>
            </a:r>
            <a:r>
              <a:rPr lang="en-US" altLang="zh-CN" sz="2400" dirty="0" smtClean="0">
                <a:solidFill>
                  <a:srgbClr val="0270D1"/>
                </a:solidFill>
                <a:latin typeface="微软雅黑"/>
                <a:ea typeface="微软雅黑"/>
                <a:cs typeface="微软雅黑"/>
              </a:rPr>
              <a:t>a</a:t>
            </a:r>
          </a:p>
          <a:p>
            <a:pPr algn="ctr">
              <a:lnSpc>
                <a:spcPts val="3000"/>
              </a:lnSpc>
            </a:pPr>
            <a:r>
              <a:rPr lang="zh-CN" altLang="zh-CN" sz="2400" dirty="0">
                <a:solidFill>
                  <a:srgbClr val="0270D1"/>
                </a:solidFill>
                <a:latin typeface="微软雅黑"/>
                <a:ea typeface="微软雅黑"/>
                <a:cs typeface="微软雅黑"/>
              </a:rPr>
              <a:t>阿魏酸 </a:t>
            </a:r>
            <a:r>
              <a:rPr lang="zh-CN" altLang="zh-CN" sz="2400" dirty="0" smtClean="0">
                <a:solidFill>
                  <a:srgbClr val="0270D1"/>
                </a:solidFill>
                <a:latin typeface="微软雅黑"/>
                <a:ea typeface="微软雅黑"/>
                <a:cs typeface="微软雅黑"/>
              </a:rPr>
              <a:t>    </a:t>
            </a:r>
            <a:endParaRPr kumimoji="1" lang="zh-CN" altLang="en-US" sz="2400" dirty="0">
              <a:solidFill>
                <a:srgbClr val="0270D1"/>
              </a:solidFill>
              <a:latin typeface="微软雅黑"/>
              <a:ea typeface="微软雅黑"/>
              <a:cs typeface="微软雅黑"/>
            </a:endParaRPr>
          </a:p>
        </p:txBody>
      </p:sp>
      <p:sp>
        <p:nvSpPr>
          <p:cNvPr id="16" name="文本框 15"/>
          <p:cNvSpPr txBox="1"/>
          <p:nvPr/>
        </p:nvSpPr>
        <p:spPr>
          <a:xfrm>
            <a:off x="8520527" y="2490456"/>
            <a:ext cx="2934712" cy="1569660"/>
          </a:xfrm>
          <a:prstGeom prst="rect">
            <a:avLst/>
          </a:prstGeom>
          <a:noFill/>
        </p:spPr>
        <p:txBody>
          <a:bodyPr wrap="square" rtlCol="0">
            <a:spAutoFit/>
          </a:bodyPr>
          <a:lstStyle/>
          <a:p>
            <a:pPr algn="ctr"/>
            <a:r>
              <a:rPr lang="zh-CN" altLang="zh-CN" sz="2400" dirty="0">
                <a:solidFill>
                  <a:srgbClr val="0270D1"/>
                </a:solidFill>
                <a:latin typeface="微软雅黑"/>
                <a:ea typeface="微软雅黑"/>
                <a:cs typeface="微软雅黑"/>
              </a:rPr>
              <a:t>丁烯基苯酞</a:t>
            </a:r>
            <a:endParaRPr lang="en-US" altLang="zh-CN" sz="2400" dirty="0">
              <a:solidFill>
                <a:srgbClr val="0270D1"/>
              </a:solidFill>
              <a:latin typeface="微软雅黑"/>
              <a:ea typeface="微软雅黑"/>
              <a:cs typeface="微软雅黑"/>
            </a:endParaRPr>
          </a:p>
          <a:p>
            <a:pPr algn="ctr"/>
            <a:r>
              <a:rPr lang="zh-CN" altLang="zh-CN" sz="2400" dirty="0">
                <a:solidFill>
                  <a:srgbClr val="0270D1"/>
                </a:solidFill>
                <a:latin typeface="微软雅黑"/>
                <a:ea typeface="微软雅黑"/>
                <a:cs typeface="微软雅黑"/>
              </a:rPr>
              <a:t>棕榈酸 </a:t>
            </a:r>
            <a:endParaRPr lang="en-US" altLang="zh-CN" sz="2400" dirty="0">
              <a:solidFill>
                <a:srgbClr val="0270D1"/>
              </a:solidFill>
              <a:latin typeface="微软雅黑"/>
              <a:ea typeface="微软雅黑"/>
              <a:cs typeface="微软雅黑"/>
            </a:endParaRPr>
          </a:p>
          <a:p>
            <a:pPr algn="ctr"/>
            <a:r>
              <a:rPr lang="zh-CN" altLang="zh-CN" sz="2400" dirty="0">
                <a:solidFill>
                  <a:srgbClr val="0270D1"/>
                </a:solidFill>
                <a:latin typeface="微软雅黑"/>
                <a:ea typeface="微软雅黑"/>
                <a:cs typeface="微软雅黑"/>
              </a:rPr>
              <a:t>反油酸 </a:t>
            </a:r>
            <a:endParaRPr lang="en-US" altLang="zh-CN" sz="2400" dirty="0">
              <a:solidFill>
                <a:srgbClr val="0270D1"/>
              </a:solidFill>
              <a:latin typeface="微软雅黑"/>
              <a:ea typeface="微软雅黑"/>
              <a:cs typeface="微软雅黑"/>
            </a:endParaRPr>
          </a:p>
          <a:p>
            <a:pPr algn="ctr"/>
            <a:r>
              <a:rPr lang="zh-CN" altLang="zh-CN" sz="2400" dirty="0">
                <a:solidFill>
                  <a:srgbClr val="0270D1"/>
                </a:solidFill>
                <a:latin typeface="微软雅黑"/>
                <a:ea typeface="微软雅黑"/>
                <a:cs typeface="微软雅黑"/>
              </a:rPr>
              <a:t>苯氧基</a:t>
            </a:r>
            <a:r>
              <a:rPr lang="en-US" altLang="zh-CN" sz="2400" dirty="0">
                <a:solidFill>
                  <a:srgbClr val="0270D1"/>
                </a:solidFill>
                <a:latin typeface="微软雅黑"/>
                <a:ea typeface="微软雅黑"/>
                <a:cs typeface="微软雅黑"/>
              </a:rPr>
              <a:t>-2,2'-</a:t>
            </a:r>
            <a:r>
              <a:rPr lang="zh-CN" altLang="zh-CN" sz="2400" dirty="0">
                <a:solidFill>
                  <a:srgbClr val="0270D1"/>
                </a:solidFill>
                <a:latin typeface="微软雅黑"/>
                <a:ea typeface="微软雅黑"/>
                <a:cs typeface="微软雅黑"/>
              </a:rPr>
              <a:t>亚甲基  </a:t>
            </a:r>
            <a:endParaRPr lang="zh-CN" altLang="en-US" sz="2400" dirty="0">
              <a:solidFill>
                <a:srgbClr val="0270D1"/>
              </a:solidFill>
              <a:latin typeface="微软雅黑"/>
              <a:ea typeface="微软雅黑"/>
              <a:cs typeface="微软雅黑"/>
            </a:endParaRPr>
          </a:p>
        </p:txBody>
      </p:sp>
      <p:pic>
        <p:nvPicPr>
          <p:cNvPr id="19" name="图片 18" descr="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8098" y="155223"/>
            <a:ext cx="2222423" cy="650034"/>
          </a:xfrm>
          <a:prstGeom prst="rect">
            <a:avLst/>
          </a:prstGeom>
        </p:spPr>
      </p:pic>
    </p:spTree>
    <p:extLst>
      <p:ext uri="{BB962C8B-B14F-4D97-AF65-F5344CB8AC3E}">
        <p14:creationId xmlns:p14="http://schemas.microsoft.com/office/powerpoint/2010/main" val="250457676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100000" fill="hold" grpId="0" nodeType="withEffect" p14:presetBounceEnd="4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40000">
                                          <p:cBhvr additive="base">
                                            <p:cTn id="7" dur="1000" fill="hold"/>
                                            <p:tgtEl>
                                              <p:spTgt spid="9"/>
                                            </p:tgtEl>
                                            <p:attrNameLst>
                                              <p:attrName>ppt_x</p:attrName>
                                            </p:attrNameLst>
                                          </p:cBhvr>
                                          <p:tavLst>
                                            <p:tav tm="0">
                                              <p:val>
                                                <p:strVal val="1+#ppt_w/2"/>
                                              </p:val>
                                            </p:tav>
                                            <p:tav tm="100000">
                                              <p:val>
                                                <p:strVal val="#ppt_x"/>
                                              </p:val>
                                            </p:tav>
                                          </p:tavLst>
                                        </p:anim>
                                        <p:anim calcmode="lin" valueType="num" p14:bounceEnd="40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accel="100000" fill="hold" grpId="0" nodeType="withEffect" nodePh="1" p14:presetBounceEnd="40000">
                                      <p:stCondLst>
                                        <p:cond delay="0"/>
                                      </p:stCondLst>
                                      <p:endCondLst>
                                        <p:cond evt="begin" delay="0">
                                          <p:tn val="9"/>
                                        </p:cond>
                                      </p:endCondLst>
                                      <p:childTnLst>
                                        <p:set>
                                          <p:cBhvr>
                                            <p:cTn id="10" dur="1" fill="hold">
                                              <p:stCondLst>
                                                <p:cond delay="0"/>
                                              </p:stCondLst>
                                            </p:cTn>
                                            <p:tgtEl>
                                              <p:spTgt spid="30"/>
                                            </p:tgtEl>
                                            <p:attrNameLst>
                                              <p:attrName>style.visibility</p:attrName>
                                            </p:attrNameLst>
                                          </p:cBhvr>
                                          <p:to>
                                            <p:strVal val="visible"/>
                                          </p:to>
                                        </p:set>
                                        <p:anim calcmode="lin" valueType="num" p14:bounceEnd="40000">
                                          <p:cBhvr additive="base">
                                            <p:cTn id="11" dur="1000" fill="hold"/>
                                            <p:tgtEl>
                                              <p:spTgt spid="30"/>
                                            </p:tgtEl>
                                            <p:attrNameLst>
                                              <p:attrName>ppt_x</p:attrName>
                                            </p:attrNameLst>
                                          </p:cBhvr>
                                          <p:tavLst>
                                            <p:tav tm="0">
                                              <p:val>
                                                <p:strVal val="1+#ppt_w/2"/>
                                              </p:val>
                                            </p:tav>
                                            <p:tav tm="100000">
                                              <p:val>
                                                <p:strVal val="#ppt_x"/>
                                              </p:val>
                                            </p:tav>
                                          </p:tavLst>
                                        </p:anim>
                                        <p:anim calcmode="lin" valueType="num" p14:bounceEnd="40000">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accel="100000" fill="hold" grpId="0" nodeType="withEffect" p14:presetBounceEnd="40000">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14:bounceEnd="40000">
                                          <p:cBhvr additive="base">
                                            <p:cTn id="15" dur="1000" fill="hold"/>
                                            <p:tgtEl>
                                              <p:spTgt spid="58"/>
                                            </p:tgtEl>
                                            <p:attrNameLst>
                                              <p:attrName>ppt_x</p:attrName>
                                            </p:attrNameLst>
                                          </p:cBhvr>
                                          <p:tavLst>
                                            <p:tav tm="0">
                                              <p:val>
                                                <p:strVal val="1+#ppt_w/2"/>
                                              </p:val>
                                            </p:tav>
                                            <p:tav tm="100000">
                                              <p:val>
                                                <p:strVal val="#ppt_x"/>
                                              </p:val>
                                            </p:tav>
                                          </p:tavLst>
                                        </p:anim>
                                        <p:anim calcmode="lin" valueType="num" p14:bounceEnd="40000">
                                          <p:cBhvr additive="base">
                                            <p:cTn id="16" dur="1000" fill="hold"/>
                                            <p:tgtEl>
                                              <p:spTgt spid="58"/>
                                            </p:tgtEl>
                                            <p:attrNameLst>
                                              <p:attrName>ppt_y</p:attrName>
                                            </p:attrNameLst>
                                          </p:cBhvr>
                                          <p:tavLst>
                                            <p:tav tm="0">
                                              <p:val>
                                                <p:strVal val="#ppt_y"/>
                                              </p:val>
                                            </p:tav>
                                            <p:tav tm="100000">
                                              <p:val>
                                                <p:strVal val="#ppt_y"/>
                                              </p:val>
                                            </p:tav>
                                          </p:tavLst>
                                        </p:anim>
                                      </p:childTnLst>
                                    </p:cTn>
                                  </p:par>
                                  <p:par>
                                    <p:cTn id="17" presetID="2" presetClass="entr" presetSubtype="2" accel="100000" fill="hold" grpId="0" nodeType="withEffect" p14:presetBounceEnd="40000">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14:bounceEnd="40000">
                                          <p:cBhvr additive="base">
                                            <p:cTn id="19" dur="1000" fill="hold"/>
                                            <p:tgtEl>
                                              <p:spTgt spid="60"/>
                                            </p:tgtEl>
                                            <p:attrNameLst>
                                              <p:attrName>ppt_x</p:attrName>
                                            </p:attrNameLst>
                                          </p:cBhvr>
                                          <p:tavLst>
                                            <p:tav tm="0">
                                              <p:val>
                                                <p:strVal val="1+#ppt_w/2"/>
                                              </p:val>
                                            </p:tav>
                                            <p:tav tm="100000">
                                              <p:val>
                                                <p:strVal val="#ppt_x"/>
                                              </p:val>
                                            </p:tav>
                                          </p:tavLst>
                                        </p:anim>
                                        <p:anim calcmode="lin" valueType="num" p14:bounceEnd="40000">
                                          <p:cBhvr additive="base">
                                            <p:cTn id="20" dur="1000" fill="hold"/>
                                            <p:tgtEl>
                                              <p:spTgt spid="60"/>
                                            </p:tgtEl>
                                            <p:attrNameLst>
                                              <p:attrName>ppt_y</p:attrName>
                                            </p:attrNameLst>
                                          </p:cBhvr>
                                          <p:tavLst>
                                            <p:tav tm="0">
                                              <p:val>
                                                <p:strVal val="#ppt_y"/>
                                              </p:val>
                                            </p:tav>
                                            <p:tav tm="100000">
                                              <p:val>
                                                <p:strVal val="#ppt_y"/>
                                              </p:val>
                                            </p:tav>
                                          </p:tavLst>
                                        </p:anim>
                                      </p:childTnLst>
                                    </p:cTn>
                                  </p:par>
                                  <p:par>
                                    <p:cTn id="21" presetID="2" presetClass="entr" presetSubtype="2" accel="100000" fill="hold" grpId="0" nodeType="withEffect" p14:presetBounceEnd="40000">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14:bounceEnd="40000">
                                          <p:cBhvr additive="base">
                                            <p:cTn id="23" dur="1000" fill="hold"/>
                                            <p:tgtEl>
                                              <p:spTgt spid="61"/>
                                            </p:tgtEl>
                                            <p:attrNameLst>
                                              <p:attrName>ppt_x</p:attrName>
                                            </p:attrNameLst>
                                          </p:cBhvr>
                                          <p:tavLst>
                                            <p:tav tm="0">
                                              <p:val>
                                                <p:strVal val="1+#ppt_w/2"/>
                                              </p:val>
                                            </p:tav>
                                            <p:tav tm="100000">
                                              <p:val>
                                                <p:strVal val="#ppt_x"/>
                                              </p:val>
                                            </p:tav>
                                          </p:tavLst>
                                        </p:anim>
                                        <p:anim calcmode="lin" valueType="num" p14:bounceEnd="40000">
                                          <p:cBhvr additive="base">
                                            <p:cTn id="24" dur="1000" fill="hold"/>
                                            <p:tgtEl>
                                              <p:spTgt spid="61"/>
                                            </p:tgtEl>
                                            <p:attrNameLst>
                                              <p:attrName>ppt_y</p:attrName>
                                            </p:attrNameLst>
                                          </p:cBhvr>
                                          <p:tavLst>
                                            <p:tav tm="0">
                                              <p:val>
                                                <p:strVal val="#ppt_y"/>
                                              </p:val>
                                            </p:tav>
                                            <p:tav tm="100000">
                                              <p:val>
                                                <p:strVal val="#ppt_y"/>
                                              </p:val>
                                            </p:tav>
                                          </p:tavLst>
                                        </p:anim>
                                      </p:childTnLst>
                                    </p:cTn>
                                  </p:par>
                                  <p:par>
                                    <p:cTn id="25" presetID="2" presetClass="entr" presetSubtype="2" accel="100000" fill="hold" grpId="0" nodeType="withEffect" p14:presetBounceEnd="40000">
                                      <p:stCondLst>
                                        <p:cond delay="0"/>
                                      </p:stCondLst>
                                      <p:childTnLst>
                                        <p:set>
                                          <p:cBhvr>
                                            <p:cTn id="26" dur="1" fill="hold">
                                              <p:stCondLst>
                                                <p:cond delay="0"/>
                                              </p:stCondLst>
                                            </p:cTn>
                                            <p:tgtEl>
                                              <p:spTgt spid="63"/>
                                            </p:tgtEl>
                                            <p:attrNameLst>
                                              <p:attrName>style.visibility</p:attrName>
                                            </p:attrNameLst>
                                          </p:cBhvr>
                                          <p:to>
                                            <p:strVal val="visible"/>
                                          </p:to>
                                        </p:set>
                                        <p:anim calcmode="lin" valueType="num" p14:bounceEnd="40000">
                                          <p:cBhvr additive="base">
                                            <p:cTn id="27" dur="1000" fill="hold"/>
                                            <p:tgtEl>
                                              <p:spTgt spid="63"/>
                                            </p:tgtEl>
                                            <p:attrNameLst>
                                              <p:attrName>ppt_x</p:attrName>
                                            </p:attrNameLst>
                                          </p:cBhvr>
                                          <p:tavLst>
                                            <p:tav tm="0">
                                              <p:val>
                                                <p:strVal val="1+#ppt_w/2"/>
                                              </p:val>
                                            </p:tav>
                                            <p:tav tm="100000">
                                              <p:val>
                                                <p:strVal val="#ppt_x"/>
                                              </p:val>
                                            </p:tav>
                                          </p:tavLst>
                                        </p:anim>
                                        <p:anim calcmode="lin" valueType="num" p14:bounceEnd="40000">
                                          <p:cBhvr additive="base">
                                            <p:cTn id="28" dur="1000" fill="hold"/>
                                            <p:tgtEl>
                                              <p:spTgt spid="63"/>
                                            </p:tgtEl>
                                            <p:attrNameLst>
                                              <p:attrName>ppt_y</p:attrName>
                                            </p:attrNameLst>
                                          </p:cBhvr>
                                          <p:tavLst>
                                            <p:tav tm="0">
                                              <p:val>
                                                <p:strVal val="#ppt_y"/>
                                              </p:val>
                                            </p:tav>
                                            <p:tav tm="100000">
                                              <p:val>
                                                <p:strVal val="#ppt_y"/>
                                              </p:val>
                                            </p:tav>
                                          </p:tavLst>
                                        </p:anim>
                                      </p:childTnLst>
                                    </p:cTn>
                                  </p:par>
                                  <p:par>
                                    <p:cTn id="29" presetID="2" presetClass="entr" presetSubtype="2" accel="100000" fill="hold" nodeType="withEffect" p14:presetBounceEnd="40000">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14:bounceEnd="40000">
                                          <p:cBhvr additive="base">
                                            <p:cTn id="31" dur="1000" fill="hold"/>
                                            <p:tgtEl>
                                              <p:spTgt spid="46"/>
                                            </p:tgtEl>
                                            <p:attrNameLst>
                                              <p:attrName>ppt_x</p:attrName>
                                            </p:attrNameLst>
                                          </p:cBhvr>
                                          <p:tavLst>
                                            <p:tav tm="0">
                                              <p:val>
                                                <p:strVal val="1+#ppt_w/2"/>
                                              </p:val>
                                            </p:tav>
                                            <p:tav tm="100000">
                                              <p:val>
                                                <p:strVal val="#ppt_x"/>
                                              </p:val>
                                            </p:tav>
                                          </p:tavLst>
                                        </p:anim>
                                        <p:anim calcmode="lin" valueType="num" p14:bounceEnd="40000">
                                          <p:cBhvr additive="base">
                                            <p:cTn id="32" dur="1000" fill="hold"/>
                                            <p:tgtEl>
                                              <p:spTgt spid="46"/>
                                            </p:tgtEl>
                                            <p:attrNameLst>
                                              <p:attrName>ppt_y</p:attrName>
                                            </p:attrNameLst>
                                          </p:cBhvr>
                                          <p:tavLst>
                                            <p:tav tm="0">
                                              <p:val>
                                                <p:strVal val="#ppt_y"/>
                                              </p:val>
                                            </p:tav>
                                            <p:tav tm="100000">
                                              <p:val>
                                                <p:strVal val="#ppt_y"/>
                                              </p:val>
                                            </p:tav>
                                          </p:tavLst>
                                        </p:anim>
                                      </p:childTnLst>
                                    </p:cTn>
                                  </p:par>
                                  <p:par>
                                    <p:cTn id="33" presetID="2" presetClass="entr" presetSubtype="2" accel="100000" fill="hold" nodeType="withEffect" p14:presetBounceEnd="40000">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14:bounceEnd="40000">
                                          <p:cBhvr additive="base">
                                            <p:cTn id="35" dur="1000" fill="hold"/>
                                            <p:tgtEl>
                                              <p:spTgt spid="47"/>
                                            </p:tgtEl>
                                            <p:attrNameLst>
                                              <p:attrName>ppt_x</p:attrName>
                                            </p:attrNameLst>
                                          </p:cBhvr>
                                          <p:tavLst>
                                            <p:tav tm="0">
                                              <p:val>
                                                <p:strVal val="1+#ppt_w/2"/>
                                              </p:val>
                                            </p:tav>
                                            <p:tav tm="100000">
                                              <p:val>
                                                <p:strVal val="#ppt_x"/>
                                              </p:val>
                                            </p:tav>
                                          </p:tavLst>
                                        </p:anim>
                                        <p:anim calcmode="lin" valueType="num" p14:bounceEnd="40000">
                                          <p:cBhvr additive="base">
                                            <p:cTn id="36" dur="1000" fill="hold"/>
                                            <p:tgtEl>
                                              <p:spTgt spid="47"/>
                                            </p:tgtEl>
                                            <p:attrNameLst>
                                              <p:attrName>ppt_y</p:attrName>
                                            </p:attrNameLst>
                                          </p:cBhvr>
                                          <p:tavLst>
                                            <p:tav tm="0">
                                              <p:val>
                                                <p:strVal val="#ppt_y"/>
                                              </p:val>
                                            </p:tav>
                                            <p:tav tm="100000">
                                              <p:val>
                                                <p:strVal val="#ppt_y"/>
                                              </p:val>
                                            </p:tav>
                                          </p:tavLst>
                                        </p:anim>
                                      </p:childTnLst>
                                    </p:cTn>
                                  </p:par>
                                  <p:par>
                                    <p:cTn id="37" presetID="2" presetClass="entr" presetSubtype="2" accel="100000" fill="hold" grpId="0" nodeType="withEffect" p14:presetBounceEnd="40000">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14:bounceEnd="40000">
                                          <p:cBhvr additive="base">
                                            <p:cTn id="39" dur="1000" fill="hold"/>
                                            <p:tgtEl>
                                              <p:spTgt spid="48"/>
                                            </p:tgtEl>
                                            <p:attrNameLst>
                                              <p:attrName>ppt_x</p:attrName>
                                            </p:attrNameLst>
                                          </p:cBhvr>
                                          <p:tavLst>
                                            <p:tav tm="0">
                                              <p:val>
                                                <p:strVal val="1+#ppt_w/2"/>
                                              </p:val>
                                            </p:tav>
                                            <p:tav tm="100000">
                                              <p:val>
                                                <p:strVal val="#ppt_x"/>
                                              </p:val>
                                            </p:tav>
                                          </p:tavLst>
                                        </p:anim>
                                        <p:anim calcmode="lin" valueType="num" p14:bounceEnd="40000">
                                          <p:cBhvr additive="base">
                                            <p:cTn id="40" dur="1000" fill="hold"/>
                                            <p:tgtEl>
                                              <p:spTgt spid="48"/>
                                            </p:tgtEl>
                                            <p:attrNameLst>
                                              <p:attrName>ppt_y</p:attrName>
                                            </p:attrNameLst>
                                          </p:cBhvr>
                                          <p:tavLst>
                                            <p:tav tm="0">
                                              <p:val>
                                                <p:strVal val="#ppt_y"/>
                                              </p:val>
                                            </p:tav>
                                            <p:tav tm="100000">
                                              <p:val>
                                                <p:strVal val="#ppt_y"/>
                                              </p:val>
                                            </p:tav>
                                          </p:tavLst>
                                        </p:anim>
                                      </p:childTnLst>
                                    </p:cTn>
                                  </p:par>
                                  <p:par>
                                    <p:cTn id="41" presetID="2" presetClass="entr" presetSubtype="2" accel="100000" fill="hold" grpId="0" nodeType="withEffect" p14:presetBounceEnd="40000">
                                      <p:stCondLst>
                                        <p:cond delay="0"/>
                                      </p:stCondLst>
                                      <p:childTnLst>
                                        <p:set>
                                          <p:cBhvr>
                                            <p:cTn id="42" dur="1" fill="hold">
                                              <p:stCondLst>
                                                <p:cond delay="0"/>
                                              </p:stCondLst>
                                            </p:cTn>
                                            <p:tgtEl>
                                              <p:spTgt spid="49"/>
                                            </p:tgtEl>
                                            <p:attrNameLst>
                                              <p:attrName>style.visibility</p:attrName>
                                            </p:attrNameLst>
                                          </p:cBhvr>
                                          <p:to>
                                            <p:strVal val="visible"/>
                                          </p:to>
                                        </p:set>
                                        <p:anim calcmode="lin" valueType="num" p14:bounceEnd="40000">
                                          <p:cBhvr additive="base">
                                            <p:cTn id="43" dur="1000" fill="hold"/>
                                            <p:tgtEl>
                                              <p:spTgt spid="49"/>
                                            </p:tgtEl>
                                            <p:attrNameLst>
                                              <p:attrName>ppt_x</p:attrName>
                                            </p:attrNameLst>
                                          </p:cBhvr>
                                          <p:tavLst>
                                            <p:tav tm="0">
                                              <p:val>
                                                <p:strVal val="1+#ppt_w/2"/>
                                              </p:val>
                                            </p:tav>
                                            <p:tav tm="100000">
                                              <p:val>
                                                <p:strVal val="#ppt_x"/>
                                              </p:val>
                                            </p:tav>
                                          </p:tavLst>
                                        </p:anim>
                                        <p:anim calcmode="lin" valueType="num" p14:bounceEnd="40000">
                                          <p:cBhvr additive="base">
                                            <p:cTn id="44" dur="1000" fill="hold"/>
                                            <p:tgtEl>
                                              <p:spTgt spid="49"/>
                                            </p:tgtEl>
                                            <p:attrNameLst>
                                              <p:attrName>ppt_y</p:attrName>
                                            </p:attrNameLst>
                                          </p:cBhvr>
                                          <p:tavLst>
                                            <p:tav tm="0">
                                              <p:val>
                                                <p:strVal val="#ppt_y"/>
                                              </p:val>
                                            </p:tav>
                                            <p:tav tm="100000">
                                              <p:val>
                                                <p:strVal val="#ppt_y"/>
                                              </p:val>
                                            </p:tav>
                                          </p:tavLst>
                                        </p:anim>
                                      </p:childTnLst>
                                    </p:cTn>
                                  </p:par>
                                  <p:par>
                                    <p:cTn id="45" presetID="2" presetClass="entr" presetSubtype="2" accel="100000" fill="hold" nodeType="withEffect" p14:presetBounceEnd="40000">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14:bounceEnd="40000">
                                          <p:cBhvr additive="base">
                                            <p:cTn id="47" dur="1000" fill="hold"/>
                                            <p:tgtEl>
                                              <p:spTgt spid="51"/>
                                            </p:tgtEl>
                                            <p:attrNameLst>
                                              <p:attrName>ppt_x</p:attrName>
                                            </p:attrNameLst>
                                          </p:cBhvr>
                                          <p:tavLst>
                                            <p:tav tm="0">
                                              <p:val>
                                                <p:strVal val="1+#ppt_w/2"/>
                                              </p:val>
                                            </p:tav>
                                            <p:tav tm="100000">
                                              <p:val>
                                                <p:strVal val="#ppt_x"/>
                                              </p:val>
                                            </p:tav>
                                          </p:tavLst>
                                        </p:anim>
                                        <p:anim calcmode="lin" valueType="num" p14:bounceEnd="40000">
                                          <p:cBhvr additive="base">
                                            <p:cTn id="48" dur="1000" fill="hold"/>
                                            <p:tgtEl>
                                              <p:spTgt spid="51"/>
                                            </p:tgtEl>
                                            <p:attrNameLst>
                                              <p:attrName>ppt_y</p:attrName>
                                            </p:attrNameLst>
                                          </p:cBhvr>
                                          <p:tavLst>
                                            <p:tav tm="0">
                                              <p:val>
                                                <p:strVal val="#ppt_y"/>
                                              </p:val>
                                            </p:tav>
                                            <p:tav tm="100000">
                                              <p:val>
                                                <p:strVal val="#ppt_y"/>
                                              </p:val>
                                            </p:tav>
                                          </p:tavLst>
                                        </p:anim>
                                      </p:childTnLst>
                                    </p:cTn>
                                  </p:par>
                                  <p:par>
                                    <p:cTn id="49" presetID="2" presetClass="entr" presetSubtype="2" accel="100000" fill="hold" nodeType="withEffect" p14:presetBounceEnd="40000">
                                      <p:stCondLst>
                                        <p:cond delay="0"/>
                                      </p:stCondLst>
                                      <p:childTnLst>
                                        <p:set>
                                          <p:cBhvr>
                                            <p:cTn id="50" dur="1" fill="hold">
                                              <p:stCondLst>
                                                <p:cond delay="0"/>
                                              </p:stCondLst>
                                            </p:cTn>
                                            <p:tgtEl>
                                              <p:spTgt spid="52"/>
                                            </p:tgtEl>
                                            <p:attrNameLst>
                                              <p:attrName>style.visibility</p:attrName>
                                            </p:attrNameLst>
                                          </p:cBhvr>
                                          <p:to>
                                            <p:strVal val="visible"/>
                                          </p:to>
                                        </p:set>
                                        <p:anim calcmode="lin" valueType="num" p14:bounceEnd="40000">
                                          <p:cBhvr additive="base">
                                            <p:cTn id="51" dur="1000" fill="hold"/>
                                            <p:tgtEl>
                                              <p:spTgt spid="52"/>
                                            </p:tgtEl>
                                            <p:attrNameLst>
                                              <p:attrName>ppt_x</p:attrName>
                                            </p:attrNameLst>
                                          </p:cBhvr>
                                          <p:tavLst>
                                            <p:tav tm="0">
                                              <p:val>
                                                <p:strVal val="1+#ppt_w/2"/>
                                              </p:val>
                                            </p:tav>
                                            <p:tav tm="100000">
                                              <p:val>
                                                <p:strVal val="#ppt_x"/>
                                              </p:val>
                                            </p:tav>
                                          </p:tavLst>
                                        </p:anim>
                                        <p:anim calcmode="lin" valueType="num" p14:bounceEnd="40000">
                                          <p:cBhvr additive="base">
                                            <p:cTn id="52" dur="1000" fill="hold"/>
                                            <p:tgtEl>
                                              <p:spTgt spid="52"/>
                                            </p:tgtEl>
                                            <p:attrNameLst>
                                              <p:attrName>ppt_y</p:attrName>
                                            </p:attrNameLst>
                                          </p:cBhvr>
                                          <p:tavLst>
                                            <p:tav tm="0">
                                              <p:val>
                                                <p:strVal val="#ppt_y"/>
                                              </p:val>
                                            </p:tav>
                                            <p:tav tm="100000">
                                              <p:val>
                                                <p:strVal val="#ppt_y"/>
                                              </p:val>
                                            </p:tav>
                                          </p:tavLst>
                                        </p:anim>
                                      </p:childTnLst>
                                    </p:cTn>
                                  </p:par>
                                  <p:par>
                                    <p:cTn id="53" presetID="2" presetClass="entr" presetSubtype="9" accel="100000" fill="hold" grpId="0" nodeType="withEffect" p14:presetBounceEnd="40000">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14:bounceEnd="40000">
                                          <p:cBhvr additive="base">
                                            <p:cTn id="55" dur="1000" fill="hold"/>
                                            <p:tgtEl>
                                              <p:spTgt spid="28"/>
                                            </p:tgtEl>
                                            <p:attrNameLst>
                                              <p:attrName>ppt_x</p:attrName>
                                            </p:attrNameLst>
                                          </p:cBhvr>
                                          <p:tavLst>
                                            <p:tav tm="0">
                                              <p:val>
                                                <p:strVal val="0-#ppt_w/2"/>
                                              </p:val>
                                            </p:tav>
                                            <p:tav tm="100000">
                                              <p:val>
                                                <p:strVal val="#ppt_x"/>
                                              </p:val>
                                            </p:tav>
                                          </p:tavLst>
                                        </p:anim>
                                        <p:anim calcmode="lin" valueType="num" p14:bounceEnd="40000">
                                          <p:cBhvr additive="base">
                                            <p:cTn id="56" dur="1000" fill="hold"/>
                                            <p:tgtEl>
                                              <p:spTgt spid="28"/>
                                            </p:tgtEl>
                                            <p:attrNameLst>
                                              <p:attrName>ppt_y</p:attrName>
                                            </p:attrNameLst>
                                          </p:cBhvr>
                                          <p:tavLst>
                                            <p:tav tm="0">
                                              <p:val>
                                                <p:strVal val="0-#ppt_h/2"/>
                                              </p:val>
                                            </p:tav>
                                            <p:tav tm="100000">
                                              <p:val>
                                                <p:strVal val="#ppt_y"/>
                                              </p:val>
                                            </p:tav>
                                          </p:tavLst>
                                        </p:anim>
                                      </p:childTnLst>
                                    </p:cTn>
                                  </p:par>
                                  <p:par>
                                    <p:cTn id="57" presetID="2" presetClass="entr" presetSubtype="9"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fill="hold"/>
                                            <p:tgtEl>
                                              <p:spTgt spid="31"/>
                                            </p:tgtEl>
                                            <p:attrNameLst>
                                              <p:attrName>ppt_x</p:attrName>
                                            </p:attrNameLst>
                                          </p:cBhvr>
                                          <p:tavLst>
                                            <p:tav tm="0">
                                              <p:val>
                                                <p:strVal val="0-#ppt_w/2"/>
                                              </p:val>
                                            </p:tav>
                                            <p:tav tm="100000">
                                              <p:val>
                                                <p:strVal val="#ppt_x"/>
                                              </p:val>
                                            </p:tav>
                                          </p:tavLst>
                                        </p:anim>
                                        <p:anim calcmode="lin" valueType="num">
                                          <p:cBhvr additive="base">
                                            <p:cTn id="60" dur="500" fill="hold"/>
                                            <p:tgtEl>
                                              <p:spTgt spid="31"/>
                                            </p:tgtEl>
                                            <p:attrNameLst>
                                              <p:attrName>ppt_y</p:attrName>
                                            </p:attrNameLst>
                                          </p:cBhvr>
                                          <p:tavLst>
                                            <p:tav tm="0">
                                              <p:val>
                                                <p:strVal val="0-#ppt_h/2"/>
                                              </p:val>
                                            </p:tav>
                                            <p:tav tm="100000">
                                              <p:val>
                                                <p:strVal val="#ppt_y"/>
                                              </p:val>
                                            </p:tav>
                                          </p:tavLst>
                                        </p:anim>
                                      </p:childTnLst>
                                    </p:cTn>
                                  </p:par>
                                  <p:par>
                                    <p:cTn id="61" presetID="2" presetClass="entr" presetSubtype="9"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0-#ppt_w/2"/>
                                              </p:val>
                                            </p:tav>
                                            <p:tav tm="100000">
                                              <p:val>
                                                <p:strVal val="#ppt_x"/>
                                              </p:val>
                                            </p:tav>
                                          </p:tavLst>
                                        </p:anim>
                                        <p:anim calcmode="lin" valueType="num">
                                          <p:cBhvr additive="base">
                                            <p:cTn id="64" dur="500" fill="hold"/>
                                            <p:tgtEl>
                                              <p:spTgt spid="5"/>
                                            </p:tgtEl>
                                            <p:attrNameLst>
                                              <p:attrName>ppt_y</p:attrName>
                                            </p:attrNameLst>
                                          </p:cBhvr>
                                          <p:tavLst>
                                            <p:tav tm="0">
                                              <p:val>
                                                <p:strVal val="0-#ppt_h/2"/>
                                              </p:val>
                                            </p:tav>
                                            <p:tav tm="100000">
                                              <p:val>
                                                <p:strVal val="#ppt_y"/>
                                              </p:val>
                                            </p:tav>
                                          </p:tavLst>
                                        </p:anim>
                                      </p:childTnLst>
                                    </p:cTn>
                                  </p:par>
                                  <p:par>
                                    <p:cTn id="65" presetID="2" presetClass="entr" presetSubtype="9"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0-#ppt_w/2"/>
                                              </p:val>
                                            </p:tav>
                                            <p:tav tm="100000">
                                              <p:val>
                                                <p:strVal val="#ppt_x"/>
                                              </p:val>
                                            </p:tav>
                                          </p:tavLst>
                                        </p:anim>
                                        <p:anim calcmode="lin" valueType="num">
                                          <p:cBhvr additive="base">
                                            <p:cTn id="68"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0" grpId="0"/>
          <p:bldP spid="58" grpId="0"/>
          <p:bldP spid="60" grpId="0"/>
          <p:bldP spid="61" grpId="0"/>
          <p:bldP spid="63" grpId="0"/>
          <p:bldP spid="48" grpId="0"/>
          <p:bldP spid="49" grpId="0"/>
          <p:bldP spid="28" grpId="0"/>
          <p:bldP spid="31" grpId="0"/>
          <p:bldP spid="5" grpId="0"/>
          <p:bldP spid="16"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accel="100000" fill="hold" grpId="0" nodeType="withEffect" nodePh="1">
                                      <p:stCondLst>
                                        <p:cond delay="0"/>
                                      </p:stCondLst>
                                      <p:endCondLst>
                                        <p:cond evt="begin" delay="0">
                                          <p:tn val="9"/>
                                        </p:cond>
                                      </p:end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accel="10000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1000" fill="hold"/>
                                            <p:tgtEl>
                                              <p:spTgt spid="58"/>
                                            </p:tgtEl>
                                            <p:attrNameLst>
                                              <p:attrName>ppt_x</p:attrName>
                                            </p:attrNameLst>
                                          </p:cBhvr>
                                          <p:tavLst>
                                            <p:tav tm="0">
                                              <p:val>
                                                <p:strVal val="1+#ppt_w/2"/>
                                              </p:val>
                                            </p:tav>
                                            <p:tav tm="100000">
                                              <p:val>
                                                <p:strVal val="#ppt_x"/>
                                              </p:val>
                                            </p:tav>
                                          </p:tavLst>
                                        </p:anim>
                                        <p:anim calcmode="lin" valueType="num">
                                          <p:cBhvr additive="base">
                                            <p:cTn id="16" dur="1000" fill="hold"/>
                                            <p:tgtEl>
                                              <p:spTgt spid="58"/>
                                            </p:tgtEl>
                                            <p:attrNameLst>
                                              <p:attrName>ppt_y</p:attrName>
                                            </p:attrNameLst>
                                          </p:cBhvr>
                                          <p:tavLst>
                                            <p:tav tm="0">
                                              <p:val>
                                                <p:strVal val="#ppt_y"/>
                                              </p:val>
                                            </p:tav>
                                            <p:tav tm="100000">
                                              <p:val>
                                                <p:strVal val="#ppt_y"/>
                                              </p:val>
                                            </p:tav>
                                          </p:tavLst>
                                        </p:anim>
                                      </p:childTnLst>
                                    </p:cTn>
                                  </p:par>
                                  <p:par>
                                    <p:cTn id="17" presetID="2" presetClass="entr" presetSubtype="2" accel="10000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1000" fill="hold"/>
                                            <p:tgtEl>
                                              <p:spTgt spid="60"/>
                                            </p:tgtEl>
                                            <p:attrNameLst>
                                              <p:attrName>ppt_x</p:attrName>
                                            </p:attrNameLst>
                                          </p:cBhvr>
                                          <p:tavLst>
                                            <p:tav tm="0">
                                              <p:val>
                                                <p:strVal val="1+#ppt_w/2"/>
                                              </p:val>
                                            </p:tav>
                                            <p:tav tm="100000">
                                              <p:val>
                                                <p:strVal val="#ppt_x"/>
                                              </p:val>
                                            </p:tav>
                                          </p:tavLst>
                                        </p:anim>
                                        <p:anim calcmode="lin" valueType="num">
                                          <p:cBhvr additive="base">
                                            <p:cTn id="20" dur="1000" fill="hold"/>
                                            <p:tgtEl>
                                              <p:spTgt spid="60"/>
                                            </p:tgtEl>
                                            <p:attrNameLst>
                                              <p:attrName>ppt_y</p:attrName>
                                            </p:attrNameLst>
                                          </p:cBhvr>
                                          <p:tavLst>
                                            <p:tav tm="0">
                                              <p:val>
                                                <p:strVal val="#ppt_y"/>
                                              </p:val>
                                            </p:tav>
                                            <p:tav tm="100000">
                                              <p:val>
                                                <p:strVal val="#ppt_y"/>
                                              </p:val>
                                            </p:tav>
                                          </p:tavLst>
                                        </p:anim>
                                      </p:childTnLst>
                                    </p:cTn>
                                  </p:par>
                                  <p:par>
                                    <p:cTn id="21" presetID="2" presetClass="entr" presetSubtype="2" accel="10000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1000" fill="hold"/>
                                            <p:tgtEl>
                                              <p:spTgt spid="61"/>
                                            </p:tgtEl>
                                            <p:attrNameLst>
                                              <p:attrName>ppt_x</p:attrName>
                                            </p:attrNameLst>
                                          </p:cBhvr>
                                          <p:tavLst>
                                            <p:tav tm="0">
                                              <p:val>
                                                <p:strVal val="1+#ppt_w/2"/>
                                              </p:val>
                                            </p:tav>
                                            <p:tav tm="100000">
                                              <p:val>
                                                <p:strVal val="#ppt_x"/>
                                              </p:val>
                                            </p:tav>
                                          </p:tavLst>
                                        </p:anim>
                                        <p:anim calcmode="lin" valueType="num">
                                          <p:cBhvr additive="base">
                                            <p:cTn id="24" dur="1000" fill="hold"/>
                                            <p:tgtEl>
                                              <p:spTgt spid="61"/>
                                            </p:tgtEl>
                                            <p:attrNameLst>
                                              <p:attrName>ppt_y</p:attrName>
                                            </p:attrNameLst>
                                          </p:cBhvr>
                                          <p:tavLst>
                                            <p:tav tm="0">
                                              <p:val>
                                                <p:strVal val="#ppt_y"/>
                                              </p:val>
                                            </p:tav>
                                            <p:tav tm="100000">
                                              <p:val>
                                                <p:strVal val="#ppt_y"/>
                                              </p:val>
                                            </p:tav>
                                          </p:tavLst>
                                        </p:anim>
                                      </p:childTnLst>
                                    </p:cTn>
                                  </p:par>
                                  <p:par>
                                    <p:cTn id="25" presetID="2" presetClass="entr" presetSubtype="2" accel="10000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 calcmode="lin" valueType="num">
                                          <p:cBhvr additive="base">
                                            <p:cTn id="27" dur="1000" fill="hold"/>
                                            <p:tgtEl>
                                              <p:spTgt spid="63"/>
                                            </p:tgtEl>
                                            <p:attrNameLst>
                                              <p:attrName>ppt_x</p:attrName>
                                            </p:attrNameLst>
                                          </p:cBhvr>
                                          <p:tavLst>
                                            <p:tav tm="0">
                                              <p:val>
                                                <p:strVal val="1+#ppt_w/2"/>
                                              </p:val>
                                            </p:tav>
                                            <p:tav tm="100000">
                                              <p:val>
                                                <p:strVal val="#ppt_x"/>
                                              </p:val>
                                            </p:tav>
                                          </p:tavLst>
                                        </p:anim>
                                        <p:anim calcmode="lin" valueType="num">
                                          <p:cBhvr additive="base">
                                            <p:cTn id="28" dur="1000" fill="hold"/>
                                            <p:tgtEl>
                                              <p:spTgt spid="63"/>
                                            </p:tgtEl>
                                            <p:attrNameLst>
                                              <p:attrName>ppt_y</p:attrName>
                                            </p:attrNameLst>
                                          </p:cBhvr>
                                          <p:tavLst>
                                            <p:tav tm="0">
                                              <p:val>
                                                <p:strVal val="#ppt_y"/>
                                              </p:val>
                                            </p:tav>
                                            <p:tav tm="100000">
                                              <p:val>
                                                <p:strVal val="#ppt_y"/>
                                              </p:val>
                                            </p:tav>
                                          </p:tavLst>
                                        </p:anim>
                                      </p:childTnLst>
                                    </p:cTn>
                                  </p:par>
                                  <p:par>
                                    <p:cTn id="29" presetID="2" presetClass="entr" presetSubtype="2" accel="10000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1000" fill="hold"/>
                                            <p:tgtEl>
                                              <p:spTgt spid="46"/>
                                            </p:tgtEl>
                                            <p:attrNameLst>
                                              <p:attrName>ppt_x</p:attrName>
                                            </p:attrNameLst>
                                          </p:cBhvr>
                                          <p:tavLst>
                                            <p:tav tm="0">
                                              <p:val>
                                                <p:strVal val="1+#ppt_w/2"/>
                                              </p:val>
                                            </p:tav>
                                            <p:tav tm="100000">
                                              <p:val>
                                                <p:strVal val="#ppt_x"/>
                                              </p:val>
                                            </p:tav>
                                          </p:tavLst>
                                        </p:anim>
                                        <p:anim calcmode="lin" valueType="num">
                                          <p:cBhvr additive="base">
                                            <p:cTn id="32" dur="1000" fill="hold"/>
                                            <p:tgtEl>
                                              <p:spTgt spid="46"/>
                                            </p:tgtEl>
                                            <p:attrNameLst>
                                              <p:attrName>ppt_y</p:attrName>
                                            </p:attrNameLst>
                                          </p:cBhvr>
                                          <p:tavLst>
                                            <p:tav tm="0">
                                              <p:val>
                                                <p:strVal val="#ppt_y"/>
                                              </p:val>
                                            </p:tav>
                                            <p:tav tm="100000">
                                              <p:val>
                                                <p:strVal val="#ppt_y"/>
                                              </p:val>
                                            </p:tav>
                                          </p:tavLst>
                                        </p:anim>
                                      </p:childTnLst>
                                    </p:cTn>
                                  </p:par>
                                  <p:par>
                                    <p:cTn id="33" presetID="2" presetClass="entr" presetSubtype="2" accel="10000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1000" fill="hold"/>
                                            <p:tgtEl>
                                              <p:spTgt spid="47"/>
                                            </p:tgtEl>
                                            <p:attrNameLst>
                                              <p:attrName>ppt_x</p:attrName>
                                            </p:attrNameLst>
                                          </p:cBhvr>
                                          <p:tavLst>
                                            <p:tav tm="0">
                                              <p:val>
                                                <p:strVal val="1+#ppt_w/2"/>
                                              </p:val>
                                            </p:tav>
                                            <p:tav tm="100000">
                                              <p:val>
                                                <p:strVal val="#ppt_x"/>
                                              </p:val>
                                            </p:tav>
                                          </p:tavLst>
                                        </p:anim>
                                        <p:anim calcmode="lin" valueType="num">
                                          <p:cBhvr additive="base">
                                            <p:cTn id="36" dur="1000" fill="hold"/>
                                            <p:tgtEl>
                                              <p:spTgt spid="47"/>
                                            </p:tgtEl>
                                            <p:attrNameLst>
                                              <p:attrName>ppt_y</p:attrName>
                                            </p:attrNameLst>
                                          </p:cBhvr>
                                          <p:tavLst>
                                            <p:tav tm="0">
                                              <p:val>
                                                <p:strVal val="#ppt_y"/>
                                              </p:val>
                                            </p:tav>
                                            <p:tav tm="100000">
                                              <p:val>
                                                <p:strVal val="#ppt_y"/>
                                              </p:val>
                                            </p:tav>
                                          </p:tavLst>
                                        </p:anim>
                                      </p:childTnLst>
                                    </p:cTn>
                                  </p:par>
                                  <p:par>
                                    <p:cTn id="37" presetID="2" presetClass="entr" presetSubtype="2" accel="10000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additive="base">
                                            <p:cTn id="39" dur="1000" fill="hold"/>
                                            <p:tgtEl>
                                              <p:spTgt spid="48"/>
                                            </p:tgtEl>
                                            <p:attrNameLst>
                                              <p:attrName>ppt_x</p:attrName>
                                            </p:attrNameLst>
                                          </p:cBhvr>
                                          <p:tavLst>
                                            <p:tav tm="0">
                                              <p:val>
                                                <p:strVal val="1+#ppt_w/2"/>
                                              </p:val>
                                            </p:tav>
                                            <p:tav tm="100000">
                                              <p:val>
                                                <p:strVal val="#ppt_x"/>
                                              </p:val>
                                            </p:tav>
                                          </p:tavLst>
                                        </p:anim>
                                        <p:anim calcmode="lin" valueType="num">
                                          <p:cBhvr additive="base">
                                            <p:cTn id="40" dur="1000" fill="hold"/>
                                            <p:tgtEl>
                                              <p:spTgt spid="48"/>
                                            </p:tgtEl>
                                            <p:attrNameLst>
                                              <p:attrName>ppt_y</p:attrName>
                                            </p:attrNameLst>
                                          </p:cBhvr>
                                          <p:tavLst>
                                            <p:tav tm="0">
                                              <p:val>
                                                <p:strVal val="#ppt_y"/>
                                              </p:val>
                                            </p:tav>
                                            <p:tav tm="100000">
                                              <p:val>
                                                <p:strVal val="#ppt_y"/>
                                              </p:val>
                                            </p:tav>
                                          </p:tavLst>
                                        </p:anim>
                                      </p:childTnLst>
                                    </p:cTn>
                                  </p:par>
                                  <p:par>
                                    <p:cTn id="41" presetID="2" presetClass="entr" presetSubtype="2" accel="10000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 calcmode="lin" valueType="num">
                                          <p:cBhvr additive="base">
                                            <p:cTn id="43" dur="1000" fill="hold"/>
                                            <p:tgtEl>
                                              <p:spTgt spid="49"/>
                                            </p:tgtEl>
                                            <p:attrNameLst>
                                              <p:attrName>ppt_x</p:attrName>
                                            </p:attrNameLst>
                                          </p:cBhvr>
                                          <p:tavLst>
                                            <p:tav tm="0">
                                              <p:val>
                                                <p:strVal val="1+#ppt_w/2"/>
                                              </p:val>
                                            </p:tav>
                                            <p:tav tm="100000">
                                              <p:val>
                                                <p:strVal val="#ppt_x"/>
                                              </p:val>
                                            </p:tav>
                                          </p:tavLst>
                                        </p:anim>
                                        <p:anim calcmode="lin" valueType="num">
                                          <p:cBhvr additive="base">
                                            <p:cTn id="44" dur="1000" fill="hold"/>
                                            <p:tgtEl>
                                              <p:spTgt spid="49"/>
                                            </p:tgtEl>
                                            <p:attrNameLst>
                                              <p:attrName>ppt_y</p:attrName>
                                            </p:attrNameLst>
                                          </p:cBhvr>
                                          <p:tavLst>
                                            <p:tav tm="0">
                                              <p:val>
                                                <p:strVal val="#ppt_y"/>
                                              </p:val>
                                            </p:tav>
                                            <p:tav tm="100000">
                                              <p:val>
                                                <p:strVal val="#ppt_y"/>
                                              </p:val>
                                            </p:tav>
                                          </p:tavLst>
                                        </p:anim>
                                      </p:childTnLst>
                                    </p:cTn>
                                  </p:par>
                                  <p:par>
                                    <p:cTn id="45" presetID="2" presetClass="entr" presetSubtype="2" accel="10000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additive="base">
                                            <p:cTn id="47" dur="1000" fill="hold"/>
                                            <p:tgtEl>
                                              <p:spTgt spid="51"/>
                                            </p:tgtEl>
                                            <p:attrNameLst>
                                              <p:attrName>ppt_x</p:attrName>
                                            </p:attrNameLst>
                                          </p:cBhvr>
                                          <p:tavLst>
                                            <p:tav tm="0">
                                              <p:val>
                                                <p:strVal val="1+#ppt_w/2"/>
                                              </p:val>
                                            </p:tav>
                                            <p:tav tm="100000">
                                              <p:val>
                                                <p:strVal val="#ppt_x"/>
                                              </p:val>
                                            </p:tav>
                                          </p:tavLst>
                                        </p:anim>
                                        <p:anim calcmode="lin" valueType="num">
                                          <p:cBhvr additive="base">
                                            <p:cTn id="48" dur="1000" fill="hold"/>
                                            <p:tgtEl>
                                              <p:spTgt spid="51"/>
                                            </p:tgtEl>
                                            <p:attrNameLst>
                                              <p:attrName>ppt_y</p:attrName>
                                            </p:attrNameLst>
                                          </p:cBhvr>
                                          <p:tavLst>
                                            <p:tav tm="0">
                                              <p:val>
                                                <p:strVal val="#ppt_y"/>
                                              </p:val>
                                            </p:tav>
                                            <p:tav tm="100000">
                                              <p:val>
                                                <p:strVal val="#ppt_y"/>
                                              </p:val>
                                            </p:tav>
                                          </p:tavLst>
                                        </p:anim>
                                      </p:childTnLst>
                                    </p:cTn>
                                  </p:par>
                                  <p:par>
                                    <p:cTn id="49" presetID="2" presetClass="entr" presetSubtype="2" accel="10000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 calcmode="lin" valueType="num">
                                          <p:cBhvr additive="base">
                                            <p:cTn id="51" dur="1000" fill="hold"/>
                                            <p:tgtEl>
                                              <p:spTgt spid="52"/>
                                            </p:tgtEl>
                                            <p:attrNameLst>
                                              <p:attrName>ppt_x</p:attrName>
                                            </p:attrNameLst>
                                          </p:cBhvr>
                                          <p:tavLst>
                                            <p:tav tm="0">
                                              <p:val>
                                                <p:strVal val="1+#ppt_w/2"/>
                                              </p:val>
                                            </p:tav>
                                            <p:tav tm="100000">
                                              <p:val>
                                                <p:strVal val="#ppt_x"/>
                                              </p:val>
                                            </p:tav>
                                          </p:tavLst>
                                        </p:anim>
                                        <p:anim calcmode="lin" valueType="num">
                                          <p:cBhvr additive="base">
                                            <p:cTn id="52" dur="1000" fill="hold"/>
                                            <p:tgtEl>
                                              <p:spTgt spid="52"/>
                                            </p:tgtEl>
                                            <p:attrNameLst>
                                              <p:attrName>ppt_y</p:attrName>
                                            </p:attrNameLst>
                                          </p:cBhvr>
                                          <p:tavLst>
                                            <p:tav tm="0">
                                              <p:val>
                                                <p:strVal val="#ppt_y"/>
                                              </p:val>
                                            </p:tav>
                                            <p:tav tm="100000">
                                              <p:val>
                                                <p:strVal val="#ppt_y"/>
                                              </p:val>
                                            </p:tav>
                                          </p:tavLst>
                                        </p:anim>
                                      </p:childTnLst>
                                    </p:cTn>
                                  </p:par>
                                  <p:par>
                                    <p:cTn id="53" presetID="2" presetClass="entr" presetSubtype="9" accel="10000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1000" fill="hold"/>
                                            <p:tgtEl>
                                              <p:spTgt spid="28"/>
                                            </p:tgtEl>
                                            <p:attrNameLst>
                                              <p:attrName>ppt_x</p:attrName>
                                            </p:attrNameLst>
                                          </p:cBhvr>
                                          <p:tavLst>
                                            <p:tav tm="0">
                                              <p:val>
                                                <p:strVal val="0-#ppt_w/2"/>
                                              </p:val>
                                            </p:tav>
                                            <p:tav tm="100000">
                                              <p:val>
                                                <p:strVal val="#ppt_x"/>
                                              </p:val>
                                            </p:tav>
                                          </p:tavLst>
                                        </p:anim>
                                        <p:anim calcmode="lin" valueType="num">
                                          <p:cBhvr additive="base">
                                            <p:cTn id="56" dur="1000" fill="hold"/>
                                            <p:tgtEl>
                                              <p:spTgt spid="28"/>
                                            </p:tgtEl>
                                            <p:attrNameLst>
                                              <p:attrName>ppt_y</p:attrName>
                                            </p:attrNameLst>
                                          </p:cBhvr>
                                          <p:tavLst>
                                            <p:tav tm="0">
                                              <p:val>
                                                <p:strVal val="0-#ppt_h/2"/>
                                              </p:val>
                                            </p:tav>
                                            <p:tav tm="100000">
                                              <p:val>
                                                <p:strVal val="#ppt_y"/>
                                              </p:val>
                                            </p:tav>
                                          </p:tavLst>
                                        </p:anim>
                                      </p:childTnLst>
                                    </p:cTn>
                                  </p:par>
                                  <p:par>
                                    <p:cTn id="57" presetID="2" presetClass="entr" presetSubtype="9"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fill="hold"/>
                                            <p:tgtEl>
                                              <p:spTgt spid="31"/>
                                            </p:tgtEl>
                                            <p:attrNameLst>
                                              <p:attrName>ppt_x</p:attrName>
                                            </p:attrNameLst>
                                          </p:cBhvr>
                                          <p:tavLst>
                                            <p:tav tm="0">
                                              <p:val>
                                                <p:strVal val="0-#ppt_w/2"/>
                                              </p:val>
                                            </p:tav>
                                            <p:tav tm="100000">
                                              <p:val>
                                                <p:strVal val="#ppt_x"/>
                                              </p:val>
                                            </p:tav>
                                          </p:tavLst>
                                        </p:anim>
                                        <p:anim calcmode="lin" valueType="num">
                                          <p:cBhvr additive="base">
                                            <p:cTn id="60" dur="500" fill="hold"/>
                                            <p:tgtEl>
                                              <p:spTgt spid="31"/>
                                            </p:tgtEl>
                                            <p:attrNameLst>
                                              <p:attrName>ppt_y</p:attrName>
                                            </p:attrNameLst>
                                          </p:cBhvr>
                                          <p:tavLst>
                                            <p:tav tm="0">
                                              <p:val>
                                                <p:strVal val="0-#ppt_h/2"/>
                                              </p:val>
                                            </p:tav>
                                            <p:tav tm="100000">
                                              <p:val>
                                                <p:strVal val="#ppt_y"/>
                                              </p:val>
                                            </p:tav>
                                          </p:tavLst>
                                        </p:anim>
                                      </p:childTnLst>
                                    </p:cTn>
                                  </p:par>
                                  <p:par>
                                    <p:cTn id="61" presetID="2" presetClass="entr" presetSubtype="9"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0-#ppt_w/2"/>
                                              </p:val>
                                            </p:tav>
                                            <p:tav tm="100000">
                                              <p:val>
                                                <p:strVal val="#ppt_x"/>
                                              </p:val>
                                            </p:tav>
                                          </p:tavLst>
                                        </p:anim>
                                        <p:anim calcmode="lin" valueType="num">
                                          <p:cBhvr additive="base">
                                            <p:cTn id="64" dur="500" fill="hold"/>
                                            <p:tgtEl>
                                              <p:spTgt spid="5"/>
                                            </p:tgtEl>
                                            <p:attrNameLst>
                                              <p:attrName>ppt_y</p:attrName>
                                            </p:attrNameLst>
                                          </p:cBhvr>
                                          <p:tavLst>
                                            <p:tav tm="0">
                                              <p:val>
                                                <p:strVal val="0-#ppt_h/2"/>
                                              </p:val>
                                            </p:tav>
                                            <p:tav tm="100000">
                                              <p:val>
                                                <p:strVal val="#ppt_y"/>
                                              </p:val>
                                            </p:tav>
                                          </p:tavLst>
                                        </p:anim>
                                      </p:childTnLst>
                                    </p:cTn>
                                  </p:par>
                                  <p:par>
                                    <p:cTn id="65" presetID="2" presetClass="entr" presetSubtype="9"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0-#ppt_w/2"/>
                                              </p:val>
                                            </p:tav>
                                            <p:tav tm="100000">
                                              <p:val>
                                                <p:strVal val="#ppt_x"/>
                                              </p:val>
                                            </p:tav>
                                          </p:tavLst>
                                        </p:anim>
                                        <p:anim calcmode="lin" valueType="num">
                                          <p:cBhvr additive="base">
                                            <p:cTn id="68"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0" grpId="0"/>
          <p:bldP spid="58" grpId="0"/>
          <p:bldP spid="60" grpId="0"/>
          <p:bldP spid="61" grpId="0"/>
          <p:bldP spid="63" grpId="0"/>
          <p:bldP spid="48" grpId="0"/>
          <p:bldP spid="49" grpId="0"/>
          <p:bldP spid="28" grpId="0"/>
          <p:bldP spid="31" grpId="0"/>
          <p:bldP spid="5" grpId="0"/>
          <p:bldP spid="16"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extLst>
              <a:ext uri="{28A0092B-C50C-407E-A947-70E740481C1C}">
                <a14:useLocalDpi xmlns:a14="http://schemas.microsoft.com/office/drawing/2010/main" val="0"/>
              </a:ext>
            </a:extLst>
          </a:blip>
          <a:srcRect t="15804"/>
          <a:stretch/>
        </p:blipFill>
        <p:spPr>
          <a:xfrm>
            <a:off x="0" y="14514"/>
            <a:ext cx="12192000" cy="6843486"/>
          </a:xfrm>
          <a:prstGeom prst="rect">
            <a:avLst/>
          </a:prstGeom>
        </p:spPr>
      </p:pic>
      <p:sp>
        <p:nvSpPr>
          <p:cNvPr id="29" name="矩形 28"/>
          <p:cNvSpPr/>
          <p:nvPr/>
        </p:nvSpPr>
        <p:spPr>
          <a:xfrm>
            <a:off x="0" y="0"/>
            <a:ext cx="12192000" cy="6858000"/>
          </a:xfrm>
          <a:prstGeom prst="rect">
            <a:avLst/>
          </a:prstGeom>
          <a:gradFill>
            <a:gsLst>
              <a:gs pos="0">
                <a:srgbClr val="0270D1">
                  <a:alpha val="85000"/>
                </a:srgbClr>
              </a:gs>
              <a:gs pos="94000">
                <a:srgbClr val="0270D1"/>
              </a:gs>
            </a:gsLst>
            <a:lin ang="5400000" scaled="1"/>
          </a:gra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0" y="0"/>
            <a:ext cx="6096000" cy="6858000"/>
          </a:xfrm>
          <a:prstGeom prst="roundRect">
            <a:avLst>
              <a:gd name="adj" fmla="val 0"/>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endParaRPr>
          </a:p>
        </p:txBody>
      </p:sp>
      <p:sp>
        <p:nvSpPr>
          <p:cNvPr id="31" name="Freeform 245"/>
          <p:cNvSpPr>
            <a:spLocks/>
          </p:cNvSpPr>
          <p:nvPr/>
        </p:nvSpPr>
        <p:spPr bwMode="auto">
          <a:xfrm>
            <a:off x="2484247" y="2450750"/>
            <a:ext cx="1333850" cy="133385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0270D1"/>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32" name="TextBox 64"/>
          <p:cNvSpPr txBox="1"/>
          <p:nvPr/>
        </p:nvSpPr>
        <p:spPr>
          <a:xfrm>
            <a:off x="7057643" y="919982"/>
            <a:ext cx="2504709" cy="861774"/>
          </a:xfrm>
          <a:prstGeom prst="rect">
            <a:avLst/>
          </a:prstGeom>
          <a:noFill/>
        </p:spPr>
        <p:txBody>
          <a:bodyPr wrap="square" rtlCol="0">
            <a:spAutoFit/>
          </a:bodyPr>
          <a:lstStyle/>
          <a:p>
            <a:r>
              <a:rPr lang="zh-CN" altLang="en-US" sz="5000" b="1" dirty="0">
                <a:solidFill>
                  <a:srgbClr val="FFFFFF"/>
                </a:solidFill>
                <a:latin typeface="微软雅黑" panose="020B0503020204020204" pitchFamily="34" charset="-122"/>
                <a:ea typeface="微软雅黑" panose="020B0503020204020204" pitchFamily="34" charset="-122"/>
              </a:rPr>
              <a:t>绪论</a:t>
            </a:r>
          </a:p>
        </p:txBody>
      </p:sp>
      <p:sp>
        <p:nvSpPr>
          <p:cNvPr id="36" name="TextBox 58"/>
          <p:cNvSpPr txBox="1">
            <a:spLocks noChangeArrowheads="1"/>
          </p:cNvSpPr>
          <p:nvPr/>
        </p:nvSpPr>
        <p:spPr bwMode="auto">
          <a:xfrm>
            <a:off x="7012821" y="2180115"/>
            <a:ext cx="3848100" cy="59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285750" indent="-285750">
              <a:lnSpc>
                <a:spcPct val="120000"/>
              </a:lnSpc>
              <a:spcBef>
                <a:spcPct val="0"/>
              </a:spcBef>
              <a:buFont typeface="Wingdings" panose="05000000000000000000" pitchFamily="2" charset="2"/>
              <a:buChar char="l"/>
              <a:defRPr>
                <a:solidFill>
                  <a:srgbClr val="FCFCFC"/>
                </a:solidFill>
                <a:latin typeface="微软雅黑 Light" panose="020B0502040204020203" pitchFamily="34" charset="-122"/>
                <a:ea typeface="微软雅黑 Light" panose="020B0502040204020203"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r>
              <a:rPr lang="en-US" altLang="en-US" sz="2800" dirty="0" smtClean="0"/>
              <a:t>研究目的</a:t>
            </a:r>
            <a:endParaRPr lang="zh-CN" altLang="en-US" sz="2800" dirty="0"/>
          </a:p>
        </p:txBody>
      </p:sp>
      <p:sp>
        <p:nvSpPr>
          <p:cNvPr id="37" name="TextBox 59"/>
          <p:cNvSpPr txBox="1">
            <a:spLocks noChangeArrowheads="1"/>
          </p:cNvSpPr>
          <p:nvPr/>
        </p:nvSpPr>
        <p:spPr bwMode="auto">
          <a:xfrm>
            <a:off x="7010211" y="3496900"/>
            <a:ext cx="3848100" cy="59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285750" indent="-285750">
              <a:lnSpc>
                <a:spcPct val="120000"/>
              </a:lnSpc>
              <a:spcBef>
                <a:spcPct val="0"/>
              </a:spcBef>
              <a:buFont typeface="Wingdings" panose="05000000000000000000" pitchFamily="2" charset="2"/>
              <a:buChar char="l"/>
              <a:defRPr>
                <a:solidFill>
                  <a:srgbClr val="FCFCFC"/>
                </a:solidFill>
                <a:latin typeface="微软雅黑 Light" panose="020B0502040204020203" pitchFamily="34" charset="-122"/>
                <a:ea typeface="微软雅黑 Light" panose="020B0502040204020203"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r>
              <a:rPr lang="en-US" altLang="en-US" sz="2800" dirty="0" smtClean="0"/>
              <a:t>主要创新点</a:t>
            </a:r>
            <a:endParaRPr lang="zh-CN" altLang="en-US" sz="2800" dirty="0"/>
          </a:p>
        </p:txBody>
      </p:sp>
      <p:sp>
        <p:nvSpPr>
          <p:cNvPr id="38" name="TextBox 60"/>
          <p:cNvSpPr txBox="1">
            <a:spLocks noChangeArrowheads="1"/>
          </p:cNvSpPr>
          <p:nvPr/>
        </p:nvSpPr>
        <p:spPr bwMode="auto">
          <a:xfrm>
            <a:off x="7047203" y="4900718"/>
            <a:ext cx="3848100" cy="59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285750" indent="-285750">
              <a:lnSpc>
                <a:spcPct val="120000"/>
              </a:lnSpc>
              <a:spcBef>
                <a:spcPct val="0"/>
              </a:spcBef>
              <a:buFont typeface="Wingdings" panose="05000000000000000000" pitchFamily="2" charset="2"/>
              <a:buChar char="l"/>
              <a:defRPr>
                <a:solidFill>
                  <a:srgbClr val="FCFCFC"/>
                </a:solidFill>
                <a:latin typeface="微软雅黑 Light" panose="020B0502040204020203" pitchFamily="34" charset="-122"/>
                <a:ea typeface="微软雅黑 Light" panose="020B0502040204020203"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r>
              <a:rPr lang="en-US" altLang="en-US" sz="2800" dirty="0" smtClean="0"/>
              <a:t>研究思路</a:t>
            </a:r>
            <a:endParaRPr lang="zh-CN" altLang="en-US" sz="2800" dirty="0"/>
          </a:p>
        </p:txBody>
      </p:sp>
      <p:sp>
        <p:nvSpPr>
          <p:cNvPr id="2" name="矩形 1"/>
          <p:cNvSpPr/>
          <p:nvPr/>
        </p:nvSpPr>
        <p:spPr>
          <a:xfrm>
            <a:off x="1734470" y="4073171"/>
            <a:ext cx="2833404" cy="923330"/>
          </a:xfrm>
          <a:prstGeom prst="rect">
            <a:avLst/>
          </a:prstGeom>
        </p:spPr>
        <p:txBody>
          <a:bodyPr wrap="none">
            <a:spAutoFit/>
          </a:bodyPr>
          <a:lstStyle/>
          <a:p>
            <a:pPr algn="ctr"/>
            <a:r>
              <a:rPr lang="en-US" altLang="zh-CN" sz="5400">
                <a:solidFill>
                  <a:srgbClr val="0270D1"/>
                </a:solidFill>
                <a:latin typeface="微软雅黑 Light" panose="020B0502040204020203" pitchFamily="34" charset="-122"/>
                <a:ea typeface="微软雅黑 Light" panose="020B0502040204020203" pitchFamily="34" charset="-122"/>
              </a:rPr>
              <a:t>PART </a:t>
            </a:r>
            <a:r>
              <a:rPr lang="en-US" altLang="zh-CN" sz="5400" smtClean="0">
                <a:solidFill>
                  <a:srgbClr val="0270D1"/>
                </a:solidFill>
                <a:latin typeface="微软雅黑 Light" panose="020B0502040204020203" pitchFamily="34" charset="-122"/>
                <a:ea typeface="微软雅黑 Light" panose="020B0502040204020203" pitchFamily="34" charset="-122"/>
              </a:rPr>
              <a:t>01 </a:t>
            </a:r>
            <a:endParaRPr lang="zh-CN" altLang="en-US" sz="5400">
              <a:solidFill>
                <a:srgbClr val="0270D1"/>
              </a:solidFill>
              <a:latin typeface="微软雅黑 Light" panose="020B0502040204020203" pitchFamily="34" charset="-122"/>
              <a:ea typeface="微软雅黑 Light" panose="020B0502040204020203" pitchFamily="34" charset="-122"/>
            </a:endParaRPr>
          </a:p>
        </p:txBody>
      </p:sp>
      <p:pic>
        <p:nvPicPr>
          <p:cNvPr id="17" name="图片 16"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470" y="134471"/>
            <a:ext cx="2375647" cy="694849"/>
          </a:xfrm>
          <a:prstGeom prst="rect">
            <a:avLst/>
          </a:prstGeom>
        </p:spPr>
      </p:pic>
    </p:spTree>
    <p:extLst>
      <p:ext uri="{BB962C8B-B14F-4D97-AF65-F5344CB8AC3E}">
        <p14:creationId xmlns:p14="http://schemas.microsoft.com/office/powerpoint/2010/main" val="325845255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1" y="1527407"/>
            <a:ext cx="12192001" cy="5019285"/>
          </a:xfrm>
          <a:prstGeom prst="rect">
            <a:avLst/>
          </a:prstGeom>
          <a:solidFill>
            <a:schemeClr val="bg1">
              <a:lumMod val="95000"/>
            </a:schemeClr>
          </a:soli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30" name="矩形 29"/>
          <p:cNvSpPr/>
          <p:nvPr/>
        </p:nvSpPr>
        <p:spPr>
          <a:xfrm>
            <a:off x="3516505" y="220326"/>
            <a:ext cx="5287629" cy="666849"/>
          </a:xfrm>
          <a:prstGeom prst="rect">
            <a:avLst/>
          </a:prstGeom>
        </p:spPr>
        <p:txBody>
          <a:bodyPr wrap="square">
            <a:spAutoFit/>
          </a:bodyPr>
          <a:lstStyle/>
          <a:p>
            <a:pPr algn="ctr">
              <a:lnSpc>
                <a:spcPct val="120000"/>
              </a:lnSpc>
              <a:spcBef>
                <a:spcPct val="0"/>
              </a:spcBef>
            </a:pPr>
            <a:r>
              <a:rPr lang="en-US" altLang="en-US" sz="3200" dirty="0" smtClean="0">
                <a:solidFill>
                  <a:srgbClr val="0270D1"/>
                </a:solidFill>
                <a:latin typeface="微软雅黑" panose="020B0503020204020204" pitchFamily="34" charset="-122"/>
                <a:ea typeface="微软雅黑" panose="020B0503020204020204" pitchFamily="34" charset="-122"/>
              </a:rPr>
              <a:t>保留时间与特征峰关联分析</a:t>
            </a:r>
            <a:endParaRPr lang="zh-CN" altLang="en-US" sz="3200" dirty="0">
              <a:solidFill>
                <a:srgbClr val="0270D1"/>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3332287" y="615960"/>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8658777" y="603631"/>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324447" y="998648"/>
            <a:ext cx="5607396" cy="400110"/>
          </a:xfrm>
          <a:prstGeom prst="rect">
            <a:avLst/>
          </a:prstGeom>
          <a:noFill/>
        </p:spPr>
        <p:txBody>
          <a:bodyPr wrap="square" rtlCol="0">
            <a:spAutoFit/>
          </a:bodyPr>
          <a:lstStyle/>
          <a:p>
            <a:r>
              <a:rPr kumimoji="1" lang="zh-CN" altLang="zh-CN" sz="2000" dirty="0">
                <a:solidFill>
                  <a:srgbClr val="0270D1"/>
                </a:solidFill>
              </a:rPr>
              <a:t>—</a:t>
            </a:r>
            <a:r>
              <a:rPr kumimoji="1" lang="zh-CN" altLang="zh-CN" sz="2000" dirty="0" smtClean="0">
                <a:solidFill>
                  <a:srgbClr val="0270D1"/>
                </a:solidFill>
              </a:rPr>
              <a:t>—</a:t>
            </a:r>
            <a:r>
              <a:rPr kumimoji="1" lang="zh-CN" altLang="en-US" sz="2000" dirty="0" smtClean="0">
                <a:solidFill>
                  <a:srgbClr val="0270D1"/>
                </a:solidFill>
              </a:rPr>
              <a:t>基于</a:t>
            </a:r>
            <a:r>
              <a:rPr kumimoji="1" lang="en-US" altLang="zh-CN" sz="2000" dirty="0" smtClean="0">
                <a:solidFill>
                  <a:srgbClr val="0270D1"/>
                </a:solidFill>
              </a:rPr>
              <a:t>Pearson</a:t>
            </a:r>
            <a:r>
              <a:rPr kumimoji="1" lang="zh-CN" altLang="en-US" sz="2000" dirty="0" smtClean="0">
                <a:solidFill>
                  <a:srgbClr val="0270D1"/>
                </a:solidFill>
              </a:rPr>
              <a:t>相关系数的关联度分析</a:t>
            </a:r>
            <a:endParaRPr kumimoji="1" lang="zh-CN" altLang="en-US" sz="2000" dirty="0">
              <a:solidFill>
                <a:srgbClr val="0270D1"/>
              </a:solidFill>
            </a:endParaRPr>
          </a:p>
        </p:txBody>
      </p:sp>
      <p:pic>
        <p:nvPicPr>
          <p:cNvPr id="3" name="图片 2"/>
          <p:cNvPicPr>
            <a:picLocks noChangeAspect="1"/>
          </p:cNvPicPr>
          <p:nvPr/>
        </p:nvPicPr>
        <p:blipFill>
          <a:blip r:embed="rId3">
            <a:extLst>
              <a:ext uri="{BEBA8EAE-BF5A-486C-A8C5-ECC9F3942E4B}">
                <a14:imgProps xmlns:a14="http://schemas.microsoft.com/office/drawing/2010/main">
                  <a14:imgLayer r:embed="rId4">
                    <a14:imgEffect>
                      <a14:backgroundRemoval t="0" b="89815" l="7728" r="93150">
                        <a14:foregroundMark x1="9075" y1="49383" x2="9075" y2="49383"/>
                        <a14:foregroundMark x1="8899" y1="69753" x2="8899" y2="69753"/>
                        <a14:foregroundMark x1="8665" y1="25309" x2="8665" y2="25309"/>
                      </a14:backgroundRemoval>
                    </a14:imgEffect>
                    <a14:imgEffect>
                      <a14:brightnessContrast contrast="40000"/>
                    </a14:imgEffect>
                  </a14:imgLayer>
                </a14:imgProps>
              </a:ext>
            </a:extLst>
          </a:blip>
          <a:stretch>
            <a:fillRect/>
          </a:stretch>
        </p:blipFill>
        <p:spPr>
          <a:xfrm>
            <a:off x="0" y="1861676"/>
            <a:ext cx="5697211" cy="2280863"/>
          </a:xfrm>
          <a:prstGeom prst="rect">
            <a:avLst/>
          </a:prstGeom>
        </p:spPr>
      </p:pic>
      <p:sp>
        <p:nvSpPr>
          <p:cNvPr id="5" name="矩形 4"/>
          <p:cNvSpPr/>
          <p:nvPr/>
        </p:nvSpPr>
        <p:spPr>
          <a:xfrm>
            <a:off x="310579" y="4013225"/>
            <a:ext cx="4954639" cy="1785104"/>
          </a:xfrm>
          <a:prstGeom prst="rect">
            <a:avLst/>
          </a:prstGeom>
        </p:spPr>
        <p:txBody>
          <a:bodyPr wrap="square">
            <a:spAutoFit/>
          </a:bodyPr>
          <a:lstStyle/>
          <a:p>
            <a:r>
              <a:rPr lang="zh-CN" altLang="en-US" sz="2000" dirty="0" smtClean="0"/>
              <a:t>   </a:t>
            </a:r>
            <a:r>
              <a:rPr lang="zh-CN" altLang="en-US" sz="2200" dirty="0" smtClean="0"/>
              <a:t> </a:t>
            </a:r>
            <a:r>
              <a:rPr lang="zh-CN" altLang="zh-CN" sz="2200" dirty="0" smtClean="0">
                <a:latin typeface="微软雅黑"/>
                <a:ea typeface="微软雅黑"/>
                <a:cs typeface="微软雅黑"/>
              </a:rPr>
              <a:t>因此可以得出如下结论</a:t>
            </a:r>
            <a:r>
              <a:rPr lang="zh-CN" altLang="zh-CN" sz="2200" dirty="0">
                <a:latin typeface="微软雅黑"/>
                <a:ea typeface="微软雅黑"/>
                <a:cs typeface="微软雅黑"/>
              </a:rPr>
              <a:t>，</a:t>
            </a:r>
            <a:r>
              <a:rPr lang="en-US" altLang="zh-CN" sz="2200" dirty="0" err="1">
                <a:latin typeface="微软雅黑"/>
                <a:ea typeface="微软雅黑"/>
                <a:cs typeface="微软雅黑"/>
              </a:rPr>
              <a:t>δ</a:t>
            </a:r>
            <a:r>
              <a:rPr lang="en-US" altLang="zh-CN" sz="2200" dirty="0">
                <a:latin typeface="微软雅黑"/>
                <a:ea typeface="微软雅黑"/>
                <a:cs typeface="微软雅黑"/>
              </a:rPr>
              <a:t> 1.02</a:t>
            </a:r>
            <a:r>
              <a:rPr lang="zh-CN" altLang="zh-CN" sz="2200" dirty="0">
                <a:latin typeface="微软雅黑"/>
                <a:ea typeface="微软雅黑"/>
                <a:cs typeface="微软雅黑"/>
              </a:rPr>
              <a:t>的</a:t>
            </a:r>
            <a:r>
              <a:rPr lang="zh-CN" altLang="zh-CN" sz="2200" dirty="0" smtClean="0">
                <a:latin typeface="微软雅黑"/>
                <a:ea typeface="微软雅黑"/>
                <a:cs typeface="微软雅黑"/>
              </a:rPr>
              <a:t>化学位移</a:t>
            </a:r>
            <a:r>
              <a:rPr lang="zh-CN" altLang="en-US" sz="2200" dirty="0" smtClean="0">
                <a:latin typeface="微软雅黑"/>
                <a:ea typeface="微软雅黑"/>
                <a:cs typeface="微软雅黑"/>
              </a:rPr>
              <a:t>可能</a:t>
            </a:r>
            <a:r>
              <a:rPr lang="zh-CN" altLang="zh-CN" sz="2200" dirty="0" smtClean="0">
                <a:latin typeface="微软雅黑"/>
                <a:ea typeface="微软雅黑"/>
                <a:cs typeface="微软雅黑"/>
              </a:rPr>
              <a:t>为</a:t>
            </a:r>
            <a:r>
              <a:rPr lang="en-US" altLang="zh-CN" sz="2200" dirty="0">
                <a:latin typeface="微软雅黑"/>
                <a:ea typeface="微软雅黑"/>
                <a:cs typeface="微软雅黑"/>
              </a:rPr>
              <a:t>E</a:t>
            </a:r>
            <a:r>
              <a:rPr lang="zh-CN" altLang="zh-CN" sz="2200" dirty="0">
                <a:latin typeface="微软雅黑"/>
                <a:ea typeface="微软雅黑"/>
                <a:cs typeface="微软雅黑"/>
              </a:rPr>
              <a:t>蒿本内酯的特征峰，而</a:t>
            </a:r>
            <a:r>
              <a:rPr lang="en-US" altLang="zh-CN" sz="2200" dirty="0" err="1">
                <a:latin typeface="微软雅黑"/>
                <a:ea typeface="微软雅黑"/>
                <a:cs typeface="微软雅黑"/>
              </a:rPr>
              <a:t>δ</a:t>
            </a:r>
            <a:r>
              <a:rPr lang="en-US" altLang="zh-CN" sz="2200" dirty="0">
                <a:latin typeface="微软雅黑"/>
                <a:ea typeface="微软雅黑"/>
                <a:cs typeface="微软雅黑"/>
              </a:rPr>
              <a:t> 6.02</a:t>
            </a:r>
            <a:r>
              <a:rPr lang="zh-CN" altLang="zh-CN" sz="2200" dirty="0">
                <a:latin typeface="微软雅黑"/>
                <a:ea typeface="微软雅黑"/>
                <a:cs typeface="微软雅黑"/>
              </a:rPr>
              <a:t>化学位</a:t>
            </a:r>
            <a:r>
              <a:rPr lang="zh-CN" altLang="zh-CN" sz="2200" dirty="0" smtClean="0">
                <a:latin typeface="微软雅黑"/>
                <a:ea typeface="微软雅黑"/>
                <a:cs typeface="微软雅黑"/>
              </a:rPr>
              <a:t>移的特征峰</a:t>
            </a:r>
            <a:r>
              <a:rPr lang="zh-CN" altLang="en-US" sz="2200" dirty="0" smtClean="0">
                <a:latin typeface="微软雅黑"/>
                <a:ea typeface="微软雅黑"/>
                <a:cs typeface="微软雅黑"/>
              </a:rPr>
              <a:t>可能为</a:t>
            </a:r>
            <a:r>
              <a:rPr lang="zh-CN" altLang="zh-CN" sz="2200" dirty="0" smtClean="0">
                <a:latin typeface="微软雅黑"/>
                <a:ea typeface="微软雅黑"/>
                <a:cs typeface="微软雅黑"/>
              </a:rPr>
              <a:t>为</a:t>
            </a:r>
            <a:r>
              <a:rPr lang="en-US" altLang="zh-CN" sz="2200" dirty="0">
                <a:latin typeface="微软雅黑"/>
                <a:ea typeface="微软雅黑"/>
                <a:cs typeface="微软雅黑"/>
              </a:rPr>
              <a:t>Z</a:t>
            </a:r>
            <a:r>
              <a:rPr lang="zh-CN" altLang="zh-CN" sz="2200" dirty="0">
                <a:latin typeface="微软雅黑"/>
                <a:ea typeface="微软雅黑"/>
                <a:cs typeface="微软雅黑"/>
              </a:rPr>
              <a:t>蒿本内酯的特征峰。</a:t>
            </a:r>
            <a:r>
              <a:rPr lang="en-US" altLang="zh-CN" sz="2200" dirty="0" err="1">
                <a:latin typeface="微软雅黑"/>
                <a:ea typeface="微软雅黑"/>
                <a:cs typeface="微软雅黑"/>
              </a:rPr>
              <a:t>δ</a:t>
            </a:r>
            <a:r>
              <a:rPr lang="en-US" altLang="zh-CN" sz="2200" dirty="0">
                <a:latin typeface="微软雅黑"/>
                <a:ea typeface="微软雅黑"/>
                <a:cs typeface="微软雅黑"/>
              </a:rPr>
              <a:t> 5.48</a:t>
            </a:r>
            <a:r>
              <a:rPr lang="zh-CN" altLang="zh-CN" sz="2200" dirty="0">
                <a:latin typeface="微软雅黑"/>
                <a:ea typeface="微软雅黑"/>
                <a:cs typeface="微软雅黑"/>
              </a:rPr>
              <a:t>处</a:t>
            </a:r>
            <a:r>
              <a:rPr lang="zh-CN" altLang="zh-CN" sz="2200" dirty="0" smtClean="0">
                <a:latin typeface="微软雅黑"/>
                <a:ea typeface="微软雅黑"/>
                <a:cs typeface="微软雅黑"/>
              </a:rPr>
              <a:t>的特征峰</a:t>
            </a:r>
            <a:r>
              <a:rPr lang="zh-CN" altLang="en-US" sz="2200" dirty="0" smtClean="0">
                <a:latin typeface="微软雅黑"/>
                <a:ea typeface="微软雅黑"/>
                <a:cs typeface="微软雅黑"/>
              </a:rPr>
              <a:t>可能</a:t>
            </a:r>
            <a:r>
              <a:rPr lang="zh-CN" altLang="zh-CN" sz="2200" dirty="0" smtClean="0">
                <a:latin typeface="微软雅黑"/>
                <a:ea typeface="微软雅黑"/>
                <a:cs typeface="微软雅黑"/>
              </a:rPr>
              <a:t>为两</a:t>
            </a:r>
            <a:r>
              <a:rPr lang="zh-CN" altLang="zh-CN" sz="2200" dirty="0">
                <a:latin typeface="微软雅黑"/>
                <a:ea typeface="微软雅黑"/>
                <a:cs typeface="微软雅黑"/>
              </a:rPr>
              <a:t>化合物均有的特征峰。 </a:t>
            </a:r>
            <a:endParaRPr lang="zh-CN" altLang="en-US" sz="2200" dirty="0">
              <a:latin typeface="微软雅黑"/>
              <a:ea typeface="微软雅黑"/>
              <a:cs typeface="微软雅黑"/>
            </a:endParaRPr>
          </a:p>
        </p:txBody>
      </p:sp>
      <p:sp>
        <p:nvSpPr>
          <p:cNvPr id="40" name="Freeform 12"/>
          <p:cNvSpPr/>
          <p:nvPr/>
        </p:nvSpPr>
        <p:spPr>
          <a:xfrm>
            <a:off x="6132708" y="2928465"/>
            <a:ext cx="1019109" cy="1016811"/>
          </a:xfrm>
          <a:custGeom>
            <a:avLst/>
            <a:gdLst>
              <a:gd name="connsiteX0" fmla="*/ 0 w 1252070"/>
              <a:gd name="connsiteY0" fmla="*/ 626035 h 1252070"/>
              <a:gd name="connsiteX1" fmla="*/ 626035 w 1252070"/>
              <a:gd name="connsiteY1" fmla="*/ 0 h 1252070"/>
              <a:gd name="connsiteX2" fmla="*/ 1252070 w 1252070"/>
              <a:gd name="connsiteY2" fmla="*/ 626035 h 1252070"/>
              <a:gd name="connsiteX3" fmla="*/ 626035 w 1252070"/>
              <a:gd name="connsiteY3" fmla="*/ 1252070 h 1252070"/>
              <a:gd name="connsiteX4" fmla="*/ 0 w 1252070"/>
              <a:gd name="connsiteY4" fmla="*/ 626035 h 1252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070" h="1252070">
                <a:moveTo>
                  <a:pt x="0" y="626035"/>
                </a:moveTo>
                <a:cubicBezTo>
                  <a:pt x="0" y="280285"/>
                  <a:pt x="280285" y="0"/>
                  <a:pt x="626035" y="0"/>
                </a:cubicBezTo>
                <a:cubicBezTo>
                  <a:pt x="971785" y="0"/>
                  <a:pt x="1252070" y="280285"/>
                  <a:pt x="1252070" y="626035"/>
                </a:cubicBezTo>
                <a:cubicBezTo>
                  <a:pt x="1252070" y="971785"/>
                  <a:pt x="971785" y="1252070"/>
                  <a:pt x="626035" y="1252070"/>
                </a:cubicBezTo>
                <a:cubicBezTo>
                  <a:pt x="280285" y="1252070"/>
                  <a:pt x="0" y="971785"/>
                  <a:pt x="0" y="626035"/>
                </a:cubicBezTo>
                <a:close/>
              </a:path>
            </a:pathLst>
          </a:custGeom>
          <a:solidFill>
            <a:srgbClr val="0270D1"/>
          </a:solidFill>
          <a:ln w="3175"/>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8921" tIns="218921" rIns="218921" bIns="218921" numCol="1" spcCol="1270" anchor="ctr" anchorCtr="0">
            <a:noAutofit/>
          </a:bodyPr>
          <a:lstStyle/>
          <a:p>
            <a:pPr lvl="0" algn="ctr" defTabSz="1244600">
              <a:lnSpc>
                <a:spcPct val="90000"/>
              </a:lnSpc>
              <a:spcBef>
                <a:spcPct val="0"/>
              </a:spcBef>
              <a:spcAft>
                <a:spcPct val="35000"/>
              </a:spcAft>
            </a:pPr>
            <a:endParaRPr lang="en-US" sz="3600" kern="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12"/>
          <p:cNvSpPr/>
          <p:nvPr/>
        </p:nvSpPr>
        <p:spPr>
          <a:xfrm>
            <a:off x="6100148" y="1724676"/>
            <a:ext cx="1027008" cy="1037018"/>
          </a:xfrm>
          <a:custGeom>
            <a:avLst/>
            <a:gdLst>
              <a:gd name="connsiteX0" fmla="*/ 0 w 1252070"/>
              <a:gd name="connsiteY0" fmla="*/ 626035 h 1252070"/>
              <a:gd name="connsiteX1" fmla="*/ 626035 w 1252070"/>
              <a:gd name="connsiteY1" fmla="*/ 0 h 1252070"/>
              <a:gd name="connsiteX2" fmla="*/ 1252070 w 1252070"/>
              <a:gd name="connsiteY2" fmla="*/ 626035 h 1252070"/>
              <a:gd name="connsiteX3" fmla="*/ 626035 w 1252070"/>
              <a:gd name="connsiteY3" fmla="*/ 1252070 h 1252070"/>
              <a:gd name="connsiteX4" fmla="*/ 0 w 1252070"/>
              <a:gd name="connsiteY4" fmla="*/ 626035 h 1252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070" h="1252070">
                <a:moveTo>
                  <a:pt x="0" y="626035"/>
                </a:moveTo>
                <a:cubicBezTo>
                  <a:pt x="0" y="280285"/>
                  <a:pt x="280285" y="0"/>
                  <a:pt x="626035" y="0"/>
                </a:cubicBezTo>
                <a:cubicBezTo>
                  <a:pt x="971785" y="0"/>
                  <a:pt x="1252070" y="280285"/>
                  <a:pt x="1252070" y="626035"/>
                </a:cubicBezTo>
                <a:cubicBezTo>
                  <a:pt x="1252070" y="971785"/>
                  <a:pt x="971785" y="1252070"/>
                  <a:pt x="626035" y="1252070"/>
                </a:cubicBezTo>
                <a:cubicBezTo>
                  <a:pt x="280285" y="1252070"/>
                  <a:pt x="0" y="971785"/>
                  <a:pt x="0" y="626035"/>
                </a:cubicBezTo>
                <a:close/>
              </a:path>
            </a:pathLst>
          </a:custGeom>
          <a:solidFill>
            <a:srgbClr val="0270D1"/>
          </a:solidFill>
          <a:ln w="3175"/>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8921" tIns="218921" rIns="218921" bIns="218921" numCol="1" spcCol="1270" anchor="ctr" anchorCtr="0">
            <a:noAutofit/>
          </a:bodyPr>
          <a:lstStyle/>
          <a:p>
            <a:pPr lvl="0" algn="ctr" defTabSz="1244600">
              <a:lnSpc>
                <a:spcPct val="90000"/>
              </a:lnSpc>
              <a:spcBef>
                <a:spcPct val="0"/>
              </a:spcBef>
              <a:spcAft>
                <a:spcPct val="35000"/>
              </a:spcAft>
            </a:pPr>
            <a:endParaRPr lang="en-US" sz="3600" kern="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9"/>
          <p:cNvSpPr/>
          <p:nvPr/>
        </p:nvSpPr>
        <p:spPr>
          <a:xfrm>
            <a:off x="9765931" y="4611041"/>
            <a:ext cx="901106" cy="901044"/>
          </a:xfrm>
          <a:custGeom>
            <a:avLst/>
            <a:gdLst>
              <a:gd name="connsiteX0" fmla="*/ 0 w 1252070"/>
              <a:gd name="connsiteY0" fmla="*/ 626035 h 1252070"/>
              <a:gd name="connsiteX1" fmla="*/ 626035 w 1252070"/>
              <a:gd name="connsiteY1" fmla="*/ 0 h 1252070"/>
              <a:gd name="connsiteX2" fmla="*/ 1252070 w 1252070"/>
              <a:gd name="connsiteY2" fmla="*/ 626035 h 1252070"/>
              <a:gd name="connsiteX3" fmla="*/ 626035 w 1252070"/>
              <a:gd name="connsiteY3" fmla="*/ 1252070 h 1252070"/>
              <a:gd name="connsiteX4" fmla="*/ 0 w 1252070"/>
              <a:gd name="connsiteY4" fmla="*/ 626035 h 1252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070" h="1252070">
                <a:moveTo>
                  <a:pt x="0" y="626035"/>
                </a:moveTo>
                <a:cubicBezTo>
                  <a:pt x="0" y="280285"/>
                  <a:pt x="280285" y="0"/>
                  <a:pt x="626035" y="0"/>
                </a:cubicBezTo>
                <a:cubicBezTo>
                  <a:pt x="971785" y="0"/>
                  <a:pt x="1252070" y="280285"/>
                  <a:pt x="1252070" y="626035"/>
                </a:cubicBezTo>
                <a:cubicBezTo>
                  <a:pt x="1252070" y="971785"/>
                  <a:pt x="971785" y="1252070"/>
                  <a:pt x="626035" y="1252070"/>
                </a:cubicBezTo>
                <a:cubicBezTo>
                  <a:pt x="280285" y="1252070"/>
                  <a:pt x="0" y="971785"/>
                  <a:pt x="0" y="626035"/>
                </a:cubicBezTo>
                <a:close/>
              </a:path>
            </a:pathLst>
          </a:custGeom>
          <a:solidFill>
            <a:schemeClr val="bg1">
              <a:lumMod val="65000"/>
            </a:schemeClr>
          </a:solidFill>
          <a:ln w="3175"/>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8921" tIns="218921" rIns="218921" bIns="218921" numCol="1" spcCol="1270" anchor="ctr" anchorCtr="0">
            <a:noAutofit/>
          </a:bodyPr>
          <a:lstStyle/>
          <a:p>
            <a:pPr lvl="0" algn="ctr" defTabSz="1244600">
              <a:lnSpc>
                <a:spcPct val="90000"/>
              </a:lnSpc>
              <a:spcBef>
                <a:spcPct val="0"/>
              </a:spcBef>
              <a:spcAft>
                <a:spcPct val="35000"/>
              </a:spcAft>
            </a:pPr>
            <a:endParaRPr lang="en-US" sz="3600" kern="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9"/>
          <p:cNvSpPr/>
          <p:nvPr/>
        </p:nvSpPr>
        <p:spPr>
          <a:xfrm>
            <a:off x="9770362" y="3505885"/>
            <a:ext cx="901106" cy="901044"/>
          </a:xfrm>
          <a:custGeom>
            <a:avLst/>
            <a:gdLst>
              <a:gd name="connsiteX0" fmla="*/ 0 w 1252070"/>
              <a:gd name="connsiteY0" fmla="*/ 626035 h 1252070"/>
              <a:gd name="connsiteX1" fmla="*/ 626035 w 1252070"/>
              <a:gd name="connsiteY1" fmla="*/ 0 h 1252070"/>
              <a:gd name="connsiteX2" fmla="*/ 1252070 w 1252070"/>
              <a:gd name="connsiteY2" fmla="*/ 626035 h 1252070"/>
              <a:gd name="connsiteX3" fmla="*/ 626035 w 1252070"/>
              <a:gd name="connsiteY3" fmla="*/ 1252070 h 1252070"/>
              <a:gd name="connsiteX4" fmla="*/ 0 w 1252070"/>
              <a:gd name="connsiteY4" fmla="*/ 626035 h 1252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070" h="1252070">
                <a:moveTo>
                  <a:pt x="0" y="626035"/>
                </a:moveTo>
                <a:cubicBezTo>
                  <a:pt x="0" y="280285"/>
                  <a:pt x="280285" y="0"/>
                  <a:pt x="626035" y="0"/>
                </a:cubicBezTo>
                <a:cubicBezTo>
                  <a:pt x="971785" y="0"/>
                  <a:pt x="1252070" y="280285"/>
                  <a:pt x="1252070" y="626035"/>
                </a:cubicBezTo>
                <a:cubicBezTo>
                  <a:pt x="1252070" y="971785"/>
                  <a:pt x="971785" y="1252070"/>
                  <a:pt x="626035" y="1252070"/>
                </a:cubicBezTo>
                <a:cubicBezTo>
                  <a:pt x="280285" y="1252070"/>
                  <a:pt x="0" y="971785"/>
                  <a:pt x="0" y="626035"/>
                </a:cubicBezTo>
                <a:close/>
              </a:path>
            </a:pathLst>
          </a:custGeom>
          <a:solidFill>
            <a:schemeClr val="bg1">
              <a:lumMod val="65000"/>
            </a:schemeClr>
          </a:solidFill>
          <a:ln w="3175"/>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8921" tIns="218921" rIns="218921" bIns="218921" numCol="1" spcCol="1270" anchor="ctr" anchorCtr="0">
            <a:noAutofit/>
          </a:bodyPr>
          <a:lstStyle/>
          <a:p>
            <a:pPr lvl="0" algn="ctr" defTabSz="1244600">
              <a:lnSpc>
                <a:spcPct val="90000"/>
              </a:lnSpc>
              <a:spcBef>
                <a:spcPct val="0"/>
              </a:spcBef>
              <a:spcAft>
                <a:spcPct val="35000"/>
              </a:spcAft>
            </a:pPr>
            <a:endParaRPr lang="en-US" sz="3600" kern="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9"/>
          <p:cNvSpPr/>
          <p:nvPr/>
        </p:nvSpPr>
        <p:spPr>
          <a:xfrm>
            <a:off x="9725471" y="2524017"/>
            <a:ext cx="901106" cy="901044"/>
          </a:xfrm>
          <a:custGeom>
            <a:avLst/>
            <a:gdLst>
              <a:gd name="connsiteX0" fmla="*/ 0 w 1252070"/>
              <a:gd name="connsiteY0" fmla="*/ 626035 h 1252070"/>
              <a:gd name="connsiteX1" fmla="*/ 626035 w 1252070"/>
              <a:gd name="connsiteY1" fmla="*/ 0 h 1252070"/>
              <a:gd name="connsiteX2" fmla="*/ 1252070 w 1252070"/>
              <a:gd name="connsiteY2" fmla="*/ 626035 h 1252070"/>
              <a:gd name="connsiteX3" fmla="*/ 626035 w 1252070"/>
              <a:gd name="connsiteY3" fmla="*/ 1252070 h 1252070"/>
              <a:gd name="connsiteX4" fmla="*/ 0 w 1252070"/>
              <a:gd name="connsiteY4" fmla="*/ 626035 h 1252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070" h="1252070">
                <a:moveTo>
                  <a:pt x="0" y="626035"/>
                </a:moveTo>
                <a:cubicBezTo>
                  <a:pt x="0" y="280285"/>
                  <a:pt x="280285" y="0"/>
                  <a:pt x="626035" y="0"/>
                </a:cubicBezTo>
                <a:cubicBezTo>
                  <a:pt x="971785" y="0"/>
                  <a:pt x="1252070" y="280285"/>
                  <a:pt x="1252070" y="626035"/>
                </a:cubicBezTo>
                <a:cubicBezTo>
                  <a:pt x="1252070" y="971785"/>
                  <a:pt x="971785" y="1252070"/>
                  <a:pt x="626035" y="1252070"/>
                </a:cubicBezTo>
                <a:cubicBezTo>
                  <a:pt x="280285" y="1252070"/>
                  <a:pt x="0" y="971785"/>
                  <a:pt x="0" y="626035"/>
                </a:cubicBezTo>
                <a:close/>
              </a:path>
            </a:pathLst>
          </a:custGeom>
          <a:solidFill>
            <a:schemeClr val="bg1">
              <a:lumMod val="65000"/>
            </a:schemeClr>
          </a:solidFill>
          <a:ln w="3175"/>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8921" tIns="218921" rIns="218921" bIns="218921" numCol="1" spcCol="1270" anchor="ctr" anchorCtr="0">
            <a:noAutofit/>
          </a:bodyPr>
          <a:lstStyle/>
          <a:p>
            <a:pPr lvl="0" algn="ctr" defTabSz="1244600">
              <a:lnSpc>
                <a:spcPct val="90000"/>
              </a:lnSpc>
              <a:spcBef>
                <a:spcPct val="0"/>
              </a:spcBef>
              <a:spcAft>
                <a:spcPct val="35000"/>
              </a:spcAft>
            </a:pPr>
            <a:endParaRPr lang="en-US" sz="3600" kern="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9"/>
          <p:cNvSpPr/>
          <p:nvPr/>
        </p:nvSpPr>
        <p:spPr>
          <a:xfrm>
            <a:off x="9705241" y="1529821"/>
            <a:ext cx="901106" cy="901044"/>
          </a:xfrm>
          <a:custGeom>
            <a:avLst/>
            <a:gdLst>
              <a:gd name="connsiteX0" fmla="*/ 0 w 1252070"/>
              <a:gd name="connsiteY0" fmla="*/ 626035 h 1252070"/>
              <a:gd name="connsiteX1" fmla="*/ 626035 w 1252070"/>
              <a:gd name="connsiteY1" fmla="*/ 0 h 1252070"/>
              <a:gd name="connsiteX2" fmla="*/ 1252070 w 1252070"/>
              <a:gd name="connsiteY2" fmla="*/ 626035 h 1252070"/>
              <a:gd name="connsiteX3" fmla="*/ 626035 w 1252070"/>
              <a:gd name="connsiteY3" fmla="*/ 1252070 h 1252070"/>
              <a:gd name="connsiteX4" fmla="*/ 0 w 1252070"/>
              <a:gd name="connsiteY4" fmla="*/ 626035 h 1252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070" h="1252070">
                <a:moveTo>
                  <a:pt x="0" y="626035"/>
                </a:moveTo>
                <a:cubicBezTo>
                  <a:pt x="0" y="280285"/>
                  <a:pt x="280285" y="0"/>
                  <a:pt x="626035" y="0"/>
                </a:cubicBezTo>
                <a:cubicBezTo>
                  <a:pt x="971785" y="0"/>
                  <a:pt x="1252070" y="280285"/>
                  <a:pt x="1252070" y="626035"/>
                </a:cubicBezTo>
                <a:cubicBezTo>
                  <a:pt x="1252070" y="971785"/>
                  <a:pt x="971785" y="1252070"/>
                  <a:pt x="626035" y="1252070"/>
                </a:cubicBezTo>
                <a:cubicBezTo>
                  <a:pt x="280285" y="1252070"/>
                  <a:pt x="0" y="971785"/>
                  <a:pt x="0" y="626035"/>
                </a:cubicBezTo>
                <a:close/>
              </a:path>
            </a:pathLst>
          </a:custGeom>
          <a:solidFill>
            <a:schemeClr val="bg1">
              <a:lumMod val="65000"/>
            </a:schemeClr>
          </a:solidFill>
          <a:ln w="3175"/>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8921" tIns="218921" rIns="218921" bIns="218921" numCol="1" spcCol="1270" anchor="ctr" anchorCtr="0">
            <a:noAutofit/>
          </a:bodyPr>
          <a:lstStyle/>
          <a:p>
            <a:pPr lvl="0" algn="ctr" defTabSz="1244600">
              <a:lnSpc>
                <a:spcPct val="90000"/>
              </a:lnSpc>
              <a:spcBef>
                <a:spcPct val="0"/>
              </a:spcBef>
              <a:spcAft>
                <a:spcPct val="35000"/>
              </a:spcAft>
            </a:pPr>
            <a:endParaRPr lang="en-US" sz="3600" kern="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12"/>
          <p:cNvSpPr/>
          <p:nvPr/>
        </p:nvSpPr>
        <p:spPr>
          <a:xfrm>
            <a:off x="6161801" y="4128830"/>
            <a:ext cx="1019109" cy="1016811"/>
          </a:xfrm>
          <a:custGeom>
            <a:avLst/>
            <a:gdLst>
              <a:gd name="connsiteX0" fmla="*/ 0 w 1252070"/>
              <a:gd name="connsiteY0" fmla="*/ 626035 h 1252070"/>
              <a:gd name="connsiteX1" fmla="*/ 626035 w 1252070"/>
              <a:gd name="connsiteY1" fmla="*/ 0 h 1252070"/>
              <a:gd name="connsiteX2" fmla="*/ 1252070 w 1252070"/>
              <a:gd name="connsiteY2" fmla="*/ 626035 h 1252070"/>
              <a:gd name="connsiteX3" fmla="*/ 626035 w 1252070"/>
              <a:gd name="connsiteY3" fmla="*/ 1252070 h 1252070"/>
              <a:gd name="connsiteX4" fmla="*/ 0 w 1252070"/>
              <a:gd name="connsiteY4" fmla="*/ 626035 h 1252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070" h="1252070">
                <a:moveTo>
                  <a:pt x="0" y="626035"/>
                </a:moveTo>
                <a:cubicBezTo>
                  <a:pt x="0" y="280285"/>
                  <a:pt x="280285" y="0"/>
                  <a:pt x="626035" y="0"/>
                </a:cubicBezTo>
                <a:cubicBezTo>
                  <a:pt x="971785" y="0"/>
                  <a:pt x="1252070" y="280285"/>
                  <a:pt x="1252070" y="626035"/>
                </a:cubicBezTo>
                <a:cubicBezTo>
                  <a:pt x="1252070" y="971785"/>
                  <a:pt x="971785" y="1252070"/>
                  <a:pt x="626035" y="1252070"/>
                </a:cubicBezTo>
                <a:cubicBezTo>
                  <a:pt x="280285" y="1252070"/>
                  <a:pt x="0" y="971785"/>
                  <a:pt x="0" y="626035"/>
                </a:cubicBezTo>
                <a:close/>
              </a:path>
            </a:pathLst>
          </a:custGeom>
          <a:solidFill>
            <a:srgbClr val="0270D1"/>
          </a:solidFill>
          <a:ln w="3175"/>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8921" tIns="218921" rIns="218921" bIns="218921" numCol="1" spcCol="1270" anchor="ctr" anchorCtr="0">
            <a:noAutofit/>
          </a:bodyPr>
          <a:lstStyle/>
          <a:p>
            <a:pPr lvl="0" algn="ctr" defTabSz="1244600">
              <a:lnSpc>
                <a:spcPct val="90000"/>
              </a:lnSpc>
              <a:spcBef>
                <a:spcPct val="0"/>
              </a:spcBef>
              <a:spcAft>
                <a:spcPct val="35000"/>
              </a:spcAft>
            </a:pPr>
            <a:endParaRPr lang="en-US" sz="3600" kern="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nvSpPr>
        <p:spPr>
          <a:xfrm>
            <a:off x="6202350" y="2034283"/>
            <a:ext cx="875482" cy="369332"/>
          </a:xfrm>
          <a:prstGeom prst="rect">
            <a:avLst/>
          </a:prstGeom>
          <a:noFill/>
        </p:spPr>
        <p:txBody>
          <a:bodyPr wrap="square" rtlCol="0">
            <a:spAutoFit/>
          </a:bodyPr>
          <a:lstStyle/>
          <a:p>
            <a:r>
              <a:rPr kumimoji="1" lang="zh-CN" altLang="zh-CN" dirty="0" smtClean="0">
                <a:solidFill>
                  <a:srgbClr val="FFFFFF"/>
                </a:solidFill>
              </a:rPr>
              <a:t>2</a:t>
            </a:r>
            <a:r>
              <a:rPr kumimoji="1" lang="en-US" altLang="zh-CN" dirty="0" smtClean="0">
                <a:solidFill>
                  <a:srgbClr val="FFFFFF"/>
                </a:solidFill>
              </a:rPr>
              <a:t>6.398</a:t>
            </a:r>
            <a:endParaRPr kumimoji="1" lang="zh-CN" altLang="en-US" dirty="0">
              <a:solidFill>
                <a:srgbClr val="FFFFFF"/>
              </a:solidFill>
            </a:endParaRPr>
          </a:p>
        </p:txBody>
      </p:sp>
      <p:sp>
        <p:nvSpPr>
          <p:cNvPr id="64" name="文本框 63"/>
          <p:cNvSpPr txBox="1"/>
          <p:nvPr/>
        </p:nvSpPr>
        <p:spPr>
          <a:xfrm>
            <a:off x="6219113" y="3246976"/>
            <a:ext cx="871051" cy="369332"/>
          </a:xfrm>
          <a:prstGeom prst="rect">
            <a:avLst/>
          </a:prstGeom>
          <a:noFill/>
        </p:spPr>
        <p:txBody>
          <a:bodyPr wrap="square" rtlCol="0">
            <a:spAutoFit/>
          </a:bodyPr>
          <a:lstStyle/>
          <a:p>
            <a:r>
              <a:rPr kumimoji="1" lang="zh-CN" altLang="zh-CN" dirty="0" smtClean="0">
                <a:solidFill>
                  <a:srgbClr val="FFFFFF"/>
                </a:solidFill>
              </a:rPr>
              <a:t>2</a:t>
            </a:r>
            <a:r>
              <a:rPr kumimoji="1" lang="en-US" altLang="zh-CN" dirty="0" smtClean="0">
                <a:solidFill>
                  <a:srgbClr val="FFFFFF"/>
                </a:solidFill>
              </a:rPr>
              <a:t>7.517</a:t>
            </a:r>
            <a:endParaRPr kumimoji="1" lang="zh-CN" altLang="en-US" dirty="0">
              <a:solidFill>
                <a:srgbClr val="FFFFFF"/>
              </a:solidFill>
            </a:endParaRPr>
          </a:p>
        </p:txBody>
      </p:sp>
      <p:sp>
        <p:nvSpPr>
          <p:cNvPr id="65" name="文本框 64"/>
          <p:cNvSpPr txBox="1"/>
          <p:nvPr/>
        </p:nvSpPr>
        <p:spPr>
          <a:xfrm>
            <a:off x="6359183" y="4348708"/>
            <a:ext cx="656997" cy="646331"/>
          </a:xfrm>
          <a:prstGeom prst="rect">
            <a:avLst/>
          </a:prstGeom>
          <a:noFill/>
        </p:spPr>
        <p:txBody>
          <a:bodyPr wrap="square" rtlCol="0">
            <a:spAutoFit/>
          </a:bodyPr>
          <a:lstStyle/>
          <a:p>
            <a:r>
              <a:rPr kumimoji="1" lang="zh-CN" altLang="en-US" dirty="0" smtClean="0">
                <a:solidFill>
                  <a:srgbClr val="FFFFFF"/>
                </a:solidFill>
              </a:rPr>
              <a:t>强度重叠</a:t>
            </a:r>
            <a:endParaRPr kumimoji="1" lang="zh-CN" altLang="en-US" dirty="0">
              <a:solidFill>
                <a:srgbClr val="FFFFFF"/>
              </a:solidFill>
            </a:endParaRPr>
          </a:p>
        </p:txBody>
      </p:sp>
      <p:sp>
        <p:nvSpPr>
          <p:cNvPr id="9" name="文本框 8"/>
          <p:cNvSpPr txBox="1"/>
          <p:nvPr/>
        </p:nvSpPr>
        <p:spPr>
          <a:xfrm>
            <a:off x="5795437" y="5868599"/>
            <a:ext cx="1763293" cy="461665"/>
          </a:xfrm>
          <a:prstGeom prst="rect">
            <a:avLst/>
          </a:prstGeom>
          <a:noFill/>
        </p:spPr>
        <p:txBody>
          <a:bodyPr wrap="square" rtlCol="0">
            <a:spAutoFit/>
          </a:bodyPr>
          <a:lstStyle/>
          <a:p>
            <a:r>
              <a:rPr kumimoji="1" lang="zh-CN" altLang="en-US" sz="2400" dirty="0" smtClean="0">
                <a:latin typeface="微软雅黑"/>
                <a:ea typeface="微软雅黑"/>
                <a:cs typeface="微软雅黑"/>
              </a:rPr>
              <a:t>  保留时间</a:t>
            </a:r>
            <a:endParaRPr kumimoji="1" lang="zh-CN" altLang="en-US" sz="2400" dirty="0">
              <a:latin typeface="微软雅黑"/>
              <a:ea typeface="微软雅黑"/>
              <a:cs typeface="微软雅黑"/>
            </a:endParaRPr>
          </a:p>
        </p:txBody>
      </p:sp>
      <p:sp>
        <p:nvSpPr>
          <p:cNvPr id="66" name="文本框 65"/>
          <p:cNvSpPr txBox="1"/>
          <p:nvPr/>
        </p:nvSpPr>
        <p:spPr>
          <a:xfrm>
            <a:off x="9338786" y="5873051"/>
            <a:ext cx="1763293" cy="461665"/>
          </a:xfrm>
          <a:prstGeom prst="rect">
            <a:avLst/>
          </a:prstGeom>
          <a:noFill/>
        </p:spPr>
        <p:txBody>
          <a:bodyPr wrap="square" rtlCol="0">
            <a:spAutoFit/>
          </a:bodyPr>
          <a:lstStyle/>
          <a:p>
            <a:r>
              <a:rPr kumimoji="1" lang="zh-CN" altLang="en-US" sz="2400" dirty="0" smtClean="0">
                <a:latin typeface="微软雅黑"/>
                <a:ea typeface="微软雅黑"/>
                <a:cs typeface="微软雅黑"/>
              </a:rPr>
              <a:t>  保留时间</a:t>
            </a:r>
            <a:endParaRPr kumimoji="1" lang="zh-CN" altLang="en-US" sz="2400" dirty="0">
              <a:latin typeface="微软雅黑"/>
              <a:ea typeface="微软雅黑"/>
              <a:cs typeface="微软雅黑"/>
            </a:endParaRPr>
          </a:p>
        </p:txBody>
      </p:sp>
      <p:sp>
        <p:nvSpPr>
          <p:cNvPr id="10" name="矩形 9"/>
          <p:cNvSpPr/>
          <p:nvPr/>
        </p:nvSpPr>
        <p:spPr>
          <a:xfrm>
            <a:off x="9769341" y="1777184"/>
            <a:ext cx="766932" cy="369332"/>
          </a:xfrm>
          <a:prstGeom prst="rect">
            <a:avLst/>
          </a:prstGeom>
        </p:spPr>
        <p:txBody>
          <a:bodyPr wrap="none">
            <a:spAutoFit/>
          </a:bodyPr>
          <a:lstStyle/>
          <a:p>
            <a:r>
              <a:rPr lang="en-US" altLang="zh-CN" dirty="0" err="1" smtClean="0">
                <a:solidFill>
                  <a:srgbClr val="0270D1"/>
                </a:solidFill>
              </a:rPr>
              <a:t>δ</a:t>
            </a:r>
            <a:r>
              <a:rPr lang="en-US" altLang="zh-CN" dirty="0" smtClean="0">
                <a:solidFill>
                  <a:srgbClr val="0270D1"/>
                </a:solidFill>
              </a:rPr>
              <a:t> 1.02</a:t>
            </a:r>
            <a:r>
              <a:rPr lang="zh-CN" altLang="zh-CN" dirty="0" smtClean="0">
                <a:solidFill>
                  <a:srgbClr val="0270D1"/>
                </a:solidFill>
              </a:rPr>
              <a:t> </a:t>
            </a:r>
            <a:endParaRPr lang="zh-CN" altLang="en-US" dirty="0">
              <a:solidFill>
                <a:srgbClr val="0270D1"/>
              </a:solidFill>
            </a:endParaRPr>
          </a:p>
        </p:txBody>
      </p:sp>
      <p:sp>
        <p:nvSpPr>
          <p:cNvPr id="68" name="矩形 67"/>
          <p:cNvSpPr/>
          <p:nvPr/>
        </p:nvSpPr>
        <p:spPr>
          <a:xfrm>
            <a:off x="9761442" y="2792613"/>
            <a:ext cx="766932" cy="369332"/>
          </a:xfrm>
          <a:prstGeom prst="rect">
            <a:avLst/>
          </a:prstGeom>
        </p:spPr>
        <p:txBody>
          <a:bodyPr wrap="none">
            <a:spAutoFit/>
          </a:bodyPr>
          <a:lstStyle/>
          <a:p>
            <a:r>
              <a:rPr lang="en-US" altLang="zh-CN" dirty="0" err="1" smtClean="0">
                <a:solidFill>
                  <a:srgbClr val="0270D1"/>
                </a:solidFill>
              </a:rPr>
              <a:t>δ</a:t>
            </a:r>
            <a:r>
              <a:rPr lang="en-US" altLang="zh-CN" dirty="0" smtClean="0">
                <a:solidFill>
                  <a:srgbClr val="0270D1"/>
                </a:solidFill>
              </a:rPr>
              <a:t> 5.48</a:t>
            </a:r>
            <a:r>
              <a:rPr lang="zh-CN" altLang="zh-CN" dirty="0" smtClean="0">
                <a:solidFill>
                  <a:srgbClr val="0270D1"/>
                </a:solidFill>
              </a:rPr>
              <a:t> </a:t>
            </a:r>
            <a:endParaRPr lang="zh-CN" altLang="en-US" dirty="0">
              <a:solidFill>
                <a:srgbClr val="0270D1"/>
              </a:solidFill>
            </a:endParaRPr>
          </a:p>
        </p:txBody>
      </p:sp>
      <p:sp>
        <p:nvSpPr>
          <p:cNvPr id="69" name="矩形 68"/>
          <p:cNvSpPr/>
          <p:nvPr/>
        </p:nvSpPr>
        <p:spPr>
          <a:xfrm>
            <a:off x="9852189" y="3771056"/>
            <a:ext cx="766932" cy="369332"/>
          </a:xfrm>
          <a:prstGeom prst="rect">
            <a:avLst/>
          </a:prstGeom>
        </p:spPr>
        <p:txBody>
          <a:bodyPr wrap="none">
            <a:spAutoFit/>
          </a:bodyPr>
          <a:lstStyle/>
          <a:p>
            <a:r>
              <a:rPr lang="en-US" altLang="zh-CN" dirty="0" err="1" smtClean="0">
                <a:solidFill>
                  <a:srgbClr val="0270D1"/>
                </a:solidFill>
              </a:rPr>
              <a:t>δ</a:t>
            </a:r>
            <a:r>
              <a:rPr lang="en-US" altLang="zh-CN" dirty="0" smtClean="0">
                <a:solidFill>
                  <a:srgbClr val="0270D1"/>
                </a:solidFill>
              </a:rPr>
              <a:t> 6.02</a:t>
            </a:r>
            <a:r>
              <a:rPr lang="zh-CN" altLang="zh-CN" dirty="0" smtClean="0">
                <a:solidFill>
                  <a:srgbClr val="0270D1"/>
                </a:solidFill>
              </a:rPr>
              <a:t> </a:t>
            </a:r>
            <a:endParaRPr lang="zh-CN" altLang="en-US" dirty="0">
              <a:solidFill>
                <a:srgbClr val="0270D1"/>
              </a:solidFill>
            </a:endParaRPr>
          </a:p>
        </p:txBody>
      </p:sp>
      <p:sp>
        <p:nvSpPr>
          <p:cNvPr id="74" name="矩形 73"/>
          <p:cNvSpPr/>
          <p:nvPr/>
        </p:nvSpPr>
        <p:spPr>
          <a:xfrm>
            <a:off x="9852189" y="4868336"/>
            <a:ext cx="766932" cy="369332"/>
          </a:xfrm>
          <a:prstGeom prst="rect">
            <a:avLst/>
          </a:prstGeom>
        </p:spPr>
        <p:txBody>
          <a:bodyPr wrap="none">
            <a:spAutoFit/>
          </a:bodyPr>
          <a:lstStyle/>
          <a:p>
            <a:r>
              <a:rPr lang="en-US" altLang="zh-CN" dirty="0" err="1" smtClean="0">
                <a:solidFill>
                  <a:srgbClr val="0270D1"/>
                </a:solidFill>
              </a:rPr>
              <a:t>δ</a:t>
            </a:r>
            <a:r>
              <a:rPr lang="en-US" altLang="zh-CN" dirty="0" smtClean="0">
                <a:solidFill>
                  <a:srgbClr val="0270D1"/>
                </a:solidFill>
              </a:rPr>
              <a:t> 6.18</a:t>
            </a:r>
            <a:r>
              <a:rPr lang="zh-CN" altLang="zh-CN" dirty="0" smtClean="0">
                <a:solidFill>
                  <a:srgbClr val="0270D1"/>
                </a:solidFill>
              </a:rPr>
              <a:t> </a:t>
            </a:r>
            <a:endParaRPr lang="zh-CN" altLang="en-US" dirty="0">
              <a:solidFill>
                <a:srgbClr val="0270D1"/>
              </a:solidFill>
            </a:endParaRPr>
          </a:p>
        </p:txBody>
      </p:sp>
      <p:cxnSp>
        <p:nvCxnSpPr>
          <p:cNvPr id="16" name="直线箭头连接符 15"/>
          <p:cNvCxnSpPr>
            <a:endCxn id="61" idx="0"/>
          </p:cNvCxnSpPr>
          <p:nvPr/>
        </p:nvCxnSpPr>
        <p:spPr>
          <a:xfrm flipV="1">
            <a:off x="7164149" y="1980343"/>
            <a:ext cx="2541092" cy="14594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直线箭头连接符 17"/>
          <p:cNvCxnSpPr>
            <a:stCxn id="41" idx="2"/>
          </p:cNvCxnSpPr>
          <p:nvPr/>
        </p:nvCxnSpPr>
        <p:spPr>
          <a:xfrm>
            <a:off x="7127156" y="2243185"/>
            <a:ext cx="2614113" cy="17514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直线箭头连接符 19"/>
          <p:cNvCxnSpPr>
            <a:stCxn id="63" idx="2"/>
            <a:endCxn id="60" idx="0"/>
          </p:cNvCxnSpPr>
          <p:nvPr/>
        </p:nvCxnSpPr>
        <p:spPr>
          <a:xfrm flipV="1">
            <a:off x="7180910" y="2974539"/>
            <a:ext cx="2544561" cy="16626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8" name="图片 27" descr="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8098" y="155223"/>
            <a:ext cx="2222423" cy="650034"/>
          </a:xfrm>
          <a:prstGeom prst="rect">
            <a:avLst/>
          </a:prstGeom>
        </p:spPr>
      </p:pic>
    </p:spTree>
    <p:extLst>
      <p:ext uri="{BB962C8B-B14F-4D97-AF65-F5344CB8AC3E}">
        <p14:creationId xmlns:p14="http://schemas.microsoft.com/office/powerpoint/2010/main" val="13526735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accel="100000" fill="hold" grpId="0" nodeType="withEffect" p14:presetBounceEnd="40000">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14:bounceEnd="40000">
                                          <p:cBhvr additive="base">
                                            <p:cTn id="7" dur="1000" fill="hold"/>
                                            <p:tgtEl>
                                              <p:spTgt spid="34"/>
                                            </p:tgtEl>
                                            <p:attrNameLst>
                                              <p:attrName>ppt_x</p:attrName>
                                            </p:attrNameLst>
                                          </p:cBhvr>
                                          <p:tavLst>
                                            <p:tav tm="0">
                                              <p:val>
                                                <p:strVal val="1+#ppt_w/2"/>
                                              </p:val>
                                            </p:tav>
                                            <p:tav tm="100000">
                                              <p:val>
                                                <p:strVal val="#ppt_x"/>
                                              </p:val>
                                            </p:tav>
                                          </p:tavLst>
                                        </p:anim>
                                        <p:anim calcmode="lin" valueType="num" p14:bounceEnd="40000">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3" accel="100000" fill="hold" grpId="0" nodeType="withEffect" p14:presetBounceEnd="40000">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14:bounceEnd="40000">
                                          <p:cBhvr additive="base">
                                            <p:cTn id="11" dur="1000" fill="hold"/>
                                            <p:tgtEl>
                                              <p:spTgt spid="30"/>
                                            </p:tgtEl>
                                            <p:attrNameLst>
                                              <p:attrName>ppt_x</p:attrName>
                                            </p:attrNameLst>
                                          </p:cBhvr>
                                          <p:tavLst>
                                            <p:tav tm="0">
                                              <p:val>
                                                <p:strVal val="1+#ppt_w/2"/>
                                              </p:val>
                                            </p:tav>
                                            <p:tav tm="100000">
                                              <p:val>
                                                <p:strVal val="#ppt_x"/>
                                              </p:val>
                                            </p:tav>
                                          </p:tavLst>
                                        </p:anim>
                                        <p:anim calcmode="lin" valueType="num" p14:bounceEnd="40000">
                                          <p:cBhvr additive="base">
                                            <p:cTn id="12" dur="10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accel="100000" fill="hold" nodeType="withEffect" p14:presetBounceEnd="40000">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14:bounceEnd="40000">
                                          <p:cBhvr additive="base">
                                            <p:cTn id="15" dur="1000" fill="hold"/>
                                            <p:tgtEl>
                                              <p:spTgt spid="24"/>
                                            </p:tgtEl>
                                            <p:attrNameLst>
                                              <p:attrName>ppt_x</p:attrName>
                                            </p:attrNameLst>
                                          </p:cBhvr>
                                          <p:tavLst>
                                            <p:tav tm="0">
                                              <p:val>
                                                <p:strVal val="1+#ppt_w/2"/>
                                              </p:val>
                                            </p:tav>
                                            <p:tav tm="100000">
                                              <p:val>
                                                <p:strVal val="#ppt_x"/>
                                              </p:val>
                                            </p:tav>
                                          </p:tavLst>
                                        </p:anim>
                                        <p:anim calcmode="lin" valueType="num" p14:bounceEnd="40000">
                                          <p:cBhvr additive="base">
                                            <p:cTn id="16" dur="1000" fill="hold"/>
                                            <p:tgtEl>
                                              <p:spTgt spid="24"/>
                                            </p:tgtEl>
                                            <p:attrNameLst>
                                              <p:attrName>ppt_y</p:attrName>
                                            </p:attrNameLst>
                                          </p:cBhvr>
                                          <p:tavLst>
                                            <p:tav tm="0">
                                              <p:val>
                                                <p:strVal val="0-#ppt_h/2"/>
                                              </p:val>
                                            </p:tav>
                                            <p:tav tm="100000">
                                              <p:val>
                                                <p:strVal val="#ppt_y"/>
                                              </p:val>
                                            </p:tav>
                                          </p:tavLst>
                                        </p:anim>
                                      </p:childTnLst>
                                    </p:cTn>
                                  </p:par>
                                  <p:par>
                                    <p:cTn id="17" presetID="2" presetClass="entr" presetSubtype="3" accel="100000" fill="hold" nodeType="withEffect" p14:presetBounceEnd="40000">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14:bounceEnd="40000">
                                          <p:cBhvr additive="base">
                                            <p:cTn id="19" dur="1000" fill="hold"/>
                                            <p:tgtEl>
                                              <p:spTgt spid="25"/>
                                            </p:tgtEl>
                                            <p:attrNameLst>
                                              <p:attrName>ppt_x</p:attrName>
                                            </p:attrNameLst>
                                          </p:cBhvr>
                                          <p:tavLst>
                                            <p:tav tm="0">
                                              <p:val>
                                                <p:strVal val="1+#ppt_w/2"/>
                                              </p:val>
                                            </p:tav>
                                            <p:tav tm="100000">
                                              <p:val>
                                                <p:strVal val="#ppt_x"/>
                                              </p:val>
                                            </p:tav>
                                          </p:tavLst>
                                        </p:anim>
                                        <p:anim calcmode="lin" valueType="num" p14:bounceEnd="40000">
                                          <p:cBhvr additive="base">
                                            <p:cTn id="20" dur="1000" fill="hold"/>
                                            <p:tgtEl>
                                              <p:spTgt spid="25"/>
                                            </p:tgtEl>
                                            <p:attrNameLst>
                                              <p:attrName>ppt_y</p:attrName>
                                            </p:attrNameLst>
                                          </p:cBhvr>
                                          <p:tavLst>
                                            <p:tav tm="0">
                                              <p:val>
                                                <p:strVal val="0-#ppt_h/2"/>
                                              </p:val>
                                            </p:tav>
                                            <p:tav tm="100000">
                                              <p:val>
                                                <p:strVal val="#ppt_y"/>
                                              </p:val>
                                            </p:tav>
                                          </p:tavLst>
                                        </p:anim>
                                      </p:childTnLst>
                                    </p:cTn>
                                  </p:par>
                                  <p:par>
                                    <p:cTn id="21" presetID="2" presetClass="entr" presetSubtype="3" accel="100000" fill="hold" grpId="0" nodeType="withEffect" p14:presetBounceEnd="40000">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14:bounceEnd="40000">
                                          <p:cBhvr additive="base">
                                            <p:cTn id="23" dur="1000" fill="hold"/>
                                            <p:tgtEl>
                                              <p:spTgt spid="40"/>
                                            </p:tgtEl>
                                            <p:attrNameLst>
                                              <p:attrName>ppt_x</p:attrName>
                                            </p:attrNameLst>
                                          </p:cBhvr>
                                          <p:tavLst>
                                            <p:tav tm="0">
                                              <p:val>
                                                <p:strVal val="1+#ppt_w/2"/>
                                              </p:val>
                                            </p:tav>
                                            <p:tav tm="100000">
                                              <p:val>
                                                <p:strVal val="#ppt_x"/>
                                              </p:val>
                                            </p:tav>
                                          </p:tavLst>
                                        </p:anim>
                                        <p:anim calcmode="lin" valueType="num" p14:bounceEnd="40000">
                                          <p:cBhvr additive="base">
                                            <p:cTn id="24" dur="1000" fill="hold"/>
                                            <p:tgtEl>
                                              <p:spTgt spid="40"/>
                                            </p:tgtEl>
                                            <p:attrNameLst>
                                              <p:attrName>ppt_y</p:attrName>
                                            </p:attrNameLst>
                                          </p:cBhvr>
                                          <p:tavLst>
                                            <p:tav tm="0">
                                              <p:val>
                                                <p:strVal val="0-#ppt_h/2"/>
                                              </p:val>
                                            </p:tav>
                                            <p:tav tm="100000">
                                              <p:val>
                                                <p:strVal val="#ppt_y"/>
                                              </p:val>
                                            </p:tav>
                                          </p:tavLst>
                                        </p:anim>
                                      </p:childTnLst>
                                    </p:cTn>
                                  </p:par>
                                  <p:par>
                                    <p:cTn id="25" presetID="2" presetClass="entr" presetSubtype="3" accel="100000" fill="hold" grpId="0" nodeType="withEffect" p14:presetBounceEnd="40000">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14:bounceEnd="40000">
                                          <p:cBhvr additive="base">
                                            <p:cTn id="27" dur="1000" fill="hold"/>
                                            <p:tgtEl>
                                              <p:spTgt spid="41"/>
                                            </p:tgtEl>
                                            <p:attrNameLst>
                                              <p:attrName>ppt_x</p:attrName>
                                            </p:attrNameLst>
                                          </p:cBhvr>
                                          <p:tavLst>
                                            <p:tav tm="0">
                                              <p:val>
                                                <p:strVal val="1+#ppt_w/2"/>
                                              </p:val>
                                            </p:tav>
                                            <p:tav tm="100000">
                                              <p:val>
                                                <p:strVal val="#ppt_x"/>
                                              </p:val>
                                            </p:tav>
                                          </p:tavLst>
                                        </p:anim>
                                        <p:anim calcmode="lin" valueType="num" p14:bounceEnd="40000">
                                          <p:cBhvr additive="base">
                                            <p:cTn id="28" dur="1000" fill="hold"/>
                                            <p:tgtEl>
                                              <p:spTgt spid="41"/>
                                            </p:tgtEl>
                                            <p:attrNameLst>
                                              <p:attrName>ppt_y</p:attrName>
                                            </p:attrNameLst>
                                          </p:cBhvr>
                                          <p:tavLst>
                                            <p:tav tm="0">
                                              <p:val>
                                                <p:strVal val="0-#ppt_h/2"/>
                                              </p:val>
                                            </p:tav>
                                            <p:tav tm="100000">
                                              <p:val>
                                                <p:strVal val="#ppt_y"/>
                                              </p:val>
                                            </p:tav>
                                          </p:tavLst>
                                        </p:anim>
                                      </p:childTnLst>
                                    </p:cTn>
                                  </p:par>
                                  <p:par>
                                    <p:cTn id="29" presetID="2" presetClass="entr" presetSubtype="3" accel="100000" fill="hold" grpId="0" nodeType="withEffect" p14:presetBounceEnd="40000">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14:bounceEnd="40000">
                                          <p:cBhvr additive="base">
                                            <p:cTn id="31" dur="1000" fill="hold"/>
                                            <p:tgtEl>
                                              <p:spTgt spid="55"/>
                                            </p:tgtEl>
                                            <p:attrNameLst>
                                              <p:attrName>ppt_x</p:attrName>
                                            </p:attrNameLst>
                                          </p:cBhvr>
                                          <p:tavLst>
                                            <p:tav tm="0">
                                              <p:val>
                                                <p:strVal val="1+#ppt_w/2"/>
                                              </p:val>
                                            </p:tav>
                                            <p:tav tm="100000">
                                              <p:val>
                                                <p:strVal val="#ppt_x"/>
                                              </p:val>
                                            </p:tav>
                                          </p:tavLst>
                                        </p:anim>
                                        <p:anim calcmode="lin" valueType="num" p14:bounceEnd="40000">
                                          <p:cBhvr additive="base">
                                            <p:cTn id="32" dur="1000" fill="hold"/>
                                            <p:tgtEl>
                                              <p:spTgt spid="55"/>
                                            </p:tgtEl>
                                            <p:attrNameLst>
                                              <p:attrName>ppt_y</p:attrName>
                                            </p:attrNameLst>
                                          </p:cBhvr>
                                          <p:tavLst>
                                            <p:tav tm="0">
                                              <p:val>
                                                <p:strVal val="0-#ppt_h/2"/>
                                              </p:val>
                                            </p:tav>
                                            <p:tav tm="100000">
                                              <p:val>
                                                <p:strVal val="#ppt_y"/>
                                              </p:val>
                                            </p:tav>
                                          </p:tavLst>
                                        </p:anim>
                                      </p:childTnLst>
                                    </p:cTn>
                                  </p:par>
                                  <p:par>
                                    <p:cTn id="33" presetID="2" presetClass="entr" presetSubtype="3" accel="100000" fill="hold" grpId="0" nodeType="withEffect" p14:presetBounceEnd="40000">
                                      <p:stCondLst>
                                        <p:cond delay="0"/>
                                      </p:stCondLst>
                                      <p:childTnLst>
                                        <p:set>
                                          <p:cBhvr>
                                            <p:cTn id="34" dur="1" fill="hold">
                                              <p:stCondLst>
                                                <p:cond delay="0"/>
                                              </p:stCondLst>
                                            </p:cTn>
                                            <p:tgtEl>
                                              <p:spTgt spid="59"/>
                                            </p:tgtEl>
                                            <p:attrNameLst>
                                              <p:attrName>style.visibility</p:attrName>
                                            </p:attrNameLst>
                                          </p:cBhvr>
                                          <p:to>
                                            <p:strVal val="visible"/>
                                          </p:to>
                                        </p:set>
                                        <p:anim calcmode="lin" valueType="num" p14:bounceEnd="40000">
                                          <p:cBhvr additive="base">
                                            <p:cTn id="35" dur="1000" fill="hold"/>
                                            <p:tgtEl>
                                              <p:spTgt spid="59"/>
                                            </p:tgtEl>
                                            <p:attrNameLst>
                                              <p:attrName>ppt_x</p:attrName>
                                            </p:attrNameLst>
                                          </p:cBhvr>
                                          <p:tavLst>
                                            <p:tav tm="0">
                                              <p:val>
                                                <p:strVal val="1+#ppt_w/2"/>
                                              </p:val>
                                            </p:tav>
                                            <p:tav tm="100000">
                                              <p:val>
                                                <p:strVal val="#ppt_x"/>
                                              </p:val>
                                            </p:tav>
                                          </p:tavLst>
                                        </p:anim>
                                        <p:anim calcmode="lin" valueType="num" p14:bounceEnd="40000">
                                          <p:cBhvr additive="base">
                                            <p:cTn id="36" dur="1000" fill="hold"/>
                                            <p:tgtEl>
                                              <p:spTgt spid="59"/>
                                            </p:tgtEl>
                                            <p:attrNameLst>
                                              <p:attrName>ppt_y</p:attrName>
                                            </p:attrNameLst>
                                          </p:cBhvr>
                                          <p:tavLst>
                                            <p:tav tm="0">
                                              <p:val>
                                                <p:strVal val="0-#ppt_h/2"/>
                                              </p:val>
                                            </p:tav>
                                            <p:tav tm="100000">
                                              <p:val>
                                                <p:strVal val="#ppt_y"/>
                                              </p:val>
                                            </p:tav>
                                          </p:tavLst>
                                        </p:anim>
                                      </p:childTnLst>
                                    </p:cTn>
                                  </p:par>
                                  <p:par>
                                    <p:cTn id="37" presetID="2" presetClass="entr" presetSubtype="3" accel="100000" fill="hold" grpId="0" nodeType="withEffect" p14:presetBounceEnd="40000">
                                      <p:stCondLst>
                                        <p:cond delay="0"/>
                                      </p:stCondLst>
                                      <p:childTnLst>
                                        <p:set>
                                          <p:cBhvr>
                                            <p:cTn id="38" dur="1" fill="hold">
                                              <p:stCondLst>
                                                <p:cond delay="0"/>
                                              </p:stCondLst>
                                            </p:cTn>
                                            <p:tgtEl>
                                              <p:spTgt spid="60"/>
                                            </p:tgtEl>
                                            <p:attrNameLst>
                                              <p:attrName>style.visibility</p:attrName>
                                            </p:attrNameLst>
                                          </p:cBhvr>
                                          <p:to>
                                            <p:strVal val="visible"/>
                                          </p:to>
                                        </p:set>
                                        <p:anim calcmode="lin" valueType="num" p14:bounceEnd="40000">
                                          <p:cBhvr additive="base">
                                            <p:cTn id="39" dur="1000" fill="hold"/>
                                            <p:tgtEl>
                                              <p:spTgt spid="60"/>
                                            </p:tgtEl>
                                            <p:attrNameLst>
                                              <p:attrName>ppt_x</p:attrName>
                                            </p:attrNameLst>
                                          </p:cBhvr>
                                          <p:tavLst>
                                            <p:tav tm="0">
                                              <p:val>
                                                <p:strVal val="1+#ppt_w/2"/>
                                              </p:val>
                                            </p:tav>
                                            <p:tav tm="100000">
                                              <p:val>
                                                <p:strVal val="#ppt_x"/>
                                              </p:val>
                                            </p:tav>
                                          </p:tavLst>
                                        </p:anim>
                                        <p:anim calcmode="lin" valueType="num" p14:bounceEnd="40000">
                                          <p:cBhvr additive="base">
                                            <p:cTn id="40" dur="1000" fill="hold"/>
                                            <p:tgtEl>
                                              <p:spTgt spid="60"/>
                                            </p:tgtEl>
                                            <p:attrNameLst>
                                              <p:attrName>ppt_y</p:attrName>
                                            </p:attrNameLst>
                                          </p:cBhvr>
                                          <p:tavLst>
                                            <p:tav tm="0">
                                              <p:val>
                                                <p:strVal val="0-#ppt_h/2"/>
                                              </p:val>
                                            </p:tav>
                                            <p:tav tm="100000">
                                              <p:val>
                                                <p:strVal val="#ppt_y"/>
                                              </p:val>
                                            </p:tav>
                                          </p:tavLst>
                                        </p:anim>
                                      </p:childTnLst>
                                    </p:cTn>
                                  </p:par>
                                  <p:par>
                                    <p:cTn id="41" presetID="2" presetClass="entr" presetSubtype="3" accel="100000" fill="hold" grpId="0" nodeType="withEffect" p14:presetBounceEnd="40000">
                                      <p:stCondLst>
                                        <p:cond delay="0"/>
                                      </p:stCondLst>
                                      <p:childTnLst>
                                        <p:set>
                                          <p:cBhvr>
                                            <p:cTn id="42" dur="1" fill="hold">
                                              <p:stCondLst>
                                                <p:cond delay="0"/>
                                              </p:stCondLst>
                                            </p:cTn>
                                            <p:tgtEl>
                                              <p:spTgt spid="61"/>
                                            </p:tgtEl>
                                            <p:attrNameLst>
                                              <p:attrName>style.visibility</p:attrName>
                                            </p:attrNameLst>
                                          </p:cBhvr>
                                          <p:to>
                                            <p:strVal val="visible"/>
                                          </p:to>
                                        </p:set>
                                        <p:anim calcmode="lin" valueType="num" p14:bounceEnd="40000">
                                          <p:cBhvr additive="base">
                                            <p:cTn id="43" dur="1000" fill="hold"/>
                                            <p:tgtEl>
                                              <p:spTgt spid="61"/>
                                            </p:tgtEl>
                                            <p:attrNameLst>
                                              <p:attrName>ppt_x</p:attrName>
                                            </p:attrNameLst>
                                          </p:cBhvr>
                                          <p:tavLst>
                                            <p:tav tm="0">
                                              <p:val>
                                                <p:strVal val="1+#ppt_w/2"/>
                                              </p:val>
                                            </p:tav>
                                            <p:tav tm="100000">
                                              <p:val>
                                                <p:strVal val="#ppt_x"/>
                                              </p:val>
                                            </p:tav>
                                          </p:tavLst>
                                        </p:anim>
                                        <p:anim calcmode="lin" valueType="num" p14:bounceEnd="40000">
                                          <p:cBhvr additive="base">
                                            <p:cTn id="44" dur="1000" fill="hold"/>
                                            <p:tgtEl>
                                              <p:spTgt spid="61"/>
                                            </p:tgtEl>
                                            <p:attrNameLst>
                                              <p:attrName>ppt_y</p:attrName>
                                            </p:attrNameLst>
                                          </p:cBhvr>
                                          <p:tavLst>
                                            <p:tav tm="0">
                                              <p:val>
                                                <p:strVal val="0-#ppt_h/2"/>
                                              </p:val>
                                            </p:tav>
                                            <p:tav tm="100000">
                                              <p:val>
                                                <p:strVal val="#ppt_y"/>
                                              </p:val>
                                            </p:tav>
                                          </p:tavLst>
                                        </p:anim>
                                      </p:childTnLst>
                                    </p:cTn>
                                  </p:par>
                                  <p:par>
                                    <p:cTn id="45" presetID="2" presetClass="entr" presetSubtype="3" accel="100000" fill="hold" grpId="0" nodeType="withEffect" p14:presetBounceEnd="40000">
                                      <p:stCondLst>
                                        <p:cond delay="0"/>
                                      </p:stCondLst>
                                      <p:childTnLst>
                                        <p:set>
                                          <p:cBhvr>
                                            <p:cTn id="46" dur="1" fill="hold">
                                              <p:stCondLst>
                                                <p:cond delay="0"/>
                                              </p:stCondLst>
                                            </p:cTn>
                                            <p:tgtEl>
                                              <p:spTgt spid="63"/>
                                            </p:tgtEl>
                                            <p:attrNameLst>
                                              <p:attrName>style.visibility</p:attrName>
                                            </p:attrNameLst>
                                          </p:cBhvr>
                                          <p:to>
                                            <p:strVal val="visible"/>
                                          </p:to>
                                        </p:set>
                                        <p:anim calcmode="lin" valueType="num" p14:bounceEnd="40000">
                                          <p:cBhvr additive="base">
                                            <p:cTn id="47" dur="1000" fill="hold"/>
                                            <p:tgtEl>
                                              <p:spTgt spid="63"/>
                                            </p:tgtEl>
                                            <p:attrNameLst>
                                              <p:attrName>ppt_x</p:attrName>
                                            </p:attrNameLst>
                                          </p:cBhvr>
                                          <p:tavLst>
                                            <p:tav tm="0">
                                              <p:val>
                                                <p:strVal val="1+#ppt_w/2"/>
                                              </p:val>
                                            </p:tav>
                                            <p:tav tm="100000">
                                              <p:val>
                                                <p:strVal val="#ppt_x"/>
                                              </p:val>
                                            </p:tav>
                                          </p:tavLst>
                                        </p:anim>
                                        <p:anim calcmode="lin" valueType="num" p14:bounceEnd="40000">
                                          <p:cBhvr additive="base">
                                            <p:cTn id="48" dur="1000" fill="hold"/>
                                            <p:tgtEl>
                                              <p:spTgt spid="63"/>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0" grpId="0"/>
          <p:bldP spid="40" grpId="0" animBg="1"/>
          <p:bldP spid="41" grpId="0" animBg="1"/>
          <p:bldP spid="55" grpId="0" animBg="1"/>
          <p:bldP spid="59" grpId="0" animBg="1"/>
          <p:bldP spid="60" grpId="0" animBg="1"/>
          <p:bldP spid="61" grpId="0" animBg="1"/>
          <p:bldP spid="63" grpId="0" animBg="1"/>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accel="10000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1+#ppt_w/2"/>
                                              </p:val>
                                            </p:tav>
                                            <p:tav tm="100000">
                                              <p:val>
                                                <p:strVal val="#ppt_x"/>
                                              </p:val>
                                            </p:tav>
                                          </p:tavLst>
                                        </p:anim>
                                        <p:anim calcmode="lin" valueType="num">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3" ac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accel="10000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1+#ppt_w/2"/>
                                              </p:val>
                                            </p:tav>
                                            <p:tav tm="100000">
                                              <p:val>
                                                <p:strVal val="#ppt_x"/>
                                              </p:val>
                                            </p:tav>
                                          </p:tavLst>
                                        </p:anim>
                                        <p:anim calcmode="lin" valueType="num">
                                          <p:cBhvr additive="base">
                                            <p:cTn id="16" dur="1000" fill="hold"/>
                                            <p:tgtEl>
                                              <p:spTgt spid="24"/>
                                            </p:tgtEl>
                                            <p:attrNameLst>
                                              <p:attrName>ppt_y</p:attrName>
                                            </p:attrNameLst>
                                          </p:cBhvr>
                                          <p:tavLst>
                                            <p:tav tm="0">
                                              <p:val>
                                                <p:strVal val="0-#ppt_h/2"/>
                                              </p:val>
                                            </p:tav>
                                            <p:tav tm="100000">
                                              <p:val>
                                                <p:strVal val="#ppt_y"/>
                                              </p:val>
                                            </p:tav>
                                          </p:tavLst>
                                        </p:anim>
                                      </p:childTnLst>
                                    </p:cTn>
                                  </p:par>
                                  <p:par>
                                    <p:cTn id="17" presetID="2" presetClass="entr" presetSubtype="3" accel="10000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1+#ppt_w/2"/>
                                              </p:val>
                                            </p:tav>
                                            <p:tav tm="100000">
                                              <p:val>
                                                <p:strVal val="#ppt_x"/>
                                              </p:val>
                                            </p:tav>
                                          </p:tavLst>
                                        </p:anim>
                                        <p:anim calcmode="lin" valueType="num">
                                          <p:cBhvr additive="base">
                                            <p:cTn id="20" dur="1000" fill="hold"/>
                                            <p:tgtEl>
                                              <p:spTgt spid="25"/>
                                            </p:tgtEl>
                                            <p:attrNameLst>
                                              <p:attrName>ppt_y</p:attrName>
                                            </p:attrNameLst>
                                          </p:cBhvr>
                                          <p:tavLst>
                                            <p:tav tm="0">
                                              <p:val>
                                                <p:strVal val="0-#ppt_h/2"/>
                                              </p:val>
                                            </p:tav>
                                            <p:tav tm="100000">
                                              <p:val>
                                                <p:strVal val="#ppt_y"/>
                                              </p:val>
                                            </p:tav>
                                          </p:tavLst>
                                        </p:anim>
                                      </p:childTnLst>
                                    </p:cTn>
                                  </p:par>
                                  <p:par>
                                    <p:cTn id="21" presetID="2" presetClass="entr" presetSubtype="3" accel="10000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1000" fill="hold"/>
                                            <p:tgtEl>
                                              <p:spTgt spid="40"/>
                                            </p:tgtEl>
                                            <p:attrNameLst>
                                              <p:attrName>ppt_x</p:attrName>
                                            </p:attrNameLst>
                                          </p:cBhvr>
                                          <p:tavLst>
                                            <p:tav tm="0">
                                              <p:val>
                                                <p:strVal val="1+#ppt_w/2"/>
                                              </p:val>
                                            </p:tav>
                                            <p:tav tm="100000">
                                              <p:val>
                                                <p:strVal val="#ppt_x"/>
                                              </p:val>
                                            </p:tav>
                                          </p:tavLst>
                                        </p:anim>
                                        <p:anim calcmode="lin" valueType="num">
                                          <p:cBhvr additive="base">
                                            <p:cTn id="24" dur="1000" fill="hold"/>
                                            <p:tgtEl>
                                              <p:spTgt spid="40"/>
                                            </p:tgtEl>
                                            <p:attrNameLst>
                                              <p:attrName>ppt_y</p:attrName>
                                            </p:attrNameLst>
                                          </p:cBhvr>
                                          <p:tavLst>
                                            <p:tav tm="0">
                                              <p:val>
                                                <p:strVal val="0-#ppt_h/2"/>
                                              </p:val>
                                            </p:tav>
                                            <p:tav tm="100000">
                                              <p:val>
                                                <p:strVal val="#ppt_y"/>
                                              </p:val>
                                            </p:tav>
                                          </p:tavLst>
                                        </p:anim>
                                      </p:childTnLst>
                                    </p:cTn>
                                  </p:par>
                                  <p:par>
                                    <p:cTn id="25" presetID="2" presetClass="entr" presetSubtype="3" accel="10000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1000" fill="hold"/>
                                            <p:tgtEl>
                                              <p:spTgt spid="41"/>
                                            </p:tgtEl>
                                            <p:attrNameLst>
                                              <p:attrName>ppt_x</p:attrName>
                                            </p:attrNameLst>
                                          </p:cBhvr>
                                          <p:tavLst>
                                            <p:tav tm="0">
                                              <p:val>
                                                <p:strVal val="1+#ppt_w/2"/>
                                              </p:val>
                                            </p:tav>
                                            <p:tav tm="100000">
                                              <p:val>
                                                <p:strVal val="#ppt_x"/>
                                              </p:val>
                                            </p:tav>
                                          </p:tavLst>
                                        </p:anim>
                                        <p:anim calcmode="lin" valueType="num">
                                          <p:cBhvr additive="base">
                                            <p:cTn id="28" dur="1000" fill="hold"/>
                                            <p:tgtEl>
                                              <p:spTgt spid="41"/>
                                            </p:tgtEl>
                                            <p:attrNameLst>
                                              <p:attrName>ppt_y</p:attrName>
                                            </p:attrNameLst>
                                          </p:cBhvr>
                                          <p:tavLst>
                                            <p:tav tm="0">
                                              <p:val>
                                                <p:strVal val="0-#ppt_h/2"/>
                                              </p:val>
                                            </p:tav>
                                            <p:tav tm="100000">
                                              <p:val>
                                                <p:strVal val="#ppt_y"/>
                                              </p:val>
                                            </p:tav>
                                          </p:tavLst>
                                        </p:anim>
                                      </p:childTnLst>
                                    </p:cTn>
                                  </p:par>
                                  <p:par>
                                    <p:cTn id="29" presetID="2" presetClass="entr" presetSubtype="3" accel="10000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additive="base">
                                            <p:cTn id="31" dur="1000" fill="hold"/>
                                            <p:tgtEl>
                                              <p:spTgt spid="55"/>
                                            </p:tgtEl>
                                            <p:attrNameLst>
                                              <p:attrName>ppt_x</p:attrName>
                                            </p:attrNameLst>
                                          </p:cBhvr>
                                          <p:tavLst>
                                            <p:tav tm="0">
                                              <p:val>
                                                <p:strVal val="1+#ppt_w/2"/>
                                              </p:val>
                                            </p:tav>
                                            <p:tav tm="100000">
                                              <p:val>
                                                <p:strVal val="#ppt_x"/>
                                              </p:val>
                                            </p:tav>
                                          </p:tavLst>
                                        </p:anim>
                                        <p:anim calcmode="lin" valueType="num">
                                          <p:cBhvr additive="base">
                                            <p:cTn id="32" dur="1000" fill="hold"/>
                                            <p:tgtEl>
                                              <p:spTgt spid="55"/>
                                            </p:tgtEl>
                                            <p:attrNameLst>
                                              <p:attrName>ppt_y</p:attrName>
                                            </p:attrNameLst>
                                          </p:cBhvr>
                                          <p:tavLst>
                                            <p:tav tm="0">
                                              <p:val>
                                                <p:strVal val="0-#ppt_h/2"/>
                                              </p:val>
                                            </p:tav>
                                            <p:tav tm="100000">
                                              <p:val>
                                                <p:strVal val="#ppt_y"/>
                                              </p:val>
                                            </p:tav>
                                          </p:tavLst>
                                        </p:anim>
                                      </p:childTnLst>
                                    </p:cTn>
                                  </p:par>
                                  <p:par>
                                    <p:cTn id="33" presetID="2" presetClass="entr" presetSubtype="3" accel="10000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 calcmode="lin" valueType="num">
                                          <p:cBhvr additive="base">
                                            <p:cTn id="35" dur="1000" fill="hold"/>
                                            <p:tgtEl>
                                              <p:spTgt spid="59"/>
                                            </p:tgtEl>
                                            <p:attrNameLst>
                                              <p:attrName>ppt_x</p:attrName>
                                            </p:attrNameLst>
                                          </p:cBhvr>
                                          <p:tavLst>
                                            <p:tav tm="0">
                                              <p:val>
                                                <p:strVal val="1+#ppt_w/2"/>
                                              </p:val>
                                            </p:tav>
                                            <p:tav tm="100000">
                                              <p:val>
                                                <p:strVal val="#ppt_x"/>
                                              </p:val>
                                            </p:tav>
                                          </p:tavLst>
                                        </p:anim>
                                        <p:anim calcmode="lin" valueType="num">
                                          <p:cBhvr additive="base">
                                            <p:cTn id="36" dur="1000" fill="hold"/>
                                            <p:tgtEl>
                                              <p:spTgt spid="59"/>
                                            </p:tgtEl>
                                            <p:attrNameLst>
                                              <p:attrName>ppt_y</p:attrName>
                                            </p:attrNameLst>
                                          </p:cBhvr>
                                          <p:tavLst>
                                            <p:tav tm="0">
                                              <p:val>
                                                <p:strVal val="0-#ppt_h/2"/>
                                              </p:val>
                                            </p:tav>
                                            <p:tav tm="100000">
                                              <p:val>
                                                <p:strVal val="#ppt_y"/>
                                              </p:val>
                                            </p:tav>
                                          </p:tavLst>
                                        </p:anim>
                                      </p:childTnLst>
                                    </p:cTn>
                                  </p:par>
                                  <p:par>
                                    <p:cTn id="37" presetID="2" presetClass="entr" presetSubtype="3" accel="10000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 calcmode="lin" valueType="num">
                                          <p:cBhvr additive="base">
                                            <p:cTn id="39" dur="1000" fill="hold"/>
                                            <p:tgtEl>
                                              <p:spTgt spid="60"/>
                                            </p:tgtEl>
                                            <p:attrNameLst>
                                              <p:attrName>ppt_x</p:attrName>
                                            </p:attrNameLst>
                                          </p:cBhvr>
                                          <p:tavLst>
                                            <p:tav tm="0">
                                              <p:val>
                                                <p:strVal val="1+#ppt_w/2"/>
                                              </p:val>
                                            </p:tav>
                                            <p:tav tm="100000">
                                              <p:val>
                                                <p:strVal val="#ppt_x"/>
                                              </p:val>
                                            </p:tav>
                                          </p:tavLst>
                                        </p:anim>
                                        <p:anim calcmode="lin" valueType="num">
                                          <p:cBhvr additive="base">
                                            <p:cTn id="40" dur="1000" fill="hold"/>
                                            <p:tgtEl>
                                              <p:spTgt spid="60"/>
                                            </p:tgtEl>
                                            <p:attrNameLst>
                                              <p:attrName>ppt_y</p:attrName>
                                            </p:attrNameLst>
                                          </p:cBhvr>
                                          <p:tavLst>
                                            <p:tav tm="0">
                                              <p:val>
                                                <p:strVal val="0-#ppt_h/2"/>
                                              </p:val>
                                            </p:tav>
                                            <p:tav tm="100000">
                                              <p:val>
                                                <p:strVal val="#ppt_y"/>
                                              </p:val>
                                            </p:tav>
                                          </p:tavLst>
                                        </p:anim>
                                      </p:childTnLst>
                                    </p:cTn>
                                  </p:par>
                                  <p:par>
                                    <p:cTn id="41" presetID="2" presetClass="entr" presetSubtype="3" accel="10000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anim calcmode="lin" valueType="num">
                                          <p:cBhvr additive="base">
                                            <p:cTn id="43" dur="1000" fill="hold"/>
                                            <p:tgtEl>
                                              <p:spTgt spid="61"/>
                                            </p:tgtEl>
                                            <p:attrNameLst>
                                              <p:attrName>ppt_x</p:attrName>
                                            </p:attrNameLst>
                                          </p:cBhvr>
                                          <p:tavLst>
                                            <p:tav tm="0">
                                              <p:val>
                                                <p:strVal val="1+#ppt_w/2"/>
                                              </p:val>
                                            </p:tav>
                                            <p:tav tm="100000">
                                              <p:val>
                                                <p:strVal val="#ppt_x"/>
                                              </p:val>
                                            </p:tav>
                                          </p:tavLst>
                                        </p:anim>
                                        <p:anim calcmode="lin" valueType="num">
                                          <p:cBhvr additive="base">
                                            <p:cTn id="44" dur="1000" fill="hold"/>
                                            <p:tgtEl>
                                              <p:spTgt spid="61"/>
                                            </p:tgtEl>
                                            <p:attrNameLst>
                                              <p:attrName>ppt_y</p:attrName>
                                            </p:attrNameLst>
                                          </p:cBhvr>
                                          <p:tavLst>
                                            <p:tav tm="0">
                                              <p:val>
                                                <p:strVal val="0-#ppt_h/2"/>
                                              </p:val>
                                            </p:tav>
                                            <p:tav tm="100000">
                                              <p:val>
                                                <p:strVal val="#ppt_y"/>
                                              </p:val>
                                            </p:tav>
                                          </p:tavLst>
                                        </p:anim>
                                      </p:childTnLst>
                                    </p:cTn>
                                  </p:par>
                                  <p:par>
                                    <p:cTn id="45" presetID="2" presetClass="entr" presetSubtype="3" accel="100000"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anim calcmode="lin" valueType="num">
                                          <p:cBhvr additive="base">
                                            <p:cTn id="47" dur="1000" fill="hold"/>
                                            <p:tgtEl>
                                              <p:spTgt spid="63"/>
                                            </p:tgtEl>
                                            <p:attrNameLst>
                                              <p:attrName>ppt_x</p:attrName>
                                            </p:attrNameLst>
                                          </p:cBhvr>
                                          <p:tavLst>
                                            <p:tav tm="0">
                                              <p:val>
                                                <p:strVal val="1+#ppt_w/2"/>
                                              </p:val>
                                            </p:tav>
                                            <p:tav tm="100000">
                                              <p:val>
                                                <p:strVal val="#ppt_x"/>
                                              </p:val>
                                            </p:tav>
                                          </p:tavLst>
                                        </p:anim>
                                        <p:anim calcmode="lin" valueType="num">
                                          <p:cBhvr additive="base">
                                            <p:cTn id="48" dur="1000" fill="hold"/>
                                            <p:tgtEl>
                                              <p:spTgt spid="63"/>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0" grpId="0"/>
          <p:bldP spid="40" grpId="0" animBg="1"/>
          <p:bldP spid="41" grpId="0" animBg="1"/>
          <p:bldP spid="55" grpId="0" animBg="1"/>
          <p:bldP spid="59" grpId="0" animBg="1"/>
          <p:bldP spid="60" grpId="0" animBg="1"/>
          <p:bldP spid="61" grpId="0" animBg="1"/>
          <p:bldP spid="63" grpId="0" animBg="1"/>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1527408"/>
            <a:ext cx="12192000" cy="4572000"/>
          </a:xfrm>
          <a:prstGeom prst="rect">
            <a:avLst/>
          </a:prstGeom>
          <a:solidFill>
            <a:srgbClr val="0270D1"/>
          </a:solidFill>
        </p:spPr>
        <p:txBody>
          <a:bodyPr wrap="square" rtlCol="0" anchor="ctr">
            <a:spAutoFit/>
          </a:bodyPr>
          <a:lstStyle/>
          <a:p>
            <a:pPr algn="ctr">
              <a:spcBef>
                <a:spcPct val="0"/>
              </a:spcBef>
            </a:pPr>
            <a:endParaRPr lang="zh-CN" altLang="en-US" sz="2000" dirty="0">
              <a:solidFill>
                <a:srgbClr val="222B33"/>
              </a:solidFill>
              <a:latin typeface="微软雅黑" panose="020B0503020204020204" pitchFamily="34" charset="-122"/>
              <a:ea typeface="微软雅黑" panose="020B0503020204020204" pitchFamily="34" charset="-122"/>
            </a:endParaRPr>
          </a:p>
        </p:txBody>
      </p:sp>
      <p:sp>
        <p:nvSpPr>
          <p:cNvPr id="30" name="矩形 29"/>
          <p:cNvSpPr/>
          <p:nvPr/>
        </p:nvSpPr>
        <p:spPr>
          <a:xfrm>
            <a:off x="3516505" y="220326"/>
            <a:ext cx="5287629" cy="666849"/>
          </a:xfrm>
          <a:prstGeom prst="rect">
            <a:avLst/>
          </a:prstGeom>
        </p:spPr>
        <p:txBody>
          <a:bodyPr wrap="square">
            <a:spAutoFit/>
          </a:bodyPr>
          <a:lstStyle/>
          <a:p>
            <a:pPr algn="ctr">
              <a:lnSpc>
                <a:spcPct val="120000"/>
              </a:lnSpc>
              <a:spcBef>
                <a:spcPct val="0"/>
              </a:spcBef>
            </a:pPr>
            <a:r>
              <a:rPr lang="en-US" altLang="en-US" sz="3200" dirty="0" smtClean="0">
                <a:solidFill>
                  <a:srgbClr val="0270D1"/>
                </a:solidFill>
                <a:latin typeface="微软雅黑" panose="020B0503020204020204" pitchFamily="34" charset="-122"/>
                <a:ea typeface="微软雅黑" panose="020B0503020204020204" pitchFamily="34" charset="-122"/>
              </a:rPr>
              <a:t>保留时间与特征峰关联分析</a:t>
            </a:r>
            <a:endParaRPr lang="zh-CN" altLang="en-US" sz="3200" dirty="0">
              <a:solidFill>
                <a:srgbClr val="0270D1"/>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3332287" y="615960"/>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8658777" y="603631"/>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sp>
        <p:nvSpPr>
          <p:cNvPr id="33" name="Oval 18"/>
          <p:cNvSpPr/>
          <p:nvPr/>
        </p:nvSpPr>
        <p:spPr>
          <a:xfrm>
            <a:off x="950378" y="2550649"/>
            <a:ext cx="392048" cy="392048"/>
          </a:xfrm>
          <a:prstGeom prst="ellipse">
            <a:avLst/>
          </a:prstGeom>
          <a:solidFill>
            <a:srgbClr val="0270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1</a:t>
            </a:r>
            <a:endParaRPr lang="en-US" sz="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Oval 20"/>
          <p:cNvSpPr/>
          <p:nvPr/>
        </p:nvSpPr>
        <p:spPr>
          <a:xfrm>
            <a:off x="950378" y="4523007"/>
            <a:ext cx="392048" cy="3920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smtClean="0">
                <a:solidFill>
                  <a:schemeClr val="bg1"/>
                </a:solidFill>
                <a:latin typeface="Arial" panose="020B0604020202020204" pitchFamily="34" charset="0"/>
                <a:ea typeface="微软雅黑" panose="020B0503020204020204" pitchFamily="34" charset="-122"/>
                <a:sym typeface="Arial" panose="020B0604020202020204" pitchFamily="34" charset="0"/>
              </a:rPr>
              <a:t>3</a:t>
            </a:r>
            <a:endParaRPr lang="en-US" altLang="zh-CN"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TextBox 15"/>
          <p:cNvSpPr txBox="1">
            <a:spLocks noChangeArrowheads="1"/>
          </p:cNvSpPr>
          <p:nvPr/>
        </p:nvSpPr>
        <p:spPr bwMode="auto">
          <a:xfrm>
            <a:off x="1369092" y="4482805"/>
            <a:ext cx="11128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mtClean="0">
                <a:solidFill>
                  <a:schemeClr val="tx1">
                    <a:lumMod val="85000"/>
                    <a:lumOff val="15000"/>
                  </a:schemeClr>
                </a:solidFill>
                <a:latin typeface="微软雅黑" panose="020B0503020204020204" pitchFamily="34" charset="-122"/>
              </a:rPr>
              <a:t>问题三</a:t>
            </a:r>
            <a:endParaRPr lang="en-US">
              <a:solidFill>
                <a:schemeClr val="tx1">
                  <a:lumMod val="85000"/>
                  <a:lumOff val="15000"/>
                </a:schemeClr>
              </a:solidFill>
              <a:latin typeface="微软雅黑" panose="020B0503020204020204" pitchFamily="34" charset="-122"/>
            </a:endParaRPr>
          </a:p>
        </p:txBody>
      </p:sp>
      <p:cxnSp>
        <p:nvCxnSpPr>
          <p:cNvPr id="51" name="直接连接符 50"/>
          <p:cNvCxnSpPr/>
          <p:nvPr/>
        </p:nvCxnSpPr>
        <p:spPr>
          <a:xfrm>
            <a:off x="1469109" y="4992801"/>
            <a:ext cx="275531" cy="0"/>
          </a:xfrm>
          <a:prstGeom prst="line">
            <a:avLst/>
          </a:prstGeom>
          <a:ln w="28575">
            <a:solidFill>
              <a:srgbClr val="0270D1"/>
            </a:solidFill>
          </a:ln>
        </p:spPr>
        <p:style>
          <a:lnRef idx="1">
            <a:schemeClr val="accent1"/>
          </a:lnRef>
          <a:fillRef idx="0">
            <a:schemeClr val="accent1"/>
          </a:fillRef>
          <a:effectRef idx="0">
            <a:schemeClr val="accent1"/>
          </a:effectRef>
          <a:fontRef idx="minor">
            <a:schemeClr val="tx1"/>
          </a:fontRef>
        </p:style>
      </p:cxnSp>
      <p:sp>
        <p:nvSpPr>
          <p:cNvPr id="56" name="TextBox 15"/>
          <p:cNvSpPr txBox="1">
            <a:spLocks noChangeArrowheads="1"/>
          </p:cNvSpPr>
          <p:nvPr/>
        </p:nvSpPr>
        <p:spPr bwMode="auto">
          <a:xfrm>
            <a:off x="1369092" y="2548267"/>
            <a:ext cx="11128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chemeClr val="tx1">
                    <a:lumMod val="85000"/>
                    <a:lumOff val="15000"/>
                  </a:schemeClr>
                </a:solidFill>
                <a:latin typeface="微软雅黑" panose="020B0503020204020204" pitchFamily="34" charset="-122"/>
              </a:rPr>
              <a:t>问题一</a:t>
            </a:r>
            <a:endParaRPr lang="en-US" dirty="0">
              <a:solidFill>
                <a:schemeClr val="tx1">
                  <a:lumMod val="85000"/>
                  <a:lumOff val="15000"/>
                </a:schemeClr>
              </a:solidFill>
              <a:latin typeface="微软雅黑" panose="020B0503020204020204" pitchFamily="34" charset="-122"/>
            </a:endParaRPr>
          </a:p>
        </p:txBody>
      </p:sp>
      <p:cxnSp>
        <p:nvCxnSpPr>
          <p:cNvPr id="57" name="直接连接符 56"/>
          <p:cNvCxnSpPr/>
          <p:nvPr/>
        </p:nvCxnSpPr>
        <p:spPr>
          <a:xfrm>
            <a:off x="1469109" y="3058263"/>
            <a:ext cx="275531" cy="0"/>
          </a:xfrm>
          <a:prstGeom prst="line">
            <a:avLst/>
          </a:prstGeom>
          <a:ln w="28575">
            <a:solidFill>
              <a:srgbClr val="0270D1"/>
            </a:solidFill>
          </a:ln>
        </p:spPr>
        <p:style>
          <a:lnRef idx="1">
            <a:schemeClr val="accent1"/>
          </a:lnRef>
          <a:fillRef idx="0">
            <a:schemeClr val="accent1"/>
          </a:fillRef>
          <a:effectRef idx="0">
            <a:schemeClr val="accent1"/>
          </a:effectRef>
          <a:fontRef idx="minor">
            <a:schemeClr val="tx1"/>
          </a:fontRef>
        </p:style>
      </p:cxnSp>
      <p:sp>
        <p:nvSpPr>
          <p:cNvPr id="58" name="PA_矩形 75"/>
          <p:cNvSpPr/>
          <p:nvPr>
            <p:custDataLst>
              <p:tags r:id="rId1"/>
            </p:custDataLst>
          </p:nvPr>
        </p:nvSpPr>
        <p:spPr>
          <a:xfrm>
            <a:off x="1369092" y="3101631"/>
            <a:ext cx="2658440" cy="73250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a:solidFill>
                  <a:srgbClr val="595959"/>
                </a:solidFill>
                <a:latin typeface="微软雅黑" panose="020B0503020204020204" pitchFamily="34" charset="-122"/>
                <a:ea typeface="微软雅黑" panose="020B0503020204020204" pitchFamily="34" charset="-122"/>
              </a:rPr>
              <a:t>美仑设计是集</a:t>
            </a:r>
            <a:r>
              <a:rPr lang="en-US" altLang="zh-CN" sz="1600">
                <a:solidFill>
                  <a:srgbClr val="595959"/>
                </a:solidFill>
                <a:latin typeface="微软雅黑" panose="020B0503020204020204" pitchFamily="34" charset="-122"/>
                <a:ea typeface="微软雅黑" panose="020B0503020204020204" pitchFamily="34" charset="-122"/>
              </a:rPr>
              <a:t>PPT</a:t>
            </a:r>
            <a:r>
              <a:rPr lang="zh-CN" altLang="en-US" sz="1600">
                <a:solidFill>
                  <a:srgbClr val="595959"/>
                </a:solidFill>
                <a:latin typeface="微软雅黑" panose="020B0503020204020204" pitchFamily="34" charset="-122"/>
                <a:ea typeface="微软雅黑" panose="020B0503020204020204" pitchFamily="34" charset="-122"/>
              </a:rPr>
              <a:t>模板开发</a:t>
            </a:r>
            <a:r>
              <a:rPr lang="en-US" altLang="zh-CN" sz="1600">
                <a:solidFill>
                  <a:srgbClr val="595959"/>
                </a:solidFill>
                <a:latin typeface="微软雅黑" panose="020B0503020204020204" pitchFamily="34" charset="-122"/>
                <a:ea typeface="微软雅黑" panose="020B0503020204020204" pitchFamily="34" charset="-122"/>
              </a:rPr>
              <a:t>PPT</a:t>
            </a:r>
            <a:r>
              <a:rPr lang="zh-CN" altLang="en-US" sz="1600">
                <a:solidFill>
                  <a:srgbClr val="595959"/>
                </a:solidFill>
                <a:latin typeface="微软雅黑" panose="020B0503020204020204" pitchFamily="34" charset="-122"/>
                <a:ea typeface="微软雅黑" panose="020B0503020204020204" pitchFamily="34" charset="-122"/>
              </a:rPr>
              <a:t>设计定制、</a:t>
            </a:r>
            <a:r>
              <a:rPr lang="en-US" altLang="zh-CN" sz="1600">
                <a:solidFill>
                  <a:srgbClr val="595959"/>
                </a:solidFill>
                <a:latin typeface="微软雅黑" panose="020B0503020204020204" pitchFamily="34" charset="-122"/>
                <a:ea typeface="微软雅黑" panose="020B0503020204020204" pitchFamily="34" charset="-122"/>
              </a:rPr>
              <a:t>PPT</a:t>
            </a:r>
            <a:r>
              <a:rPr lang="zh-CN" altLang="en-US" sz="1600" smtClean="0">
                <a:solidFill>
                  <a:srgbClr val="595959"/>
                </a:solidFill>
                <a:latin typeface="微软雅黑" panose="020B0503020204020204" pitchFamily="34" charset="-122"/>
                <a:ea typeface="微软雅黑" panose="020B0503020204020204" pitchFamily="34" charset="-122"/>
              </a:rPr>
              <a:t>培训</a:t>
            </a:r>
            <a:endParaRPr lang="zh-CN" altLang="en-US" sz="1600">
              <a:solidFill>
                <a:srgbClr val="595959"/>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7324447" y="998648"/>
            <a:ext cx="5607396" cy="400110"/>
          </a:xfrm>
          <a:prstGeom prst="rect">
            <a:avLst/>
          </a:prstGeom>
          <a:noFill/>
        </p:spPr>
        <p:txBody>
          <a:bodyPr wrap="square" rtlCol="0">
            <a:spAutoFit/>
          </a:bodyPr>
          <a:lstStyle/>
          <a:p>
            <a:r>
              <a:rPr kumimoji="1" lang="zh-CN" altLang="zh-CN" sz="2000" dirty="0">
                <a:solidFill>
                  <a:srgbClr val="0270D1"/>
                </a:solidFill>
              </a:rPr>
              <a:t>—</a:t>
            </a:r>
            <a:r>
              <a:rPr kumimoji="1" lang="zh-CN" altLang="zh-CN" sz="2000" dirty="0" smtClean="0">
                <a:solidFill>
                  <a:srgbClr val="0270D1"/>
                </a:solidFill>
              </a:rPr>
              <a:t>—</a:t>
            </a:r>
            <a:r>
              <a:rPr kumimoji="1" lang="zh-CN" altLang="en-US" sz="2000" dirty="0" smtClean="0">
                <a:solidFill>
                  <a:srgbClr val="0270D1"/>
                </a:solidFill>
              </a:rPr>
              <a:t>基于</a:t>
            </a:r>
            <a:r>
              <a:rPr kumimoji="1" lang="en-US" altLang="zh-CN" sz="2000" dirty="0" smtClean="0">
                <a:solidFill>
                  <a:srgbClr val="0270D1"/>
                </a:solidFill>
              </a:rPr>
              <a:t>Pearson</a:t>
            </a:r>
            <a:r>
              <a:rPr kumimoji="1" lang="zh-CN" altLang="en-US" sz="2000" dirty="0" smtClean="0">
                <a:solidFill>
                  <a:srgbClr val="0270D1"/>
                </a:solidFill>
              </a:rPr>
              <a:t>相关系数的关联度分析</a:t>
            </a:r>
            <a:endParaRPr kumimoji="1" lang="zh-CN" altLang="en-US" sz="2000" dirty="0">
              <a:solidFill>
                <a:srgbClr val="0270D1"/>
              </a:solidFill>
            </a:endParaRPr>
          </a:p>
        </p:txBody>
      </p:sp>
      <p:pic>
        <p:nvPicPr>
          <p:cNvPr id="38" name="图片 37"/>
          <p:cNvPicPr/>
          <p:nvPr/>
        </p:nvPicPr>
        <p:blipFill>
          <a:blip r:embed="rId4">
            <a:extLst>
              <a:ext uri="{28A0092B-C50C-407E-A947-70E740481C1C}">
                <a14:useLocalDpi xmlns:a14="http://schemas.microsoft.com/office/drawing/2010/main" val="0"/>
              </a:ext>
            </a:extLst>
          </a:blip>
          <a:stretch>
            <a:fillRect/>
          </a:stretch>
        </p:blipFill>
        <p:spPr>
          <a:xfrm>
            <a:off x="0" y="1528795"/>
            <a:ext cx="5204503" cy="4574053"/>
          </a:xfrm>
          <a:prstGeom prst="rect">
            <a:avLst/>
          </a:prstGeom>
        </p:spPr>
      </p:pic>
      <p:sp>
        <p:nvSpPr>
          <p:cNvPr id="3" name="矩形 2"/>
          <p:cNvSpPr/>
          <p:nvPr/>
        </p:nvSpPr>
        <p:spPr>
          <a:xfrm>
            <a:off x="5400855" y="2234163"/>
            <a:ext cx="6692499" cy="3539430"/>
          </a:xfrm>
          <a:prstGeom prst="rect">
            <a:avLst/>
          </a:prstGeom>
        </p:spPr>
        <p:txBody>
          <a:bodyPr wrap="square">
            <a:spAutoFit/>
          </a:bodyPr>
          <a:lstStyle/>
          <a:p>
            <a:r>
              <a:rPr lang="zh-CN" altLang="en-US" sz="2400" dirty="0" smtClean="0">
                <a:solidFill>
                  <a:schemeClr val="bg1"/>
                </a:solidFill>
                <a:latin typeface="微软雅黑"/>
                <a:ea typeface="微软雅黑"/>
                <a:cs typeface="微软雅黑"/>
              </a:rPr>
              <a:t>       </a:t>
            </a:r>
            <a:r>
              <a:rPr lang="zh-CN" altLang="zh-CN" sz="2200" dirty="0" smtClean="0">
                <a:solidFill>
                  <a:schemeClr val="bg1"/>
                </a:solidFill>
                <a:latin typeface="微软雅黑"/>
                <a:ea typeface="微软雅黑"/>
                <a:cs typeface="微软雅黑"/>
              </a:rPr>
              <a:t>为了比较两种蒿</a:t>
            </a:r>
            <a:r>
              <a:rPr lang="zh-CN" altLang="zh-CN" sz="2200" dirty="0">
                <a:solidFill>
                  <a:schemeClr val="bg1"/>
                </a:solidFill>
                <a:latin typeface="微软雅黑"/>
                <a:ea typeface="微软雅黑"/>
                <a:cs typeface="微软雅黑"/>
              </a:rPr>
              <a:t>本内酯在年份变化上的相对含量的变化趋势，分析蒿本内酯的变化规律，将</a:t>
            </a:r>
            <a:r>
              <a:rPr lang="en-US" altLang="zh-CN" sz="2200" dirty="0">
                <a:solidFill>
                  <a:schemeClr val="bg1"/>
                </a:solidFill>
                <a:latin typeface="微软雅黑"/>
                <a:ea typeface="微软雅黑"/>
                <a:cs typeface="微软雅黑"/>
              </a:rPr>
              <a:t>GCMS</a:t>
            </a:r>
            <a:r>
              <a:rPr lang="zh-CN" altLang="zh-CN" sz="2200" dirty="0">
                <a:solidFill>
                  <a:schemeClr val="bg1"/>
                </a:solidFill>
                <a:latin typeface="微软雅黑"/>
                <a:ea typeface="微软雅黑"/>
                <a:cs typeface="微软雅黑"/>
              </a:rPr>
              <a:t>图谱上的</a:t>
            </a:r>
            <a:r>
              <a:rPr lang="en-US" altLang="zh-CN" sz="2200" dirty="0">
                <a:solidFill>
                  <a:schemeClr val="bg1"/>
                </a:solidFill>
                <a:latin typeface="微软雅黑"/>
                <a:ea typeface="微软雅黑"/>
                <a:cs typeface="微软雅黑"/>
              </a:rPr>
              <a:t>Z</a:t>
            </a:r>
            <a:r>
              <a:rPr lang="zh-CN" altLang="zh-CN" sz="2200" dirty="0">
                <a:solidFill>
                  <a:schemeClr val="bg1"/>
                </a:solidFill>
                <a:latin typeface="微软雅黑"/>
                <a:ea typeface="微软雅黑"/>
                <a:cs typeface="微软雅黑"/>
              </a:rPr>
              <a:t>蒿本内酯与</a:t>
            </a:r>
            <a:r>
              <a:rPr lang="en-US" altLang="zh-CN" sz="2200" dirty="0">
                <a:solidFill>
                  <a:schemeClr val="bg1"/>
                </a:solidFill>
                <a:latin typeface="微软雅黑"/>
                <a:ea typeface="微软雅黑"/>
                <a:cs typeface="微软雅黑"/>
              </a:rPr>
              <a:t>E</a:t>
            </a:r>
            <a:r>
              <a:rPr lang="zh-CN" altLang="zh-CN" sz="2200" dirty="0">
                <a:solidFill>
                  <a:schemeClr val="bg1"/>
                </a:solidFill>
                <a:latin typeface="微软雅黑"/>
                <a:ea typeface="微软雅黑"/>
                <a:cs typeface="微软雅黑"/>
              </a:rPr>
              <a:t>蒿本内酯的特征峰积分求出峰面积，并将两种峰面积加和求出蒿本内酯总峰面积，然后作图直观比较 </a:t>
            </a:r>
            <a:r>
              <a:rPr lang="zh-CN" altLang="en-US" sz="2200" dirty="0">
                <a:solidFill>
                  <a:schemeClr val="bg1"/>
                </a:solidFill>
                <a:latin typeface="微软雅黑"/>
                <a:ea typeface="微软雅黑"/>
                <a:cs typeface="微软雅黑"/>
              </a:rPr>
              <a:t> </a:t>
            </a:r>
            <a:r>
              <a:rPr lang="zh-CN" altLang="zh-CN" sz="2200" dirty="0" smtClean="0">
                <a:solidFill>
                  <a:schemeClr val="bg1"/>
                </a:solidFill>
                <a:latin typeface="微软雅黑"/>
                <a:ea typeface="微软雅黑"/>
                <a:cs typeface="微软雅黑"/>
              </a:rPr>
              <a:t>可以发现</a:t>
            </a:r>
            <a:r>
              <a:rPr lang="zh-CN" altLang="zh-CN" sz="2200" dirty="0">
                <a:solidFill>
                  <a:schemeClr val="bg1"/>
                </a:solidFill>
                <a:latin typeface="微软雅黑"/>
                <a:ea typeface="微软雅黑"/>
                <a:cs typeface="微软雅黑"/>
              </a:rPr>
              <a:t>，在当归的生长时期中，前一两年当归中挥发油中是</a:t>
            </a:r>
            <a:r>
              <a:rPr lang="en-US" altLang="zh-CN" sz="2200" dirty="0">
                <a:solidFill>
                  <a:schemeClr val="bg1"/>
                </a:solidFill>
                <a:latin typeface="微软雅黑"/>
                <a:ea typeface="微软雅黑"/>
                <a:cs typeface="微软雅黑"/>
              </a:rPr>
              <a:t>Z-</a:t>
            </a:r>
            <a:r>
              <a:rPr lang="zh-CN" altLang="zh-CN" sz="2200" dirty="0">
                <a:solidFill>
                  <a:schemeClr val="bg1"/>
                </a:solidFill>
                <a:latin typeface="微软雅黑"/>
                <a:ea typeface="微软雅黑"/>
                <a:cs typeface="微软雅黑"/>
              </a:rPr>
              <a:t>蒿本内酯占据主导，大致的相对含量</a:t>
            </a:r>
            <a:r>
              <a:rPr lang="en-US" altLang="zh-CN" sz="2200" dirty="0">
                <a:solidFill>
                  <a:schemeClr val="bg1"/>
                </a:solidFill>
                <a:latin typeface="微软雅黑"/>
                <a:ea typeface="微软雅黑"/>
                <a:cs typeface="微软雅黑"/>
              </a:rPr>
              <a:t>Z-</a:t>
            </a:r>
            <a:r>
              <a:rPr lang="zh-CN" altLang="zh-CN" sz="2200" dirty="0">
                <a:solidFill>
                  <a:schemeClr val="bg1"/>
                </a:solidFill>
                <a:latin typeface="微软雅黑"/>
                <a:ea typeface="微软雅黑"/>
                <a:cs typeface="微软雅黑"/>
              </a:rPr>
              <a:t>蒿本内酯：</a:t>
            </a:r>
            <a:r>
              <a:rPr lang="en-US" altLang="zh-CN" sz="2200" dirty="0">
                <a:solidFill>
                  <a:schemeClr val="bg1"/>
                </a:solidFill>
                <a:latin typeface="微软雅黑"/>
                <a:ea typeface="微软雅黑"/>
                <a:cs typeface="微软雅黑"/>
              </a:rPr>
              <a:t>E</a:t>
            </a:r>
            <a:r>
              <a:rPr lang="zh-CN" altLang="zh-CN" sz="2200" dirty="0">
                <a:solidFill>
                  <a:schemeClr val="bg1"/>
                </a:solidFill>
                <a:latin typeface="微软雅黑"/>
                <a:ea typeface="微软雅黑"/>
                <a:cs typeface="微软雅黑"/>
              </a:rPr>
              <a:t>蒿本内酯</a:t>
            </a:r>
            <a:r>
              <a:rPr lang="en-US" altLang="zh-CN" sz="2200" dirty="0">
                <a:solidFill>
                  <a:schemeClr val="bg1"/>
                </a:solidFill>
                <a:latin typeface="微软雅黑"/>
                <a:ea typeface="微软雅黑"/>
                <a:cs typeface="微软雅黑"/>
              </a:rPr>
              <a:t>=2</a:t>
            </a:r>
            <a:r>
              <a:rPr lang="zh-CN" altLang="zh-CN" sz="2200" dirty="0">
                <a:solidFill>
                  <a:schemeClr val="bg1"/>
                </a:solidFill>
                <a:latin typeface="微软雅黑"/>
                <a:ea typeface="微软雅黑"/>
                <a:cs typeface="微软雅黑"/>
              </a:rPr>
              <a:t>：</a:t>
            </a:r>
            <a:r>
              <a:rPr lang="en-US" altLang="zh-CN" sz="2200" dirty="0">
                <a:solidFill>
                  <a:schemeClr val="bg1"/>
                </a:solidFill>
                <a:latin typeface="微软雅黑"/>
                <a:ea typeface="微软雅黑"/>
                <a:cs typeface="微软雅黑"/>
              </a:rPr>
              <a:t>1</a:t>
            </a:r>
            <a:r>
              <a:rPr lang="zh-CN" altLang="zh-CN" sz="2200" dirty="0">
                <a:solidFill>
                  <a:schemeClr val="bg1"/>
                </a:solidFill>
                <a:latin typeface="微软雅黑"/>
                <a:ea typeface="微软雅黑"/>
                <a:cs typeface="微软雅黑"/>
              </a:rPr>
              <a:t>，而到第三年中转变为</a:t>
            </a:r>
            <a:r>
              <a:rPr lang="en-US" altLang="zh-CN" sz="2200" dirty="0">
                <a:solidFill>
                  <a:schemeClr val="bg1"/>
                </a:solidFill>
                <a:latin typeface="微软雅黑"/>
                <a:ea typeface="微软雅黑"/>
                <a:cs typeface="微软雅黑"/>
              </a:rPr>
              <a:t>E-</a:t>
            </a:r>
            <a:r>
              <a:rPr lang="zh-CN" altLang="zh-CN" sz="2200" dirty="0">
                <a:solidFill>
                  <a:schemeClr val="bg1"/>
                </a:solidFill>
                <a:latin typeface="微软雅黑"/>
                <a:ea typeface="微软雅黑"/>
                <a:cs typeface="微软雅黑"/>
              </a:rPr>
              <a:t>蒿本内酯占据主导，但大致比例为</a:t>
            </a:r>
            <a:r>
              <a:rPr lang="en-US" altLang="zh-CN" sz="2200" dirty="0">
                <a:solidFill>
                  <a:schemeClr val="bg1"/>
                </a:solidFill>
                <a:latin typeface="微软雅黑"/>
                <a:ea typeface="微软雅黑"/>
                <a:cs typeface="微软雅黑"/>
              </a:rPr>
              <a:t>1</a:t>
            </a:r>
            <a:r>
              <a:rPr lang="zh-CN" altLang="zh-CN" sz="2200" dirty="0">
                <a:solidFill>
                  <a:schemeClr val="bg1"/>
                </a:solidFill>
                <a:latin typeface="微软雅黑"/>
                <a:ea typeface="微软雅黑"/>
                <a:cs typeface="微软雅黑"/>
              </a:rPr>
              <a:t>：</a:t>
            </a:r>
            <a:r>
              <a:rPr lang="en-US" altLang="zh-CN" sz="2200" dirty="0">
                <a:solidFill>
                  <a:schemeClr val="bg1"/>
                </a:solidFill>
                <a:latin typeface="微软雅黑"/>
                <a:ea typeface="微软雅黑"/>
                <a:cs typeface="微软雅黑"/>
              </a:rPr>
              <a:t>1</a:t>
            </a:r>
            <a:r>
              <a:rPr lang="zh-CN" altLang="zh-CN" sz="2200" dirty="0">
                <a:solidFill>
                  <a:schemeClr val="bg1"/>
                </a:solidFill>
                <a:latin typeface="微软雅黑"/>
                <a:ea typeface="微软雅黑"/>
                <a:cs typeface="微软雅黑"/>
              </a:rPr>
              <a:t>。在当归药用采摘时期时可以发现是恰恰是</a:t>
            </a:r>
            <a:r>
              <a:rPr lang="en-US" altLang="zh-CN" sz="2200" dirty="0">
                <a:solidFill>
                  <a:schemeClr val="bg1"/>
                </a:solidFill>
                <a:latin typeface="微软雅黑"/>
                <a:ea typeface="微软雅黑"/>
                <a:cs typeface="微软雅黑"/>
              </a:rPr>
              <a:t>Z-</a:t>
            </a:r>
            <a:r>
              <a:rPr lang="zh-CN" altLang="zh-CN" sz="2200" dirty="0">
                <a:solidFill>
                  <a:schemeClr val="bg1"/>
                </a:solidFill>
                <a:latin typeface="微软雅黑"/>
                <a:ea typeface="微软雅黑"/>
                <a:cs typeface="微软雅黑"/>
              </a:rPr>
              <a:t>蒿本内酯相对含量在蒿本内酯中占据最大的时期</a:t>
            </a:r>
            <a:r>
              <a:rPr lang="zh-CN" altLang="zh-CN" sz="2400" dirty="0">
                <a:solidFill>
                  <a:schemeClr val="bg1"/>
                </a:solidFill>
                <a:latin typeface="微软雅黑"/>
                <a:ea typeface="微软雅黑"/>
                <a:cs typeface="微软雅黑"/>
              </a:rPr>
              <a:t>。</a:t>
            </a:r>
          </a:p>
        </p:txBody>
      </p:sp>
      <p:grpSp>
        <p:nvGrpSpPr>
          <p:cNvPr id="16" name="Group 54"/>
          <p:cNvGrpSpPr/>
          <p:nvPr/>
        </p:nvGrpSpPr>
        <p:grpSpPr>
          <a:xfrm>
            <a:off x="5328744" y="1824621"/>
            <a:ext cx="638342" cy="638342"/>
            <a:chOff x="3119438" y="3767138"/>
            <a:chExt cx="552450" cy="552450"/>
          </a:xfrm>
          <a:solidFill>
            <a:srgbClr val="FFFFFF"/>
          </a:solidFill>
        </p:grpSpPr>
        <p:sp>
          <p:nvSpPr>
            <p:cNvPr id="17" name="Freeform 82"/>
            <p:cNvSpPr>
              <a:spLocks noEditPoints="1"/>
            </p:cNvSpPr>
            <p:nvPr/>
          </p:nvSpPr>
          <p:spPr bwMode="auto">
            <a:xfrm>
              <a:off x="3119438" y="3767138"/>
              <a:ext cx="552450" cy="552450"/>
            </a:xfrm>
            <a:custGeom>
              <a:avLst/>
              <a:gdLst/>
              <a:ahLst/>
              <a:cxnLst>
                <a:cxn ang="0">
                  <a:pos x="30" y="162"/>
                </a:cxn>
                <a:cxn ang="0">
                  <a:pos x="72" y="150"/>
                </a:cxn>
                <a:cxn ang="0">
                  <a:pos x="95" y="190"/>
                </a:cxn>
                <a:cxn ang="0">
                  <a:pos x="117" y="152"/>
                </a:cxn>
                <a:cxn ang="0">
                  <a:pos x="161" y="164"/>
                </a:cxn>
                <a:cxn ang="0">
                  <a:pos x="150" y="121"/>
                </a:cxn>
                <a:cxn ang="0">
                  <a:pos x="190" y="98"/>
                </a:cxn>
                <a:cxn ang="0">
                  <a:pos x="151" y="75"/>
                </a:cxn>
                <a:cxn ang="0">
                  <a:pos x="164" y="30"/>
                </a:cxn>
                <a:cxn ang="0">
                  <a:pos x="120" y="41"/>
                </a:cxn>
                <a:cxn ang="0">
                  <a:pos x="96" y="0"/>
                </a:cxn>
                <a:cxn ang="0">
                  <a:pos x="72" y="41"/>
                </a:cxn>
                <a:cxn ang="0">
                  <a:pos x="29" y="30"/>
                </a:cxn>
                <a:cxn ang="0">
                  <a:pos x="41" y="73"/>
                </a:cxn>
                <a:cxn ang="0">
                  <a:pos x="0" y="96"/>
                </a:cxn>
                <a:cxn ang="0">
                  <a:pos x="41" y="120"/>
                </a:cxn>
                <a:cxn ang="0">
                  <a:pos x="30" y="162"/>
                </a:cxn>
                <a:cxn ang="0">
                  <a:pos x="96" y="43"/>
                </a:cxn>
                <a:cxn ang="0">
                  <a:pos x="150" y="97"/>
                </a:cxn>
                <a:cxn ang="0">
                  <a:pos x="96" y="151"/>
                </a:cxn>
                <a:cxn ang="0">
                  <a:pos x="41" y="97"/>
                </a:cxn>
                <a:cxn ang="0">
                  <a:pos x="96" y="43"/>
                </a:cxn>
                <a:cxn ang="0">
                  <a:pos x="96" y="43"/>
                </a:cxn>
                <a:cxn ang="0">
                  <a:pos x="96" y="43"/>
                </a:cxn>
              </a:cxnLst>
              <a:rect l="0" t="0" r="r" b="b"/>
              <a:pathLst>
                <a:path w="190" h="190">
                  <a:moveTo>
                    <a:pt x="30" y="162"/>
                  </a:moveTo>
                  <a:cubicBezTo>
                    <a:pt x="72" y="150"/>
                    <a:pt x="72" y="150"/>
                    <a:pt x="72" y="150"/>
                  </a:cubicBezTo>
                  <a:cubicBezTo>
                    <a:pt x="95" y="190"/>
                    <a:pt x="95" y="190"/>
                    <a:pt x="95" y="190"/>
                  </a:cubicBezTo>
                  <a:cubicBezTo>
                    <a:pt x="117" y="152"/>
                    <a:pt x="117" y="152"/>
                    <a:pt x="117" y="152"/>
                  </a:cubicBezTo>
                  <a:cubicBezTo>
                    <a:pt x="161" y="164"/>
                    <a:pt x="161" y="164"/>
                    <a:pt x="161" y="164"/>
                  </a:cubicBezTo>
                  <a:cubicBezTo>
                    <a:pt x="150" y="121"/>
                    <a:pt x="150" y="121"/>
                    <a:pt x="150" y="121"/>
                  </a:cubicBezTo>
                  <a:cubicBezTo>
                    <a:pt x="190" y="98"/>
                    <a:pt x="190" y="98"/>
                    <a:pt x="190" y="98"/>
                  </a:cubicBezTo>
                  <a:cubicBezTo>
                    <a:pt x="151" y="75"/>
                    <a:pt x="151" y="75"/>
                    <a:pt x="151" y="75"/>
                  </a:cubicBezTo>
                  <a:cubicBezTo>
                    <a:pt x="164" y="30"/>
                    <a:pt x="164" y="30"/>
                    <a:pt x="164" y="30"/>
                  </a:cubicBezTo>
                  <a:cubicBezTo>
                    <a:pt x="120" y="41"/>
                    <a:pt x="120" y="41"/>
                    <a:pt x="120" y="41"/>
                  </a:cubicBezTo>
                  <a:cubicBezTo>
                    <a:pt x="96" y="0"/>
                    <a:pt x="96" y="0"/>
                    <a:pt x="96" y="0"/>
                  </a:cubicBezTo>
                  <a:cubicBezTo>
                    <a:pt x="72" y="41"/>
                    <a:pt x="72" y="41"/>
                    <a:pt x="72" y="41"/>
                  </a:cubicBezTo>
                  <a:cubicBezTo>
                    <a:pt x="29" y="30"/>
                    <a:pt x="29" y="30"/>
                    <a:pt x="29" y="30"/>
                  </a:cubicBezTo>
                  <a:cubicBezTo>
                    <a:pt x="41" y="73"/>
                    <a:pt x="41" y="73"/>
                    <a:pt x="41" y="73"/>
                  </a:cubicBezTo>
                  <a:cubicBezTo>
                    <a:pt x="0" y="96"/>
                    <a:pt x="0" y="96"/>
                    <a:pt x="0" y="96"/>
                  </a:cubicBezTo>
                  <a:cubicBezTo>
                    <a:pt x="41" y="120"/>
                    <a:pt x="41" y="120"/>
                    <a:pt x="41" y="120"/>
                  </a:cubicBezTo>
                  <a:lnTo>
                    <a:pt x="30" y="162"/>
                  </a:lnTo>
                  <a:close/>
                  <a:moveTo>
                    <a:pt x="96" y="43"/>
                  </a:moveTo>
                  <a:cubicBezTo>
                    <a:pt x="125" y="43"/>
                    <a:pt x="150" y="67"/>
                    <a:pt x="150" y="97"/>
                  </a:cubicBezTo>
                  <a:cubicBezTo>
                    <a:pt x="150" y="127"/>
                    <a:pt x="125" y="151"/>
                    <a:pt x="96" y="151"/>
                  </a:cubicBezTo>
                  <a:cubicBezTo>
                    <a:pt x="66" y="151"/>
                    <a:pt x="41" y="127"/>
                    <a:pt x="41" y="97"/>
                  </a:cubicBezTo>
                  <a:cubicBezTo>
                    <a:pt x="41" y="67"/>
                    <a:pt x="66" y="43"/>
                    <a:pt x="96" y="43"/>
                  </a:cubicBezTo>
                  <a:close/>
                  <a:moveTo>
                    <a:pt x="96" y="43"/>
                  </a:moveTo>
                  <a:cubicBezTo>
                    <a:pt x="96" y="43"/>
                    <a:pt x="96" y="43"/>
                    <a:pt x="96" y="4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83"/>
            <p:cNvSpPr>
              <a:spLocks noEditPoints="1"/>
            </p:cNvSpPr>
            <p:nvPr/>
          </p:nvSpPr>
          <p:spPr bwMode="auto">
            <a:xfrm>
              <a:off x="3259138" y="3910013"/>
              <a:ext cx="276225" cy="279400"/>
            </a:xfrm>
            <a:custGeom>
              <a:avLst/>
              <a:gdLst/>
              <a:ahLst/>
              <a:cxnLst>
                <a:cxn ang="0">
                  <a:pos x="48" y="96"/>
                </a:cxn>
                <a:cxn ang="0">
                  <a:pos x="95" y="48"/>
                </a:cxn>
                <a:cxn ang="0">
                  <a:pos x="48" y="0"/>
                </a:cxn>
                <a:cxn ang="0">
                  <a:pos x="0" y="48"/>
                </a:cxn>
                <a:cxn ang="0">
                  <a:pos x="48" y="96"/>
                </a:cxn>
                <a:cxn ang="0">
                  <a:pos x="48" y="96"/>
                </a:cxn>
                <a:cxn ang="0">
                  <a:pos x="48" y="96"/>
                </a:cxn>
              </a:cxnLst>
              <a:rect l="0" t="0" r="r" b="b"/>
              <a:pathLst>
                <a:path w="95" h="96">
                  <a:moveTo>
                    <a:pt x="48" y="96"/>
                  </a:moveTo>
                  <a:cubicBezTo>
                    <a:pt x="74" y="96"/>
                    <a:pt x="95" y="74"/>
                    <a:pt x="95" y="48"/>
                  </a:cubicBezTo>
                  <a:cubicBezTo>
                    <a:pt x="95" y="22"/>
                    <a:pt x="74" y="0"/>
                    <a:pt x="48" y="0"/>
                  </a:cubicBezTo>
                  <a:cubicBezTo>
                    <a:pt x="21" y="0"/>
                    <a:pt x="0" y="22"/>
                    <a:pt x="0" y="48"/>
                  </a:cubicBezTo>
                  <a:cubicBezTo>
                    <a:pt x="0" y="74"/>
                    <a:pt x="21" y="96"/>
                    <a:pt x="48" y="96"/>
                  </a:cubicBezTo>
                  <a:close/>
                  <a:moveTo>
                    <a:pt x="48" y="96"/>
                  </a:moveTo>
                  <a:cubicBezTo>
                    <a:pt x="48" y="96"/>
                    <a:pt x="48" y="96"/>
                    <a:pt x="48" y="9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pic>
        <p:nvPicPr>
          <p:cNvPr id="19" name="图片 18" descr="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8098" y="155223"/>
            <a:ext cx="2222423" cy="650034"/>
          </a:xfrm>
          <a:prstGeom prst="rect">
            <a:avLst/>
          </a:prstGeom>
        </p:spPr>
      </p:pic>
    </p:spTree>
    <p:extLst>
      <p:ext uri="{BB962C8B-B14F-4D97-AF65-F5344CB8AC3E}">
        <p14:creationId xmlns:p14="http://schemas.microsoft.com/office/powerpoint/2010/main" val="332122495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accel="100000" fill="hold" grpId="0" nodeType="withEffect" p14:presetBounceEnd="40000">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14:bounceEnd="40000">
                                          <p:cBhvr additive="base">
                                            <p:cTn id="7" dur="1000" fill="hold"/>
                                            <p:tgtEl>
                                              <p:spTgt spid="34"/>
                                            </p:tgtEl>
                                            <p:attrNameLst>
                                              <p:attrName>ppt_x</p:attrName>
                                            </p:attrNameLst>
                                          </p:cBhvr>
                                          <p:tavLst>
                                            <p:tav tm="0">
                                              <p:val>
                                                <p:strVal val="1+#ppt_w/2"/>
                                              </p:val>
                                            </p:tav>
                                            <p:tav tm="100000">
                                              <p:val>
                                                <p:strVal val="#ppt_x"/>
                                              </p:val>
                                            </p:tav>
                                          </p:tavLst>
                                        </p:anim>
                                        <p:anim calcmode="lin" valueType="num" p14:bounceEnd="40000">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3" accel="100000" fill="hold" grpId="0" nodeType="withEffect" p14:presetBounceEnd="40000">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14:bounceEnd="40000">
                                          <p:cBhvr additive="base">
                                            <p:cTn id="11" dur="1000" fill="hold"/>
                                            <p:tgtEl>
                                              <p:spTgt spid="30"/>
                                            </p:tgtEl>
                                            <p:attrNameLst>
                                              <p:attrName>ppt_x</p:attrName>
                                            </p:attrNameLst>
                                          </p:cBhvr>
                                          <p:tavLst>
                                            <p:tav tm="0">
                                              <p:val>
                                                <p:strVal val="1+#ppt_w/2"/>
                                              </p:val>
                                            </p:tav>
                                            <p:tav tm="100000">
                                              <p:val>
                                                <p:strVal val="#ppt_x"/>
                                              </p:val>
                                            </p:tav>
                                          </p:tavLst>
                                        </p:anim>
                                        <p:anim calcmode="lin" valueType="num" p14:bounceEnd="40000">
                                          <p:cBhvr additive="base">
                                            <p:cTn id="12" dur="10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accel="100000" fill="hold" nodeType="withEffect" p14:presetBounceEnd="40000">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14:bounceEnd="40000">
                                          <p:cBhvr additive="base">
                                            <p:cTn id="15" dur="1000" fill="hold"/>
                                            <p:tgtEl>
                                              <p:spTgt spid="24"/>
                                            </p:tgtEl>
                                            <p:attrNameLst>
                                              <p:attrName>ppt_x</p:attrName>
                                            </p:attrNameLst>
                                          </p:cBhvr>
                                          <p:tavLst>
                                            <p:tav tm="0">
                                              <p:val>
                                                <p:strVal val="1+#ppt_w/2"/>
                                              </p:val>
                                            </p:tav>
                                            <p:tav tm="100000">
                                              <p:val>
                                                <p:strVal val="#ppt_x"/>
                                              </p:val>
                                            </p:tav>
                                          </p:tavLst>
                                        </p:anim>
                                        <p:anim calcmode="lin" valueType="num" p14:bounceEnd="40000">
                                          <p:cBhvr additive="base">
                                            <p:cTn id="16" dur="1000" fill="hold"/>
                                            <p:tgtEl>
                                              <p:spTgt spid="24"/>
                                            </p:tgtEl>
                                            <p:attrNameLst>
                                              <p:attrName>ppt_y</p:attrName>
                                            </p:attrNameLst>
                                          </p:cBhvr>
                                          <p:tavLst>
                                            <p:tav tm="0">
                                              <p:val>
                                                <p:strVal val="0-#ppt_h/2"/>
                                              </p:val>
                                            </p:tav>
                                            <p:tav tm="100000">
                                              <p:val>
                                                <p:strVal val="#ppt_y"/>
                                              </p:val>
                                            </p:tav>
                                          </p:tavLst>
                                        </p:anim>
                                      </p:childTnLst>
                                    </p:cTn>
                                  </p:par>
                                  <p:par>
                                    <p:cTn id="17" presetID="2" presetClass="entr" presetSubtype="3" accel="100000" fill="hold" nodeType="withEffect" p14:presetBounceEnd="40000">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14:bounceEnd="40000">
                                          <p:cBhvr additive="base">
                                            <p:cTn id="19" dur="1000" fill="hold"/>
                                            <p:tgtEl>
                                              <p:spTgt spid="25"/>
                                            </p:tgtEl>
                                            <p:attrNameLst>
                                              <p:attrName>ppt_x</p:attrName>
                                            </p:attrNameLst>
                                          </p:cBhvr>
                                          <p:tavLst>
                                            <p:tav tm="0">
                                              <p:val>
                                                <p:strVal val="1+#ppt_w/2"/>
                                              </p:val>
                                            </p:tav>
                                            <p:tav tm="100000">
                                              <p:val>
                                                <p:strVal val="#ppt_x"/>
                                              </p:val>
                                            </p:tav>
                                          </p:tavLst>
                                        </p:anim>
                                        <p:anim calcmode="lin" valueType="num" p14:bounceEnd="40000">
                                          <p:cBhvr additive="base">
                                            <p:cTn id="20" dur="1000" fill="hold"/>
                                            <p:tgtEl>
                                              <p:spTgt spid="25"/>
                                            </p:tgtEl>
                                            <p:attrNameLst>
                                              <p:attrName>ppt_y</p:attrName>
                                            </p:attrNameLst>
                                          </p:cBhvr>
                                          <p:tavLst>
                                            <p:tav tm="0">
                                              <p:val>
                                                <p:strVal val="0-#ppt_h/2"/>
                                              </p:val>
                                            </p:tav>
                                            <p:tav tm="100000">
                                              <p:val>
                                                <p:strVal val="#ppt_y"/>
                                              </p:val>
                                            </p:tav>
                                          </p:tavLst>
                                        </p:anim>
                                      </p:childTnLst>
                                    </p:cTn>
                                  </p:par>
                                  <p:par>
                                    <p:cTn id="21" presetID="2" presetClass="entr" presetSubtype="3" accel="100000" fill="hold" grpId="0" nodeType="withEffect" p14:presetBounceEnd="40000">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14:bounceEnd="40000">
                                          <p:cBhvr additive="base">
                                            <p:cTn id="23" dur="1000" fill="hold"/>
                                            <p:tgtEl>
                                              <p:spTgt spid="33"/>
                                            </p:tgtEl>
                                            <p:attrNameLst>
                                              <p:attrName>ppt_x</p:attrName>
                                            </p:attrNameLst>
                                          </p:cBhvr>
                                          <p:tavLst>
                                            <p:tav tm="0">
                                              <p:val>
                                                <p:strVal val="1+#ppt_w/2"/>
                                              </p:val>
                                            </p:tav>
                                            <p:tav tm="100000">
                                              <p:val>
                                                <p:strVal val="#ppt_x"/>
                                              </p:val>
                                            </p:tav>
                                          </p:tavLst>
                                        </p:anim>
                                        <p:anim calcmode="lin" valueType="num" p14:bounceEnd="40000">
                                          <p:cBhvr additive="base">
                                            <p:cTn id="24" dur="1000" fill="hold"/>
                                            <p:tgtEl>
                                              <p:spTgt spid="33"/>
                                            </p:tgtEl>
                                            <p:attrNameLst>
                                              <p:attrName>ppt_y</p:attrName>
                                            </p:attrNameLst>
                                          </p:cBhvr>
                                          <p:tavLst>
                                            <p:tav tm="0">
                                              <p:val>
                                                <p:strVal val="0-#ppt_h/2"/>
                                              </p:val>
                                            </p:tav>
                                            <p:tav tm="100000">
                                              <p:val>
                                                <p:strVal val="#ppt_y"/>
                                              </p:val>
                                            </p:tav>
                                          </p:tavLst>
                                        </p:anim>
                                      </p:childTnLst>
                                    </p:cTn>
                                  </p:par>
                                  <p:par>
                                    <p:cTn id="25" presetID="2" presetClass="entr" presetSubtype="3" accel="100000" fill="hold" grpId="0" nodeType="withEffect" p14:presetBounceEnd="40000">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14:bounceEnd="40000">
                                          <p:cBhvr additive="base">
                                            <p:cTn id="27" dur="1000" fill="hold"/>
                                            <p:tgtEl>
                                              <p:spTgt spid="35"/>
                                            </p:tgtEl>
                                            <p:attrNameLst>
                                              <p:attrName>ppt_x</p:attrName>
                                            </p:attrNameLst>
                                          </p:cBhvr>
                                          <p:tavLst>
                                            <p:tav tm="0">
                                              <p:val>
                                                <p:strVal val="1+#ppt_w/2"/>
                                              </p:val>
                                            </p:tav>
                                            <p:tav tm="100000">
                                              <p:val>
                                                <p:strVal val="#ppt_x"/>
                                              </p:val>
                                            </p:tav>
                                          </p:tavLst>
                                        </p:anim>
                                        <p:anim calcmode="lin" valueType="num" p14:bounceEnd="40000">
                                          <p:cBhvr additive="base">
                                            <p:cTn id="28" dur="1000" fill="hold"/>
                                            <p:tgtEl>
                                              <p:spTgt spid="35"/>
                                            </p:tgtEl>
                                            <p:attrNameLst>
                                              <p:attrName>ppt_y</p:attrName>
                                            </p:attrNameLst>
                                          </p:cBhvr>
                                          <p:tavLst>
                                            <p:tav tm="0">
                                              <p:val>
                                                <p:strVal val="0-#ppt_h/2"/>
                                              </p:val>
                                            </p:tav>
                                            <p:tav tm="100000">
                                              <p:val>
                                                <p:strVal val="#ppt_y"/>
                                              </p:val>
                                            </p:tav>
                                          </p:tavLst>
                                        </p:anim>
                                      </p:childTnLst>
                                    </p:cTn>
                                  </p:par>
                                  <p:par>
                                    <p:cTn id="29" presetID="2" presetClass="entr" presetSubtype="3" accel="100000" fill="hold" grpId="0" nodeType="withEffect" p14:presetBounceEnd="40000">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14:bounceEnd="40000">
                                          <p:cBhvr additive="base">
                                            <p:cTn id="31" dur="1000" fill="hold"/>
                                            <p:tgtEl>
                                              <p:spTgt spid="50"/>
                                            </p:tgtEl>
                                            <p:attrNameLst>
                                              <p:attrName>ppt_x</p:attrName>
                                            </p:attrNameLst>
                                          </p:cBhvr>
                                          <p:tavLst>
                                            <p:tav tm="0">
                                              <p:val>
                                                <p:strVal val="1+#ppt_w/2"/>
                                              </p:val>
                                            </p:tav>
                                            <p:tav tm="100000">
                                              <p:val>
                                                <p:strVal val="#ppt_x"/>
                                              </p:val>
                                            </p:tav>
                                          </p:tavLst>
                                        </p:anim>
                                        <p:anim calcmode="lin" valueType="num" p14:bounceEnd="40000">
                                          <p:cBhvr additive="base">
                                            <p:cTn id="32" dur="1000" fill="hold"/>
                                            <p:tgtEl>
                                              <p:spTgt spid="50"/>
                                            </p:tgtEl>
                                            <p:attrNameLst>
                                              <p:attrName>ppt_y</p:attrName>
                                            </p:attrNameLst>
                                          </p:cBhvr>
                                          <p:tavLst>
                                            <p:tav tm="0">
                                              <p:val>
                                                <p:strVal val="0-#ppt_h/2"/>
                                              </p:val>
                                            </p:tav>
                                            <p:tav tm="100000">
                                              <p:val>
                                                <p:strVal val="#ppt_y"/>
                                              </p:val>
                                            </p:tav>
                                          </p:tavLst>
                                        </p:anim>
                                      </p:childTnLst>
                                    </p:cTn>
                                  </p:par>
                                  <p:par>
                                    <p:cTn id="33" presetID="2" presetClass="entr" presetSubtype="3" accel="100000" fill="hold" nodeType="withEffect" p14:presetBounceEnd="40000">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14:bounceEnd="40000">
                                          <p:cBhvr additive="base">
                                            <p:cTn id="35" dur="1000" fill="hold"/>
                                            <p:tgtEl>
                                              <p:spTgt spid="51"/>
                                            </p:tgtEl>
                                            <p:attrNameLst>
                                              <p:attrName>ppt_x</p:attrName>
                                            </p:attrNameLst>
                                          </p:cBhvr>
                                          <p:tavLst>
                                            <p:tav tm="0">
                                              <p:val>
                                                <p:strVal val="1+#ppt_w/2"/>
                                              </p:val>
                                            </p:tav>
                                            <p:tav tm="100000">
                                              <p:val>
                                                <p:strVal val="#ppt_x"/>
                                              </p:val>
                                            </p:tav>
                                          </p:tavLst>
                                        </p:anim>
                                        <p:anim calcmode="lin" valueType="num" p14:bounceEnd="40000">
                                          <p:cBhvr additive="base">
                                            <p:cTn id="36" dur="1000" fill="hold"/>
                                            <p:tgtEl>
                                              <p:spTgt spid="51"/>
                                            </p:tgtEl>
                                            <p:attrNameLst>
                                              <p:attrName>ppt_y</p:attrName>
                                            </p:attrNameLst>
                                          </p:cBhvr>
                                          <p:tavLst>
                                            <p:tav tm="0">
                                              <p:val>
                                                <p:strVal val="0-#ppt_h/2"/>
                                              </p:val>
                                            </p:tav>
                                            <p:tav tm="100000">
                                              <p:val>
                                                <p:strVal val="#ppt_y"/>
                                              </p:val>
                                            </p:tav>
                                          </p:tavLst>
                                        </p:anim>
                                      </p:childTnLst>
                                    </p:cTn>
                                  </p:par>
                                  <p:par>
                                    <p:cTn id="37" presetID="2" presetClass="entr" presetSubtype="3" accel="100000" fill="hold" grpId="0" nodeType="withEffect" p14:presetBounceEnd="40000">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14:bounceEnd="40000">
                                          <p:cBhvr additive="base">
                                            <p:cTn id="39" dur="1000" fill="hold"/>
                                            <p:tgtEl>
                                              <p:spTgt spid="56"/>
                                            </p:tgtEl>
                                            <p:attrNameLst>
                                              <p:attrName>ppt_x</p:attrName>
                                            </p:attrNameLst>
                                          </p:cBhvr>
                                          <p:tavLst>
                                            <p:tav tm="0">
                                              <p:val>
                                                <p:strVal val="1+#ppt_w/2"/>
                                              </p:val>
                                            </p:tav>
                                            <p:tav tm="100000">
                                              <p:val>
                                                <p:strVal val="#ppt_x"/>
                                              </p:val>
                                            </p:tav>
                                          </p:tavLst>
                                        </p:anim>
                                        <p:anim calcmode="lin" valueType="num" p14:bounceEnd="40000">
                                          <p:cBhvr additive="base">
                                            <p:cTn id="40" dur="1000" fill="hold"/>
                                            <p:tgtEl>
                                              <p:spTgt spid="56"/>
                                            </p:tgtEl>
                                            <p:attrNameLst>
                                              <p:attrName>ppt_y</p:attrName>
                                            </p:attrNameLst>
                                          </p:cBhvr>
                                          <p:tavLst>
                                            <p:tav tm="0">
                                              <p:val>
                                                <p:strVal val="0-#ppt_h/2"/>
                                              </p:val>
                                            </p:tav>
                                            <p:tav tm="100000">
                                              <p:val>
                                                <p:strVal val="#ppt_y"/>
                                              </p:val>
                                            </p:tav>
                                          </p:tavLst>
                                        </p:anim>
                                      </p:childTnLst>
                                    </p:cTn>
                                  </p:par>
                                  <p:par>
                                    <p:cTn id="41" presetID="2" presetClass="entr" presetSubtype="3" accel="100000" fill="hold" nodeType="withEffect" p14:presetBounceEnd="40000">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14:bounceEnd="40000">
                                          <p:cBhvr additive="base">
                                            <p:cTn id="43" dur="1000" fill="hold"/>
                                            <p:tgtEl>
                                              <p:spTgt spid="57"/>
                                            </p:tgtEl>
                                            <p:attrNameLst>
                                              <p:attrName>ppt_x</p:attrName>
                                            </p:attrNameLst>
                                          </p:cBhvr>
                                          <p:tavLst>
                                            <p:tav tm="0">
                                              <p:val>
                                                <p:strVal val="1+#ppt_w/2"/>
                                              </p:val>
                                            </p:tav>
                                            <p:tav tm="100000">
                                              <p:val>
                                                <p:strVal val="#ppt_x"/>
                                              </p:val>
                                            </p:tav>
                                          </p:tavLst>
                                        </p:anim>
                                        <p:anim calcmode="lin" valueType="num" p14:bounceEnd="40000">
                                          <p:cBhvr additive="base">
                                            <p:cTn id="44" dur="1000" fill="hold"/>
                                            <p:tgtEl>
                                              <p:spTgt spid="57"/>
                                            </p:tgtEl>
                                            <p:attrNameLst>
                                              <p:attrName>ppt_y</p:attrName>
                                            </p:attrNameLst>
                                          </p:cBhvr>
                                          <p:tavLst>
                                            <p:tav tm="0">
                                              <p:val>
                                                <p:strVal val="0-#ppt_h/2"/>
                                              </p:val>
                                            </p:tav>
                                            <p:tav tm="100000">
                                              <p:val>
                                                <p:strVal val="#ppt_y"/>
                                              </p:val>
                                            </p:tav>
                                          </p:tavLst>
                                        </p:anim>
                                      </p:childTnLst>
                                    </p:cTn>
                                  </p:par>
                                  <p:par>
                                    <p:cTn id="45" presetID="2" presetClass="entr" presetSubtype="3" accel="100000" fill="hold" grpId="0" nodeType="withEffect" p14:presetBounceEnd="40000">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14:bounceEnd="40000">
                                          <p:cBhvr additive="base">
                                            <p:cTn id="47" dur="1000" fill="hold"/>
                                            <p:tgtEl>
                                              <p:spTgt spid="58"/>
                                            </p:tgtEl>
                                            <p:attrNameLst>
                                              <p:attrName>ppt_x</p:attrName>
                                            </p:attrNameLst>
                                          </p:cBhvr>
                                          <p:tavLst>
                                            <p:tav tm="0">
                                              <p:val>
                                                <p:strVal val="1+#ppt_w/2"/>
                                              </p:val>
                                            </p:tav>
                                            <p:tav tm="100000">
                                              <p:val>
                                                <p:strVal val="#ppt_x"/>
                                              </p:val>
                                            </p:tav>
                                          </p:tavLst>
                                        </p:anim>
                                        <p:anim calcmode="lin" valueType="num" p14:bounceEnd="40000">
                                          <p:cBhvr additive="base">
                                            <p:cTn id="48" dur="1000" fill="hold"/>
                                            <p:tgtEl>
                                              <p:spTgt spid="58"/>
                                            </p:tgtEl>
                                            <p:attrNameLst>
                                              <p:attrName>ppt_y</p:attrName>
                                            </p:attrNameLst>
                                          </p:cBhvr>
                                          <p:tavLst>
                                            <p:tav tm="0">
                                              <p:val>
                                                <p:strVal val="0-#ppt_h/2"/>
                                              </p:val>
                                            </p:tav>
                                            <p:tav tm="100000">
                                              <p:val>
                                                <p:strVal val="#ppt_y"/>
                                              </p:val>
                                            </p:tav>
                                          </p:tavLst>
                                        </p:anim>
                                      </p:childTnLst>
                                    </p:cTn>
                                  </p:par>
                                  <p:par>
                                    <p:cTn id="49" presetID="2" presetClass="entr" presetSubtype="3"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cBhvr additive="base">
                                            <p:cTn id="51" dur="500" fill="hold"/>
                                            <p:tgtEl>
                                              <p:spTgt spid="36"/>
                                            </p:tgtEl>
                                            <p:attrNameLst>
                                              <p:attrName>ppt_x</p:attrName>
                                            </p:attrNameLst>
                                          </p:cBhvr>
                                          <p:tavLst>
                                            <p:tav tm="0">
                                              <p:val>
                                                <p:strVal val="1+#ppt_w/2"/>
                                              </p:val>
                                            </p:tav>
                                            <p:tav tm="100000">
                                              <p:val>
                                                <p:strVal val="#ppt_x"/>
                                              </p:val>
                                            </p:tav>
                                          </p:tavLst>
                                        </p:anim>
                                        <p:anim calcmode="lin" valueType="num">
                                          <p:cBhvr additive="base">
                                            <p:cTn id="52" dur="500" fill="hold"/>
                                            <p:tgtEl>
                                              <p:spTgt spid="36"/>
                                            </p:tgtEl>
                                            <p:attrNameLst>
                                              <p:attrName>ppt_y</p:attrName>
                                            </p:attrNameLst>
                                          </p:cBhvr>
                                          <p:tavLst>
                                            <p:tav tm="0">
                                              <p:val>
                                                <p:strVal val="0-#ppt_h/2"/>
                                              </p:val>
                                            </p:tav>
                                            <p:tav tm="100000">
                                              <p:val>
                                                <p:strVal val="#ppt_y"/>
                                              </p:val>
                                            </p:tav>
                                          </p:tavLst>
                                        </p:anim>
                                      </p:childTnLst>
                                    </p:cTn>
                                  </p:par>
                                  <p:par>
                                    <p:cTn id="53" presetID="2" presetClass="entr" presetSubtype="3" fill="hold" grpId="0" nodeType="with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1+#ppt_w/2"/>
                                              </p:val>
                                            </p:tav>
                                            <p:tav tm="100000">
                                              <p:val>
                                                <p:strVal val="#ppt_x"/>
                                              </p:val>
                                            </p:tav>
                                          </p:tavLst>
                                        </p:anim>
                                        <p:anim calcmode="lin" valueType="num">
                                          <p:cBhvr additive="base">
                                            <p:cTn id="56" dur="500" fill="hold"/>
                                            <p:tgtEl>
                                              <p:spTgt spid="3"/>
                                            </p:tgtEl>
                                            <p:attrNameLst>
                                              <p:attrName>ppt_y</p:attrName>
                                            </p:attrNameLst>
                                          </p:cBhvr>
                                          <p:tavLst>
                                            <p:tav tm="0">
                                              <p:val>
                                                <p:strVal val="0-#ppt_h/2"/>
                                              </p:val>
                                            </p:tav>
                                            <p:tav tm="100000">
                                              <p:val>
                                                <p:strVal val="#ppt_y"/>
                                              </p:val>
                                            </p:tav>
                                          </p:tavLst>
                                        </p:anim>
                                      </p:childTnLst>
                                    </p:cTn>
                                  </p:par>
                                  <p:par>
                                    <p:cTn id="57" presetID="2" presetClass="entr" presetSubtype="3"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0-#ppt_h/2"/>
                                              </p:val>
                                            </p:tav>
                                            <p:tav tm="100000">
                                              <p:val>
                                                <p:strVal val="#ppt_y"/>
                                              </p:val>
                                            </p:tav>
                                          </p:tavLst>
                                        </p:anim>
                                      </p:childTnLst>
                                    </p:cTn>
                                  </p:par>
                                  <p:par>
                                    <p:cTn id="61" presetID="2" presetClass="entr" presetSubtype="3" fill="hold" grpId="1" nodeType="with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500" fill="hold"/>
                                            <p:tgtEl>
                                              <p:spTgt spid="34"/>
                                            </p:tgtEl>
                                            <p:attrNameLst>
                                              <p:attrName>ppt_x</p:attrName>
                                            </p:attrNameLst>
                                          </p:cBhvr>
                                          <p:tavLst>
                                            <p:tav tm="0">
                                              <p:val>
                                                <p:strVal val="1+#ppt_w/2"/>
                                              </p:val>
                                            </p:tav>
                                            <p:tav tm="100000">
                                              <p:val>
                                                <p:strVal val="#ppt_x"/>
                                              </p:val>
                                            </p:tav>
                                          </p:tavLst>
                                        </p:anim>
                                        <p:anim calcmode="lin" valueType="num">
                                          <p:cBhvr additive="base">
                                            <p:cTn id="64" dur="500" fill="hold"/>
                                            <p:tgtEl>
                                              <p:spTgt spid="34"/>
                                            </p:tgtEl>
                                            <p:attrNameLst>
                                              <p:attrName>ppt_y</p:attrName>
                                            </p:attrNameLst>
                                          </p:cBhvr>
                                          <p:tavLst>
                                            <p:tav tm="0">
                                              <p:val>
                                                <p:strVal val="0-#ppt_h/2"/>
                                              </p:val>
                                            </p:tav>
                                            <p:tav tm="100000">
                                              <p:val>
                                                <p:strVal val="#ppt_y"/>
                                              </p:val>
                                            </p:tav>
                                          </p:tavLst>
                                        </p:anim>
                                      </p:childTnLst>
                                    </p:cTn>
                                  </p:par>
                                  <p:par>
                                    <p:cTn id="65" presetID="2" presetClass="entr" presetSubtype="3" fill="hold" nodeType="with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additive="base">
                                            <p:cTn id="67" dur="500" fill="hold"/>
                                            <p:tgtEl>
                                              <p:spTgt spid="38"/>
                                            </p:tgtEl>
                                            <p:attrNameLst>
                                              <p:attrName>ppt_x</p:attrName>
                                            </p:attrNameLst>
                                          </p:cBhvr>
                                          <p:tavLst>
                                            <p:tav tm="0">
                                              <p:val>
                                                <p:strVal val="1+#ppt_w/2"/>
                                              </p:val>
                                            </p:tav>
                                            <p:tav tm="100000">
                                              <p:val>
                                                <p:strVal val="#ppt_x"/>
                                              </p:val>
                                            </p:tav>
                                          </p:tavLst>
                                        </p:anim>
                                        <p:anim calcmode="lin" valueType="num">
                                          <p:cBhvr additive="base">
                                            <p:cTn id="68"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0" grpId="0"/>
          <p:bldP spid="33" grpId="0" animBg="1"/>
          <p:bldP spid="35" grpId="0" animBg="1"/>
          <p:bldP spid="50" grpId="0"/>
          <p:bldP spid="56" grpId="0"/>
          <p:bldP spid="58" grpId="0"/>
          <p:bldP spid="36" grpId="0"/>
          <p:bldP spid="3"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accel="10000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1+#ppt_w/2"/>
                                              </p:val>
                                            </p:tav>
                                            <p:tav tm="100000">
                                              <p:val>
                                                <p:strVal val="#ppt_x"/>
                                              </p:val>
                                            </p:tav>
                                          </p:tavLst>
                                        </p:anim>
                                        <p:anim calcmode="lin" valueType="num">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3" ac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accel="10000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1+#ppt_w/2"/>
                                              </p:val>
                                            </p:tav>
                                            <p:tav tm="100000">
                                              <p:val>
                                                <p:strVal val="#ppt_x"/>
                                              </p:val>
                                            </p:tav>
                                          </p:tavLst>
                                        </p:anim>
                                        <p:anim calcmode="lin" valueType="num">
                                          <p:cBhvr additive="base">
                                            <p:cTn id="16" dur="1000" fill="hold"/>
                                            <p:tgtEl>
                                              <p:spTgt spid="24"/>
                                            </p:tgtEl>
                                            <p:attrNameLst>
                                              <p:attrName>ppt_y</p:attrName>
                                            </p:attrNameLst>
                                          </p:cBhvr>
                                          <p:tavLst>
                                            <p:tav tm="0">
                                              <p:val>
                                                <p:strVal val="0-#ppt_h/2"/>
                                              </p:val>
                                            </p:tav>
                                            <p:tav tm="100000">
                                              <p:val>
                                                <p:strVal val="#ppt_y"/>
                                              </p:val>
                                            </p:tav>
                                          </p:tavLst>
                                        </p:anim>
                                      </p:childTnLst>
                                    </p:cTn>
                                  </p:par>
                                  <p:par>
                                    <p:cTn id="17" presetID="2" presetClass="entr" presetSubtype="3" accel="10000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1+#ppt_w/2"/>
                                              </p:val>
                                            </p:tav>
                                            <p:tav tm="100000">
                                              <p:val>
                                                <p:strVal val="#ppt_x"/>
                                              </p:val>
                                            </p:tav>
                                          </p:tavLst>
                                        </p:anim>
                                        <p:anim calcmode="lin" valueType="num">
                                          <p:cBhvr additive="base">
                                            <p:cTn id="20" dur="1000" fill="hold"/>
                                            <p:tgtEl>
                                              <p:spTgt spid="25"/>
                                            </p:tgtEl>
                                            <p:attrNameLst>
                                              <p:attrName>ppt_y</p:attrName>
                                            </p:attrNameLst>
                                          </p:cBhvr>
                                          <p:tavLst>
                                            <p:tav tm="0">
                                              <p:val>
                                                <p:strVal val="0-#ppt_h/2"/>
                                              </p:val>
                                            </p:tav>
                                            <p:tav tm="100000">
                                              <p:val>
                                                <p:strVal val="#ppt_y"/>
                                              </p:val>
                                            </p:tav>
                                          </p:tavLst>
                                        </p:anim>
                                      </p:childTnLst>
                                    </p:cTn>
                                  </p:par>
                                  <p:par>
                                    <p:cTn id="21" presetID="2" presetClass="entr" presetSubtype="3" accel="10000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1000" fill="hold"/>
                                            <p:tgtEl>
                                              <p:spTgt spid="33"/>
                                            </p:tgtEl>
                                            <p:attrNameLst>
                                              <p:attrName>ppt_x</p:attrName>
                                            </p:attrNameLst>
                                          </p:cBhvr>
                                          <p:tavLst>
                                            <p:tav tm="0">
                                              <p:val>
                                                <p:strVal val="1+#ppt_w/2"/>
                                              </p:val>
                                            </p:tav>
                                            <p:tav tm="100000">
                                              <p:val>
                                                <p:strVal val="#ppt_x"/>
                                              </p:val>
                                            </p:tav>
                                          </p:tavLst>
                                        </p:anim>
                                        <p:anim calcmode="lin" valueType="num">
                                          <p:cBhvr additive="base">
                                            <p:cTn id="24" dur="1000" fill="hold"/>
                                            <p:tgtEl>
                                              <p:spTgt spid="33"/>
                                            </p:tgtEl>
                                            <p:attrNameLst>
                                              <p:attrName>ppt_y</p:attrName>
                                            </p:attrNameLst>
                                          </p:cBhvr>
                                          <p:tavLst>
                                            <p:tav tm="0">
                                              <p:val>
                                                <p:strVal val="0-#ppt_h/2"/>
                                              </p:val>
                                            </p:tav>
                                            <p:tav tm="100000">
                                              <p:val>
                                                <p:strVal val="#ppt_y"/>
                                              </p:val>
                                            </p:tav>
                                          </p:tavLst>
                                        </p:anim>
                                      </p:childTnLst>
                                    </p:cTn>
                                  </p:par>
                                  <p:par>
                                    <p:cTn id="25" presetID="2" presetClass="entr" presetSubtype="3" accel="10000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1000" fill="hold"/>
                                            <p:tgtEl>
                                              <p:spTgt spid="35"/>
                                            </p:tgtEl>
                                            <p:attrNameLst>
                                              <p:attrName>ppt_x</p:attrName>
                                            </p:attrNameLst>
                                          </p:cBhvr>
                                          <p:tavLst>
                                            <p:tav tm="0">
                                              <p:val>
                                                <p:strVal val="1+#ppt_w/2"/>
                                              </p:val>
                                            </p:tav>
                                            <p:tav tm="100000">
                                              <p:val>
                                                <p:strVal val="#ppt_x"/>
                                              </p:val>
                                            </p:tav>
                                          </p:tavLst>
                                        </p:anim>
                                        <p:anim calcmode="lin" valueType="num">
                                          <p:cBhvr additive="base">
                                            <p:cTn id="28" dur="1000" fill="hold"/>
                                            <p:tgtEl>
                                              <p:spTgt spid="35"/>
                                            </p:tgtEl>
                                            <p:attrNameLst>
                                              <p:attrName>ppt_y</p:attrName>
                                            </p:attrNameLst>
                                          </p:cBhvr>
                                          <p:tavLst>
                                            <p:tav tm="0">
                                              <p:val>
                                                <p:strVal val="0-#ppt_h/2"/>
                                              </p:val>
                                            </p:tav>
                                            <p:tav tm="100000">
                                              <p:val>
                                                <p:strVal val="#ppt_y"/>
                                              </p:val>
                                            </p:tav>
                                          </p:tavLst>
                                        </p:anim>
                                      </p:childTnLst>
                                    </p:cTn>
                                  </p:par>
                                  <p:par>
                                    <p:cTn id="29" presetID="2" presetClass="entr" presetSubtype="3" accel="10000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1000" fill="hold"/>
                                            <p:tgtEl>
                                              <p:spTgt spid="50"/>
                                            </p:tgtEl>
                                            <p:attrNameLst>
                                              <p:attrName>ppt_x</p:attrName>
                                            </p:attrNameLst>
                                          </p:cBhvr>
                                          <p:tavLst>
                                            <p:tav tm="0">
                                              <p:val>
                                                <p:strVal val="1+#ppt_w/2"/>
                                              </p:val>
                                            </p:tav>
                                            <p:tav tm="100000">
                                              <p:val>
                                                <p:strVal val="#ppt_x"/>
                                              </p:val>
                                            </p:tav>
                                          </p:tavLst>
                                        </p:anim>
                                        <p:anim calcmode="lin" valueType="num">
                                          <p:cBhvr additive="base">
                                            <p:cTn id="32" dur="1000" fill="hold"/>
                                            <p:tgtEl>
                                              <p:spTgt spid="50"/>
                                            </p:tgtEl>
                                            <p:attrNameLst>
                                              <p:attrName>ppt_y</p:attrName>
                                            </p:attrNameLst>
                                          </p:cBhvr>
                                          <p:tavLst>
                                            <p:tav tm="0">
                                              <p:val>
                                                <p:strVal val="0-#ppt_h/2"/>
                                              </p:val>
                                            </p:tav>
                                            <p:tav tm="100000">
                                              <p:val>
                                                <p:strVal val="#ppt_y"/>
                                              </p:val>
                                            </p:tav>
                                          </p:tavLst>
                                        </p:anim>
                                      </p:childTnLst>
                                    </p:cTn>
                                  </p:par>
                                  <p:par>
                                    <p:cTn id="33" presetID="2" presetClass="entr" presetSubtype="3" accel="10000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1000" fill="hold"/>
                                            <p:tgtEl>
                                              <p:spTgt spid="51"/>
                                            </p:tgtEl>
                                            <p:attrNameLst>
                                              <p:attrName>ppt_x</p:attrName>
                                            </p:attrNameLst>
                                          </p:cBhvr>
                                          <p:tavLst>
                                            <p:tav tm="0">
                                              <p:val>
                                                <p:strVal val="1+#ppt_w/2"/>
                                              </p:val>
                                            </p:tav>
                                            <p:tav tm="100000">
                                              <p:val>
                                                <p:strVal val="#ppt_x"/>
                                              </p:val>
                                            </p:tav>
                                          </p:tavLst>
                                        </p:anim>
                                        <p:anim calcmode="lin" valueType="num">
                                          <p:cBhvr additive="base">
                                            <p:cTn id="36" dur="1000" fill="hold"/>
                                            <p:tgtEl>
                                              <p:spTgt spid="51"/>
                                            </p:tgtEl>
                                            <p:attrNameLst>
                                              <p:attrName>ppt_y</p:attrName>
                                            </p:attrNameLst>
                                          </p:cBhvr>
                                          <p:tavLst>
                                            <p:tav tm="0">
                                              <p:val>
                                                <p:strVal val="0-#ppt_h/2"/>
                                              </p:val>
                                            </p:tav>
                                            <p:tav tm="100000">
                                              <p:val>
                                                <p:strVal val="#ppt_y"/>
                                              </p:val>
                                            </p:tav>
                                          </p:tavLst>
                                        </p:anim>
                                      </p:childTnLst>
                                    </p:cTn>
                                  </p:par>
                                  <p:par>
                                    <p:cTn id="37" presetID="2" presetClass="entr" presetSubtype="3" accel="10000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cBhvr additive="base">
                                            <p:cTn id="39" dur="1000" fill="hold"/>
                                            <p:tgtEl>
                                              <p:spTgt spid="56"/>
                                            </p:tgtEl>
                                            <p:attrNameLst>
                                              <p:attrName>ppt_x</p:attrName>
                                            </p:attrNameLst>
                                          </p:cBhvr>
                                          <p:tavLst>
                                            <p:tav tm="0">
                                              <p:val>
                                                <p:strVal val="1+#ppt_w/2"/>
                                              </p:val>
                                            </p:tav>
                                            <p:tav tm="100000">
                                              <p:val>
                                                <p:strVal val="#ppt_x"/>
                                              </p:val>
                                            </p:tav>
                                          </p:tavLst>
                                        </p:anim>
                                        <p:anim calcmode="lin" valueType="num">
                                          <p:cBhvr additive="base">
                                            <p:cTn id="40" dur="1000" fill="hold"/>
                                            <p:tgtEl>
                                              <p:spTgt spid="56"/>
                                            </p:tgtEl>
                                            <p:attrNameLst>
                                              <p:attrName>ppt_y</p:attrName>
                                            </p:attrNameLst>
                                          </p:cBhvr>
                                          <p:tavLst>
                                            <p:tav tm="0">
                                              <p:val>
                                                <p:strVal val="0-#ppt_h/2"/>
                                              </p:val>
                                            </p:tav>
                                            <p:tav tm="100000">
                                              <p:val>
                                                <p:strVal val="#ppt_y"/>
                                              </p:val>
                                            </p:tav>
                                          </p:tavLst>
                                        </p:anim>
                                      </p:childTnLst>
                                    </p:cTn>
                                  </p:par>
                                  <p:par>
                                    <p:cTn id="41" presetID="2" presetClass="entr" presetSubtype="3" accel="100000"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1000" fill="hold"/>
                                            <p:tgtEl>
                                              <p:spTgt spid="57"/>
                                            </p:tgtEl>
                                            <p:attrNameLst>
                                              <p:attrName>ppt_x</p:attrName>
                                            </p:attrNameLst>
                                          </p:cBhvr>
                                          <p:tavLst>
                                            <p:tav tm="0">
                                              <p:val>
                                                <p:strVal val="1+#ppt_w/2"/>
                                              </p:val>
                                            </p:tav>
                                            <p:tav tm="100000">
                                              <p:val>
                                                <p:strVal val="#ppt_x"/>
                                              </p:val>
                                            </p:tav>
                                          </p:tavLst>
                                        </p:anim>
                                        <p:anim calcmode="lin" valueType="num">
                                          <p:cBhvr additive="base">
                                            <p:cTn id="44" dur="1000" fill="hold"/>
                                            <p:tgtEl>
                                              <p:spTgt spid="57"/>
                                            </p:tgtEl>
                                            <p:attrNameLst>
                                              <p:attrName>ppt_y</p:attrName>
                                            </p:attrNameLst>
                                          </p:cBhvr>
                                          <p:tavLst>
                                            <p:tav tm="0">
                                              <p:val>
                                                <p:strVal val="0-#ppt_h/2"/>
                                              </p:val>
                                            </p:tav>
                                            <p:tav tm="100000">
                                              <p:val>
                                                <p:strVal val="#ppt_y"/>
                                              </p:val>
                                            </p:tav>
                                          </p:tavLst>
                                        </p:anim>
                                      </p:childTnLst>
                                    </p:cTn>
                                  </p:par>
                                  <p:par>
                                    <p:cTn id="45" presetID="2" presetClass="entr" presetSubtype="3" accel="10000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1000" fill="hold"/>
                                            <p:tgtEl>
                                              <p:spTgt spid="58"/>
                                            </p:tgtEl>
                                            <p:attrNameLst>
                                              <p:attrName>ppt_x</p:attrName>
                                            </p:attrNameLst>
                                          </p:cBhvr>
                                          <p:tavLst>
                                            <p:tav tm="0">
                                              <p:val>
                                                <p:strVal val="1+#ppt_w/2"/>
                                              </p:val>
                                            </p:tav>
                                            <p:tav tm="100000">
                                              <p:val>
                                                <p:strVal val="#ppt_x"/>
                                              </p:val>
                                            </p:tav>
                                          </p:tavLst>
                                        </p:anim>
                                        <p:anim calcmode="lin" valueType="num">
                                          <p:cBhvr additive="base">
                                            <p:cTn id="48" dur="1000" fill="hold"/>
                                            <p:tgtEl>
                                              <p:spTgt spid="58"/>
                                            </p:tgtEl>
                                            <p:attrNameLst>
                                              <p:attrName>ppt_y</p:attrName>
                                            </p:attrNameLst>
                                          </p:cBhvr>
                                          <p:tavLst>
                                            <p:tav tm="0">
                                              <p:val>
                                                <p:strVal val="0-#ppt_h/2"/>
                                              </p:val>
                                            </p:tav>
                                            <p:tav tm="100000">
                                              <p:val>
                                                <p:strVal val="#ppt_y"/>
                                              </p:val>
                                            </p:tav>
                                          </p:tavLst>
                                        </p:anim>
                                      </p:childTnLst>
                                    </p:cTn>
                                  </p:par>
                                  <p:par>
                                    <p:cTn id="49" presetID="2" presetClass="entr" presetSubtype="3"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cBhvr additive="base">
                                            <p:cTn id="51" dur="500" fill="hold"/>
                                            <p:tgtEl>
                                              <p:spTgt spid="36"/>
                                            </p:tgtEl>
                                            <p:attrNameLst>
                                              <p:attrName>ppt_x</p:attrName>
                                            </p:attrNameLst>
                                          </p:cBhvr>
                                          <p:tavLst>
                                            <p:tav tm="0">
                                              <p:val>
                                                <p:strVal val="1+#ppt_w/2"/>
                                              </p:val>
                                            </p:tav>
                                            <p:tav tm="100000">
                                              <p:val>
                                                <p:strVal val="#ppt_x"/>
                                              </p:val>
                                            </p:tav>
                                          </p:tavLst>
                                        </p:anim>
                                        <p:anim calcmode="lin" valueType="num">
                                          <p:cBhvr additive="base">
                                            <p:cTn id="52" dur="500" fill="hold"/>
                                            <p:tgtEl>
                                              <p:spTgt spid="36"/>
                                            </p:tgtEl>
                                            <p:attrNameLst>
                                              <p:attrName>ppt_y</p:attrName>
                                            </p:attrNameLst>
                                          </p:cBhvr>
                                          <p:tavLst>
                                            <p:tav tm="0">
                                              <p:val>
                                                <p:strVal val="0-#ppt_h/2"/>
                                              </p:val>
                                            </p:tav>
                                            <p:tav tm="100000">
                                              <p:val>
                                                <p:strVal val="#ppt_y"/>
                                              </p:val>
                                            </p:tav>
                                          </p:tavLst>
                                        </p:anim>
                                      </p:childTnLst>
                                    </p:cTn>
                                  </p:par>
                                  <p:par>
                                    <p:cTn id="53" presetID="2" presetClass="entr" presetSubtype="3" fill="hold" grpId="0" nodeType="with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1+#ppt_w/2"/>
                                              </p:val>
                                            </p:tav>
                                            <p:tav tm="100000">
                                              <p:val>
                                                <p:strVal val="#ppt_x"/>
                                              </p:val>
                                            </p:tav>
                                          </p:tavLst>
                                        </p:anim>
                                        <p:anim calcmode="lin" valueType="num">
                                          <p:cBhvr additive="base">
                                            <p:cTn id="56" dur="500" fill="hold"/>
                                            <p:tgtEl>
                                              <p:spTgt spid="3"/>
                                            </p:tgtEl>
                                            <p:attrNameLst>
                                              <p:attrName>ppt_y</p:attrName>
                                            </p:attrNameLst>
                                          </p:cBhvr>
                                          <p:tavLst>
                                            <p:tav tm="0">
                                              <p:val>
                                                <p:strVal val="0-#ppt_h/2"/>
                                              </p:val>
                                            </p:tav>
                                            <p:tav tm="100000">
                                              <p:val>
                                                <p:strVal val="#ppt_y"/>
                                              </p:val>
                                            </p:tav>
                                          </p:tavLst>
                                        </p:anim>
                                      </p:childTnLst>
                                    </p:cTn>
                                  </p:par>
                                  <p:par>
                                    <p:cTn id="57" presetID="2" presetClass="entr" presetSubtype="3"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0-#ppt_h/2"/>
                                              </p:val>
                                            </p:tav>
                                            <p:tav tm="100000">
                                              <p:val>
                                                <p:strVal val="#ppt_y"/>
                                              </p:val>
                                            </p:tav>
                                          </p:tavLst>
                                        </p:anim>
                                      </p:childTnLst>
                                    </p:cTn>
                                  </p:par>
                                  <p:par>
                                    <p:cTn id="61" presetID="2" presetClass="entr" presetSubtype="3" fill="hold" grpId="1" nodeType="with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500" fill="hold"/>
                                            <p:tgtEl>
                                              <p:spTgt spid="34"/>
                                            </p:tgtEl>
                                            <p:attrNameLst>
                                              <p:attrName>ppt_x</p:attrName>
                                            </p:attrNameLst>
                                          </p:cBhvr>
                                          <p:tavLst>
                                            <p:tav tm="0">
                                              <p:val>
                                                <p:strVal val="1+#ppt_w/2"/>
                                              </p:val>
                                            </p:tav>
                                            <p:tav tm="100000">
                                              <p:val>
                                                <p:strVal val="#ppt_x"/>
                                              </p:val>
                                            </p:tav>
                                          </p:tavLst>
                                        </p:anim>
                                        <p:anim calcmode="lin" valueType="num">
                                          <p:cBhvr additive="base">
                                            <p:cTn id="64" dur="500" fill="hold"/>
                                            <p:tgtEl>
                                              <p:spTgt spid="34"/>
                                            </p:tgtEl>
                                            <p:attrNameLst>
                                              <p:attrName>ppt_y</p:attrName>
                                            </p:attrNameLst>
                                          </p:cBhvr>
                                          <p:tavLst>
                                            <p:tav tm="0">
                                              <p:val>
                                                <p:strVal val="0-#ppt_h/2"/>
                                              </p:val>
                                            </p:tav>
                                            <p:tav tm="100000">
                                              <p:val>
                                                <p:strVal val="#ppt_y"/>
                                              </p:val>
                                            </p:tav>
                                          </p:tavLst>
                                        </p:anim>
                                      </p:childTnLst>
                                    </p:cTn>
                                  </p:par>
                                  <p:par>
                                    <p:cTn id="65" presetID="2" presetClass="entr" presetSubtype="3" fill="hold" nodeType="with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additive="base">
                                            <p:cTn id="67" dur="500" fill="hold"/>
                                            <p:tgtEl>
                                              <p:spTgt spid="38"/>
                                            </p:tgtEl>
                                            <p:attrNameLst>
                                              <p:attrName>ppt_x</p:attrName>
                                            </p:attrNameLst>
                                          </p:cBhvr>
                                          <p:tavLst>
                                            <p:tav tm="0">
                                              <p:val>
                                                <p:strVal val="1+#ppt_w/2"/>
                                              </p:val>
                                            </p:tav>
                                            <p:tav tm="100000">
                                              <p:val>
                                                <p:strVal val="#ppt_x"/>
                                              </p:val>
                                            </p:tav>
                                          </p:tavLst>
                                        </p:anim>
                                        <p:anim calcmode="lin" valueType="num">
                                          <p:cBhvr additive="base">
                                            <p:cTn id="68"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0" grpId="0"/>
          <p:bldP spid="33" grpId="0" animBg="1"/>
          <p:bldP spid="35" grpId="0" animBg="1"/>
          <p:bldP spid="50" grpId="0"/>
          <p:bldP spid="56" grpId="0"/>
          <p:bldP spid="58" grpId="0"/>
          <p:bldP spid="36" grpId="0"/>
          <p:bldP spid="3"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extLst>
              <a:ext uri="{28A0092B-C50C-407E-A947-70E740481C1C}">
                <a14:useLocalDpi xmlns:a14="http://schemas.microsoft.com/office/drawing/2010/main" val="0"/>
              </a:ext>
            </a:extLst>
          </a:blip>
          <a:srcRect t="15804"/>
          <a:stretch/>
        </p:blipFill>
        <p:spPr>
          <a:xfrm>
            <a:off x="0" y="14514"/>
            <a:ext cx="12192000" cy="6843486"/>
          </a:xfrm>
          <a:prstGeom prst="rect">
            <a:avLst/>
          </a:prstGeom>
        </p:spPr>
      </p:pic>
      <p:sp>
        <p:nvSpPr>
          <p:cNvPr id="29" name="矩形 28"/>
          <p:cNvSpPr/>
          <p:nvPr/>
        </p:nvSpPr>
        <p:spPr>
          <a:xfrm>
            <a:off x="1" y="0"/>
            <a:ext cx="12192000" cy="6858000"/>
          </a:xfrm>
          <a:prstGeom prst="rect">
            <a:avLst/>
          </a:prstGeom>
          <a:gradFill>
            <a:gsLst>
              <a:gs pos="0">
                <a:srgbClr val="0270D1">
                  <a:alpha val="85000"/>
                </a:srgbClr>
              </a:gs>
              <a:gs pos="94000">
                <a:srgbClr val="0270D1"/>
              </a:gs>
            </a:gsLst>
            <a:lin ang="5400000" scaled="1"/>
          </a:gradFill>
        </p:spPr>
        <p:txBody>
          <a:bodyPr wrap="square" rtlCol="0" anchor="ctr">
            <a:spAutoFit/>
          </a:bodyPr>
          <a:lstStyle/>
          <a:p>
            <a:pPr algn="ctr">
              <a:spcBef>
                <a:spcPct val="0"/>
              </a:spcBef>
            </a:pPr>
            <a:endParaRPr lang="zh-CN" altLang="en-US" sz="2000" dirty="0">
              <a:solidFill>
                <a:srgbClr val="222B33"/>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1" y="14514"/>
            <a:ext cx="6096000" cy="6858000"/>
          </a:xfrm>
          <a:prstGeom prst="roundRect">
            <a:avLst>
              <a:gd name="adj" fmla="val 0"/>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endParaRPr>
          </a:p>
        </p:txBody>
      </p:sp>
      <p:sp>
        <p:nvSpPr>
          <p:cNvPr id="31" name="Freeform 245"/>
          <p:cNvSpPr>
            <a:spLocks/>
          </p:cNvSpPr>
          <p:nvPr/>
        </p:nvSpPr>
        <p:spPr bwMode="auto">
          <a:xfrm>
            <a:off x="2484247" y="2450750"/>
            <a:ext cx="1333850" cy="133385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0270D1"/>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32" name="TextBox 64"/>
          <p:cNvSpPr txBox="1"/>
          <p:nvPr/>
        </p:nvSpPr>
        <p:spPr>
          <a:xfrm>
            <a:off x="7743458" y="609118"/>
            <a:ext cx="3005951" cy="769441"/>
          </a:xfrm>
          <a:prstGeom prst="rect">
            <a:avLst/>
          </a:prstGeom>
          <a:noFill/>
        </p:spPr>
        <p:txBody>
          <a:bodyPr wrap="none" rtlCol="0">
            <a:spAutoFit/>
          </a:bodyPr>
          <a:lstStyle/>
          <a:p>
            <a:r>
              <a:rPr lang="en-US" altLang="en-US" sz="4400" b="1" dirty="0" smtClean="0">
                <a:solidFill>
                  <a:srgbClr val="FFFFFF"/>
                </a:solidFill>
                <a:latin typeface="微软雅黑" panose="020B0503020204020204" pitchFamily="34" charset="-122"/>
                <a:ea typeface="微软雅黑" panose="020B0503020204020204" pitchFamily="34" charset="-122"/>
              </a:rPr>
              <a:t>结果与讨论</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2" name="矩形 1"/>
          <p:cNvSpPr/>
          <p:nvPr/>
        </p:nvSpPr>
        <p:spPr>
          <a:xfrm>
            <a:off x="1692273" y="4073171"/>
            <a:ext cx="2917799" cy="923330"/>
          </a:xfrm>
          <a:prstGeom prst="rect">
            <a:avLst/>
          </a:prstGeom>
        </p:spPr>
        <p:txBody>
          <a:bodyPr wrap="none">
            <a:spAutoFit/>
          </a:bodyPr>
          <a:lstStyle/>
          <a:p>
            <a:pPr algn="ctr"/>
            <a:r>
              <a:rPr lang="en-US" altLang="zh-CN" sz="5400" dirty="0">
                <a:solidFill>
                  <a:srgbClr val="0270D1"/>
                </a:solidFill>
                <a:latin typeface="微软雅黑 Light" panose="020B0502040204020203" pitchFamily="34" charset="-122"/>
                <a:ea typeface="微软雅黑 Light" panose="020B0502040204020203" pitchFamily="34" charset="-122"/>
              </a:rPr>
              <a:t>PART </a:t>
            </a:r>
            <a:r>
              <a:rPr lang="en-US" altLang="zh-CN" sz="5400" dirty="0" smtClean="0">
                <a:solidFill>
                  <a:srgbClr val="0270D1"/>
                </a:solidFill>
                <a:latin typeface="微软雅黑 Light" panose="020B0502040204020203" pitchFamily="34" charset="-122"/>
                <a:ea typeface="微软雅黑 Light" panose="020B0502040204020203" pitchFamily="34" charset="-122"/>
              </a:rPr>
              <a:t>06 </a:t>
            </a:r>
            <a:endParaRPr lang="zh-CN" altLang="en-US" sz="5400" dirty="0">
              <a:solidFill>
                <a:srgbClr val="0270D1"/>
              </a:solidFill>
              <a:latin typeface="微软雅黑 Light" panose="020B0502040204020203" pitchFamily="34" charset="-122"/>
              <a:ea typeface="微软雅黑 Light" panose="020B0502040204020203" pitchFamily="34" charset="-122"/>
            </a:endParaRPr>
          </a:p>
        </p:txBody>
      </p:sp>
      <p:sp>
        <p:nvSpPr>
          <p:cNvPr id="12" name="TextBox 24"/>
          <p:cNvSpPr txBox="1">
            <a:spLocks noChangeArrowheads="1"/>
          </p:cNvSpPr>
          <p:nvPr/>
        </p:nvSpPr>
        <p:spPr bwMode="auto">
          <a:xfrm>
            <a:off x="6646022" y="2175914"/>
            <a:ext cx="4920194" cy="66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285750" indent="-285750">
              <a:lnSpc>
                <a:spcPct val="120000"/>
              </a:lnSpc>
              <a:spcBef>
                <a:spcPct val="0"/>
              </a:spcBef>
              <a:buFont typeface="Wingdings" panose="05000000000000000000" pitchFamily="2" charset="2"/>
              <a:buChar char="l"/>
              <a:defRPr>
                <a:solidFill>
                  <a:srgbClr val="FCFCFC"/>
                </a:solidFill>
                <a:latin typeface="微软雅黑 Light" panose="020B0502040204020203" pitchFamily="34" charset="-122"/>
                <a:ea typeface="微软雅黑 Light" panose="020B0502040204020203"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r>
              <a:rPr lang="zh-CN" altLang="en-US" sz="3200" dirty="0" smtClean="0"/>
              <a:t>主要结论</a:t>
            </a:r>
            <a:endParaRPr lang="zh-CN" altLang="en-US" sz="3200" dirty="0"/>
          </a:p>
        </p:txBody>
      </p:sp>
      <p:pic>
        <p:nvPicPr>
          <p:cNvPr id="15" name="图片 14"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44" y="155223"/>
            <a:ext cx="2222423" cy="650034"/>
          </a:xfrm>
          <a:prstGeom prst="rect">
            <a:avLst/>
          </a:prstGeom>
        </p:spPr>
      </p:pic>
      <p:sp>
        <p:nvSpPr>
          <p:cNvPr id="17" name="TextBox 25"/>
          <p:cNvSpPr txBox="1">
            <a:spLocks noChangeArrowheads="1"/>
          </p:cNvSpPr>
          <p:nvPr/>
        </p:nvSpPr>
        <p:spPr bwMode="auto">
          <a:xfrm>
            <a:off x="6683014" y="4365474"/>
            <a:ext cx="5508986" cy="66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285750" indent="-285750">
              <a:lnSpc>
                <a:spcPct val="120000"/>
              </a:lnSpc>
              <a:spcBef>
                <a:spcPct val="0"/>
              </a:spcBef>
              <a:buFont typeface="Wingdings" panose="05000000000000000000" pitchFamily="2" charset="2"/>
              <a:buChar char="l"/>
              <a:defRPr>
                <a:solidFill>
                  <a:srgbClr val="FCFCFC"/>
                </a:solidFill>
                <a:latin typeface="微软雅黑 Light" panose="020B0502040204020203" pitchFamily="34" charset="-122"/>
                <a:ea typeface="微软雅黑 Light" panose="020B0502040204020203"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r>
              <a:rPr lang="zh-CN" altLang="en-US" sz="3200" dirty="0" smtClean="0"/>
              <a:t>致谢</a:t>
            </a:r>
            <a:endParaRPr lang="zh-CN" altLang="en-US" sz="3200" dirty="0"/>
          </a:p>
        </p:txBody>
      </p:sp>
    </p:spTree>
    <p:extLst>
      <p:ext uri="{BB962C8B-B14F-4D97-AF65-F5344CB8AC3E}">
        <p14:creationId xmlns:p14="http://schemas.microsoft.com/office/powerpoint/2010/main" val="141621953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1527408"/>
            <a:ext cx="12192000" cy="4572000"/>
          </a:xfrm>
          <a:prstGeom prst="rect">
            <a:avLst/>
          </a:prstGeom>
          <a:solidFill>
            <a:schemeClr val="bg1">
              <a:lumMod val="95000"/>
            </a:schemeClr>
          </a:solidFill>
        </p:spPr>
        <p:txBody>
          <a:bodyPr wrap="non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30" name="矩形 29"/>
          <p:cNvSpPr/>
          <p:nvPr/>
        </p:nvSpPr>
        <p:spPr>
          <a:xfrm>
            <a:off x="4650933" y="429919"/>
            <a:ext cx="2890134" cy="666849"/>
          </a:xfrm>
          <a:prstGeom prst="rect">
            <a:avLst/>
          </a:prstGeom>
        </p:spPr>
        <p:txBody>
          <a:bodyPr wrap="square">
            <a:spAutoFit/>
          </a:bodyPr>
          <a:lstStyle/>
          <a:p>
            <a:pPr algn="ctr">
              <a:lnSpc>
                <a:spcPct val="120000"/>
              </a:lnSpc>
              <a:spcBef>
                <a:spcPct val="0"/>
              </a:spcBef>
            </a:pPr>
            <a:r>
              <a:rPr lang="en-US" altLang="en-US" sz="3200" dirty="0" smtClean="0">
                <a:solidFill>
                  <a:srgbClr val="0270D1"/>
                </a:solidFill>
                <a:latin typeface="微软雅黑" panose="020B0503020204020204" pitchFamily="34" charset="-122"/>
                <a:ea typeface="微软雅黑" panose="020B0503020204020204" pitchFamily="34" charset="-122"/>
              </a:rPr>
              <a:t>研究总结</a:t>
            </a:r>
            <a:endParaRPr lang="zh-CN" altLang="en-US" sz="3200" dirty="0">
              <a:solidFill>
                <a:srgbClr val="0270D1"/>
              </a:solidFill>
              <a:latin typeface="微软雅黑" panose="020B0503020204020204" pitchFamily="34" charset="-122"/>
              <a:ea typeface="微软雅黑" panose="020B0503020204020204" pitchFamily="34" charset="-122"/>
            </a:endParaRPr>
          </a:p>
        </p:txBody>
      </p:sp>
      <p:sp>
        <p:nvSpPr>
          <p:cNvPr id="53" name="TextBox 15"/>
          <p:cNvSpPr txBox="1">
            <a:spLocks noChangeArrowheads="1"/>
          </p:cNvSpPr>
          <p:nvPr/>
        </p:nvSpPr>
        <p:spPr bwMode="auto">
          <a:xfrm>
            <a:off x="10186880" y="1709552"/>
            <a:ext cx="11128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dirty="0" smtClean="0">
                <a:solidFill>
                  <a:schemeClr val="tx1">
                    <a:lumMod val="85000"/>
                    <a:lumOff val="15000"/>
                  </a:schemeClr>
                </a:solidFill>
                <a:latin typeface="微软雅黑" panose="020B0503020204020204" pitchFamily="34" charset="-122"/>
              </a:rPr>
              <a:t>结论二</a:t>
            </a:r>
            <a:endParaRPr lang="en-US" dirty="0">
              <a:solidFill>
                <a:schemeClr val="tx1">
                  <a:lumMod val="85000"/>
                  <a:lumOff val="15000"/>
                </a:schemeClr>
              </a:solidFill>
              <a:latin typeface="微软雅黑" panose="020B0503020204020204" pitchFamily="34" charset="-122"/>
            </a:endParaRPr>
          </a:p>
        </p:txBody>
      </p:sp>
      <p:cxnSp>
        <p:nvCxnSpPr>
          <p:cNvPr id="80" name="直接连接符 79"/>
          <p:cNvCxnSpPr/>
          <p:nvPr/>
        </p:nvCxnSpPr>
        <p:spPr>
          <a:xfrm>
            <a:off x="10856297" y="2071600"/>
            <a:ext cx="275531" cy="0"/>
          </a:xfrm>
          <a:prstGeom prst="line">
            <a:avLst/>
          </a:prstGeom>
          <a:ln w="28575">
            <a:solidFill>
              <a:srgbClr val="0270D1"/>
            </a:solidFill>
          </a:ln>
        </p:spPr>
        <p:style>
          <a:lnRef idx="1">
            <a:schemeClr val="accent1"/>
          </a:lnRef>
          <a:fillRef idx="0">
            <a:schemeClr val="accent1"/>
          </a:fillRef>
          <a:effectRef idx="0">
            <a:schemeClr val="accent1"/>
          </a:effectRef>
          <a:fontRef idx="minor">
            <a:schemeClr val="tx1"/>
          </a:fontRef>
        </p:style>
      </p:cxnSp>
      <p:sp>
        <p:nvSpPr>
          <p:cNvPr id="81" name="PA_矩形 75"/>
          <p:cNvSpPr/>
          <p:nvPr>
            <p:custDataLst>
              <p:tags r:id="rId1"/>
            </p:custDataLst>
          </p:nvPr>
        </p:nvSpPr>
        <p:spPr>
          <a:xfrm>
            <a:off x="7620384" y="2077981"/>
            <a:ext cx="4228750" cy="136037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smtClean="0">
                <a:solidFill>
                  <a:srgbClr val="595959"/>
                </a:solidFill>
                <a:latin typeface="微软雅黑" panose="020B0503020204020204" pitchFamily="34" charset="-122"/>
                <a:ea typeface="微软雅黑" panose="020B0503020204020204" pitchFamily="34" charset="-122"/>
              </a:rPr>
              <a:t>       </a:t>
            </a:r>
            <a:r>
              <a:rPr lang="zh-CN" altLang="zh-CN" sz="1600" dirty="0" smtClean="0">
                <a:solidFill>
                  <a:srgbClr val="595959"/>
                </a:solidFill>
                <a:latin typeface="微软雅黑" panose="020B0503020204020204" pitchFamily="34" charset="-122"/>
                <a:ea typeface="微软雅黑" panose="020B0503020204020204" pitchFamily="34" charset="-122"/>
              </a:rPr>
              <a:t>对比两种代谢组学</a:t>
            </a:r>
            <a:r>
              <a:rPr lang="zh-CN" altLang="zh-CN" sz="1600" dirty="0">
                <a:solidFill>
                  <a:srgbClr val="595959"/>
                </a:solidFill>
                <a:latin typeface="微软雅黑" panose="020B0503020204020204" pitchFamily="34" charset="-122"/>
                <a:ea typeface="微软雅黑" panose="020B0503020204020204" pitchFamily="34" charset="-122"/>
              </a:rPr>
              <a:t>分析方法的差异，并分析两种代谢指纹图谱在探究当归物质变化时差异的形成机制，探索出了两种化学分析方法对当归中某些物质的灵</a:t>
            </a:r>
            <a:r>
              <a:rPr lang="zh-CN" altLang="zh-CN" sz="1600" dirty="0" smtClean="0">
                <a:solidFill>
                  <a:srgbClr val="595959"/>
                </a:solidFill>
                <a:latin typeface="微软雅黑" panose="020B0503020204020204" pitchFamily="34" charset="-122"/>
                <a:ea typeface="微软雅黑" panose="020B0503020204020204" pitchFamily="34" charset="-122"/>
              </a:rPr>
              <a:t>敏性</a:t>
            </a:r>
            <a:r>
              <a:rPr lang="zh-CN" altLang="en-US" sz="1600" dirty="0" smtClean="0">
                <a:solidFill>
                  <a:srgbClr val="595959"/>
                </a:solidFill>
                <a:latin typeface="微软雅黑" panose="020B0503020204020204" pitchFamily="34" charset="-122"/>
                <a:ea typeface="微软雅黑" panose="020B0503020204020204" pitchFamily="34" charset="-122"/>
              </a:rPr>
              <a:t>。</a:t>
            </a:r>
            <a:endParaRPr lang="zh-CN" altLang="en-US" sz="1600" dirty="0">
              <a:solidFill>
                <a:srgbClr val="595959"/>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4799642" y="788566"/>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006459" y="763908"/>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sp>
        <p:nvSpPr>
          <p:cNvPr id="26" name="Freeform 8"/>
          <p:cNvSpPr/>
          <p:nvPr/>
        </p:nvSpPr>
        <p:spPr>
          <a:xfrm>
            <a:off x="5104918" y="2884983"/>
            <a:ext cx="2107514" cy="2069533"/>
          </a:xfrm>
          <a:custGeom>
            <a:avLst/>
            <a:gdLst>
              <a:gd name="connsiteX0" fmla="*/ 0 w 2504140"/>
              <a:gd name="connsiteY0" fmla="*/ 1252070 h 2504140"/>
              <a:gd name="connsiteX1" fmla="*/ 1252070 w 2504140"/>
              <a:gd name="connsiteY1" fmla="*/ 0 h 2504140"/>
              <a:gd name="connsiteX2" fmla="*/ 2504140 w 2504140"/>
              <a:gd name="connsiteY2" fmla="*/ 1252070 h 2504140"/>
              <a:gd name="connsiteX3" fmla="*/ 1252070 w 2504140"/>
              <a:gd name="connsiteY3" fmla="*/ 2504140 h 2504140"/>
              <a:gd name="connsiteX4" fmla="*/ 0 w 2504140"/>
              <a:gd name="connsiteY4" fmla="*/ 1252070 h 250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4140" h="2504140">
                <a:moveTo>
                  <a:pt x="0" y="1252070"/>
                </a:moveTo>
                <a:cubicBezTo>
                  <a:pt x="0" y="560571"/>
                  <a:pt x="560571" y="0"/>
                  <a:pt x="1252070" y="0"/>
                </a:cubicBezTo>
                <a:cubicBezTo>
                  <a:pt x="1943569" y="0"/>
                  <a:pt x="2504140" y="560571"/>
                  <a:pt x="2504140" y="1252070"/>
                </a:cubicBezTo>
                <a:cubicBezTo>
                  <a:pt x="2504140" y="1943569"/>
                  <a:pt x="1943569" y="2504140"/>
                  <a:pt x="1252070" y="2504140"/>
                </a:cubicBezTo>
                <a:cubicBezTo>
                  <a:pt x="560571" y="2504140"/>
                  <a:pt x="0" y="1943569"/>
                  <a:pt x="0" y="1252070"/>
                </a:cubicBezTo>
                <a:close/>
              </a:path>
            </a:pathLst>
          </a:custGeom>
          <a:solidFill>
            <a:srgbClr val="0270D1"/>
          </a:solidFill>
          <a:ln w="3175"/>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37843" tIns="437843" rIns="437843" bIns="437843" numCol="1" spcCol="1270" anchor="ctr" anchorCtr="0">
            <a:noAutofit/>
          </a:bodyPr>
          <a:lstStyle/>
          <a:p>
            <a:pPr lvl="0" algn="ctr" defTabSz="2489200">
              <a:lnSpc>
                <a:spcPct val="90000"/>
              </a:lnSpc>
              <a:spcBef>
                <a:spcPct val="0"/>
              </a:spcBef>
              <a:spcAft>
                <a:spcPct val="35000"/>
              </a:spcAft>
            </a:pPr>
            <a:endParaRPr lang="en-US" sz="5600" kern="1200">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9"/>
          <p:cNvSpPr/>
          <p:nvPr/>
        </p:nvSpPr>
        <p:spPr>
          <a:xfrm>
            <a:off x="5659801" y="2108256"/>
            <a:ext cx="963588" cy="946995"/>
          </a:xfrm>
          <a:custGeom>
            <a:avLst/>
            <a:gdLst>
              <a:gd name="connsiteX0" fmla="*/ 0 w 1252070"/>
              <a:gd name="connsiteY0" fmla="*/ 626035 h 1252070"/>
              <a:gd name="connsiteX1" fmla="*/ 626035 w 1252070"/>
              <a:gd name="connsiteY1" fmla="*/ 0 h 1252070"/>
              <a:gd name="connsiteX2" fmla="*/ 1252070 w 1252070"/>
              <a:gd name="connsiteY2" fmla="*/ 626035 h 1252070"/>
              <a:gd name="connsiteX3" fmla="*/ 626035 w 1252070"/>
              <a:gd name="connsiteY3" fmla="*/ 1252070 h 1252070"/>
              <a:gd name="connsiteX4" fmla="*/ 0 w 1252070"/>
              <a:gd name="connsiteY4" fmla="*/ 626035 h 1252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070" h="1252070">
                <a:moveTo>
                  <a:pt x="0" y="626035"/>
                </a:moveTo>
                <a:cubicBezTo>
                  <a:pt x="0" y="280285"/>
                  <a:pt x="280285" y="0"/>
                  <a:pt x="626035" y="0"/>
                </a:cubicBezTo>
                <a:cubicBezTo>
                  <a:pt x="971785" y="0"/>
                  <a:pt x="1252070" y="280285"/>
                  <a:pt x="1252070" y="626035"/>
                </a:cubicBezTo>
                <a:cubicBezTo>
                  <a:pt x="1252070" y="971785"/>
                  <a:pt x="971785" y="1252070"/>
                  <a:pt x="626035" y="1252070"/>
                </a:cubicBezTo>
                <a:cubicBezTo>
                  <a:pt x="280285" y="1252070"/>
                  <a:pt x="0" y="971785"/>
                  <a:pt x="0" y="626035"/>
                </a:cubicBezTo>
                <a:close/>
              </a:path>
            </a:pathLst>
          </a:custGeom>
          <a:solidFill>
            <a:schemeClr val="bg1">
              <a:lumMod val="65000"/>
            </a:schemeClr>
          </a:solidFill>
          <a:ln w="3175"/>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8921" tIns="218921" rIns="218921" bIns="218921" numCol="1" spcCol="1270" anchor="ctr" anchorCtr="0">
            <a:noAutofit/>
          </a:bodyPr>
          <a:lstStyle/>
          <a:p>
            <a:pPr lvl="0" algn="ctr" defTabSz="1244600">
              <a:lnSpc>
                <a:spcPct val="90000"/>
              </a:lnSpc>
              <a:spcBef>
                <a:spcPct val="0"/>
              </a:spcBef>
              <a:spcAft>
                <a:spcPct val="35000"/>
              </a:spcAft>
            </a:pPr>
            <a:endParaRPr lang="en-US" sz="3600" kern="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10"/>
          <p:cNvSpPr/>
          <p:nvPr/>
        </p:nvSpPr>
        <p:spPr>
          <a:xfrm>
            <a:off x="7053172" y="3464446"/>
            <a:ext cx="949465" cy="961661"/>
          </a:xfrm>
          <a:custGeom>
            <a:avLst/>
            <a:gdLst>
              <a:gd name="connsiteX0" fmla="*/ 0 w 1252070"/>
              <a:gd name="connsiteY0" fmla="*/ 626035 h 1252070"/>
              <a:gd name="connsiteX1" fmla="*/ 626035 w 1252070"/>
              <a:gd name="connsiteY1" fmla="*/ 0 h 1252070"/>
              <a:gd name="connsiteX2" fmla="*/ 1252070 w 1252070"/>
              <a:gd name="connsiteY2" fmla="*/ 626035 h 1252070"/>
              <a:gd name="connsiteX3" fmla="*/ 626035 w 1252070"/>
              <a:gd name="connsiteY3" fmla="*/ 1252070 h 1252070"/>
              <a:gd name="connsiteX4" fmla="*/ 0 w 1252070"/>
              <a:gd name="connsiteY4" fmla="*/ 626035 h 1252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070" h="1252070">
                <a:moveTo>
                  <a:pt x="0" y="626035"/>
                </a:moveTo>
                <a:cubicBezTo>
                  <a:pt x="0" y="280285"/>
                  <a:pt x="280285" y="0"/>
                  <a:pt x="626035" y="0"/>
                </a:cubicBezTo>
                <a:cubicBezTo>
                  <a:pt x="971785" y="0"/>
                  <a:pt x="1252070" y="280285"/>
                  <a:pt x="1252070" y="626035"/>
                </a:cubicBezTo>
                <a:cubicBezTo>
                  <a:pt x="1252070" y="971785"/>
                  <a:pt x="971785" y="1252070"/>
                  <a:pt x="626035" y="1252070"/>
                </a:cubicBezTo>
                <a:cubicBezTo>
                  <a:pt x="280285" y="1252070"/>
                  <a:pt x="0" y="971785"/>
                  <a:pt x="0" y="626035"/>
                </a:cubicBezTo>
                <a:close/>
              </a:path>
            </a:pathLst>
          </a:custGeom>
          <a:solidFill>
            <a:srgbClr val="0270D1"/>
          </a:solidFill>
          <a:ln w="3175"/>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8921" tIns="218921" rIns="218921" bIns="218921" numCol="1" spcCol="1270" anchor="ctr" anchorCtr="0">
            <a:noAutofit/>
          </a:bodyPr>
          <a:lstStyle/>
          <a:p>
            <a:pPr lvl="0" algn="ctr" defTabSz="1244600">
              <a:lnSpc>
                <a:spcPct val="90000"/>
              </a:lnSpc>
              <a:spcBef>
                <a:spcPct val="0"/>
              </a:spcBef>
              <a:spcAft>
                <a:spcPct val="35000"/>
              </a:spcAft>
            </a:pPr>
            <a:endParaRPr lang="en-US" sz="3600" kern="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11"/>
          <p:cNvSpPr/>
          <p:nvPr/>
        </p:nvSpPr>
        <p:spPr>
          <a:xfrm>
            <a:off x="5672132" y="4820635"/>
            <a:ext cx="951257" cy="949332"/>
          </a:xfrm>
          <a:custGeom>
            <a:avLst/>
            <a:gdLst>
              <a:gd name="connsiteX0" fmla="*/ 0 w 1252070"/>
              <a:gd name="connsiteY0" fmla="*/ 626035 h 1252070"/>
              <a:gd name="connsiteX1" fmla="*/ 626035 w 1252070"/>
              <a:gd name="connsiteY1" fmla="*/ 0 h 1252070"/>
              <a:gd name="connsiteX2" fmla="*/ 1252070 w 1252070"/>
              <a:gd name="connsiteY2" fmla="*/ 626035 h 1252070"/>
              <a:gd name="connsiteX3" fmla="*/ 626035 w 1252070"/>
              <a:gd name="connsiteY3" fmla="*/ 1252070 h 1252070"/>
              <a:gd name="connsiteX4" fmla="*/ 0 w 1252070"/>
              <a:gd name="connsiteY4" fmla="*/ 626035 h 1252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070" h="1252070">
                <a:moveTo>
                  <a:pt x="0" y="626035"/>
                </a:moveTo>
                <a:cubicBezTo>
                  <a:pt x="0" y="280285"/>
                  <a:pt x="280285" y="0"/>
                  <a:pt x="626035" y="0"/>
                </a:cubicBezTo>
                <a:cubicBezTo>
                  <a:pt x="971785" y="0"/>
                  <a:pt x="1252070" y="280285"/>
                  <a:pt x="1252070" y="626035"/>
                </a:cubicBezTo>
                <a:cubicBezTo>
                  <a:pt x="1252070" y="971785"/>
                  <a:pt x="971785" y="1252070"/>
                  <a:pt x="626035" y="1252070"/>
                </a:cubicBezTo>
                <a:cubicBezTo>
                  <a:pt x="280285" y="1252070"/>
                  <a:pt x="0" y="971785"/>
                  <a:pt x="0" y="626035"/>
                </a:cubicBezTo>
                <a:close/>
              </a:path>
            </a:pathLst>
          </a:custGeom>
          <a:solidFill>
            <a:schemeClr val="bg1">
              <a:lumMod val="65000"/>
            </a:schemeClr>
          </a:solidFill>
          <a:ln w="3175"/>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8921" tIns="218921" rIns="218921" bIns="218921" numCol="1" spcCol="1270" anchor="ctr" anchorCtr="0">
            <a:noAutofit/>
          </a:bodyPr>
          <a:lstStyle/>
          <a:p>
            <a:pPr lvl="0" algn="ctr" defTabSz="1244600">
              <a:lnSpc>
                <a:spcPct val="90000"/>
              </a:lnSpc>
              <a:spcBef>
                <a:spcPct val="0"/>
              </a:spcBef>
              <a:spcAft>
                <a:spcPct val="35000"/>
              </a:spcAft>
            </a:pPr>
            <a:endParaRPr lang="en-US" sz="3600" kern="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12"/>
          <p:cNvSpPr/>
          <p:nvPr/>
        </p:nvSpPr>
        <p:spPr>
          <a:xfrm>
            <a:off x="4315751" y="3464445"/>
            <a:ext cx="972803" cy="950339"/>
          </a:xfrm>
          <a:custGeom>
            <a:avLst/>
            <a:gdLst>
              <a:gd name="connsiteX0" fmla="*/ 0 w 1252070"/>
              <a:gd name="connsiteY0" fmla="*/ 626035 h 1252070"/>
              <a:gd name="connsiteX1" fmla="*/ 626035 w 1252070"/>
              <a:gd name="connsiteY1" fmla="*/ 0 h 1252070"/>
              <a:gd name="connsiteX2" fmla="*/ 1252070 w 1252070"/>
              <a:gd name="connsiteY2" fmla="*/ 626035 h 1252070"/>
              <a:gd name="connsiteX3" fmla="*/ 626035 w 1252070"/>
              <a:gd name="connsiteY3" fmla="*/ 1252070 h 1252070"/>
              <a:gd name="connsiteX4" fmla="*/ 0 w 1252070"/>
              <a:gd name="connsiteY4" fmla="*/ 626035 h 1252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070" h="1252070">
                <a:moveTo>
                  <a:pt x="0" y="626035"/>
                </a:moveTo>
                <a:cubicBezTo>
                  <a:pt x="0" y="280285"/>
                  <a:pt x="280285" y="0"/>
                  <a:pt x="626035" y="0"/>
                </a:cubicBezTo>
                <a:cubicBezTo>
                  <a:pt x="971785" y="0"/>
                  <a:pt x="1252070" y="280285"/>
                  <a:pt x="1252070" y="626035"/>
                </a:cubicBezTo>
                <a:cubicBezTo>
                  <a:pt x="1252070" y="971785"/>
                  <a:pt x="971785" y="1252070"/>
                  <a:pt x="626035" y="1252070"/>
                </a:cubicBezTo>
                <a:cubicBezTo>
                  <a:pt x="280285" y="1252070"/>
                  <a:pt x="0" y="971785"/>
                  <a:pt x="0" y="626035"/>
                </a:cubicBezTo>
                <a:close/>
              </a:path>
            </a:pathLst>
          </a:custGeom>
          <a:solidFill>
            <a:srgbClr val="0270D1"/>
          </a:solidFill>
          <a:ln w="3175"/>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8921" tIns="218921" rIns="218921" bIns="218921" numCol="1" spcCol="1270" anchor="ctr" anchorCtr="0">
            <a:noAutofit/>
          </a:bodyPr>
          <a:lstStyle/>
          <a:p>
            <a:pPr lvl="0" algn="ctr" defTabSz="1244600">
              <a:lnSpc>
                <a:spcPct val="90000"/>
              </a:lnSpc>
              <a:spcBef>
                <a:spcPct val="0"/>
              </a:spcBef>
              <a:spcAft>
                <a:spcPct val="35000"/>
              </a:spcAft>
            </a:pPr>
            <a:endParaRPr lang="en-US" sz="3600" kern="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Box 13"/>
          <p:cNvSpPr txBox="1"/>
          <p:nvPr/>
        </p:nvSpPr>
        <p:spPr>
          <a:xfrm>
            <a:off x="5217184" y="3635609"/>
            <a:ext cx="1968335" cy="477054"/>
          </a:xfrm>
          <a:prstGeom prst="rect">
            <a:avLst/>
          </a:prstGeom>
          <a:noFill/>
          <a:ln w="3175">
            <a:noFill/>
          </a:ln>
        </p:spPr>
        <p:txBody>
          <a:bodyPr wrap="square" rtlCol="0">
            <a:spAutoFit/>
          </a:bodyPr>
          <a:lstStyle/>
          <a:p>
            <a:pPr algn="ctr"/>
            <a:r>
              <a:rPr lang="en-US" altLang="zh-CN" sz="2500" b="1" dirty="0" smtClean="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conclusion</a:t>
            </a:r>
          </a:p>
        </p:txBody>
      </p:sp>
      <p:sp>
        <p:nvSpPr>
          <p:cNvPr id="33" name="Oval 18"/>
          <p:cNvSpPr/>
          <p:nvPr/>
        </p:nvSpPr>
        <p:spPr>
          <a:xfrm>
            <a:off x="272188" y="1650632"/>
            <a:ext cx="392048" cy="392048"/>
          </a:xfrm>
          <a:prstGeom prst="ellipse">
            <a:avLst/>
          </a:prstGeom>
          <a:solidFill>
            <a:srgbClr val="0270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1</a:t>
            </a:r>
            <a:endParaRPr lang="en-US" sz="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Oval 20"/>
          <p:cNvSpPr/>
          <p:nvPr/>
        </p:nvSpPr>
        <p:spPr>
          <a:xfrm>
            <a:off x="259857" y="3820254"/>
            <a:ext cx="392048" cy="3920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3</a:t>
            </a:r>
            <a:endPar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Oval 22"/>
          <p:cNvSpPr/>
          <p:nvPr/>
        </p:nvSpPr>
        <p:spPr>
          <a:xfrm>
            <a:off x="11485416" y="1699948"/>
            <a:ext cx="392048" cy="39204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2</a:t>
            </a:r>
            <a:endPar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Oval 24"/>
          <p:cNvSpPr/>
          <p:nvPr/>
        </p:nvSpPr>
        <p:spPr>
          <a:xfrm>
            <a:off x="11485416" y="3786326"/>
            <a:ext cx="392048" cy="392048"/>
          </a:xfrm>
          <a:prstGeom prst="ellipse">
            <a:avLst/>
          </a:prstGeom>
          <a:solidFill>
            <a:srgbClr val="0270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smtClean="0">
                <a:solidFill>
                  <a:schemeClr val="bg1"/>
                </a:solidFill>
                <a:latin typeface="Arial" panose="020B0604020202020204" pitchFamily="34" charset="0"/>
                <a:ea typeface="微软雅黑" panose="020B0503020204020204" pitchFamily="34" charset="-122"/>
                <a:sym typeface="Arial" panose="020B0604020202020204" pitchFamily="34" charset="0"/>
              </a:rPr>
              <a:t>4</a:t>
            </a:r>
            <a:endParaRPr lang="en-US" altLang="zh-CN"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5"/>
          <p:cNvSpPr>
            <a:spLocks noEditPoints="1"/>
          </p:cNvSpPr>
          <p:nvPr/>
        </p:nvSpPr>
        <p:spPr bwMode="auto">
          <a:xfrm>
            <a:off x="5867245" y="2310009"/>
            <a:ext cx="556158" cy="533401"/>
          </a:xfrm>
          <a:custGeom>
            <a:avLst/>
            <a:gdLst/>
            <a:ahLst/>
            <a:cxnLst>
              <a:cxn ang="0">
                <a:pos x="237" y="368"/>
              </a:cxn>
              <a:cxn ang="0">
                <a:pos x="181" y="333"/>
              </a:cxn>
              <a:cxn ang="0">
                <a:pos x="87" y="504"/>
              </a:cxn>
              <a:cxn ang="0">
                <a:pos x="15" y="368"/>
              </a:cxn>
              <a:cxn ang="0">
                <a:pos x="13" y="322"/>
              </a:cxn>
              <a:cxn ang="0">
                <a:pos x="57" y="250"/>
              </a:cxn>
              <a:cxn ang="0">
                <a:pos x="3" y="217"/>
              </a:cxn>
              <a:cxn ang="0">
                <a:pos x="168" y="224"/>
              </a:cxn>
              <a:cxn ang="0">
                <a:pos x="237" y="368"/>
              </a:cxn>
              <a:cxn ang="0">
                <a:pos x="310" y="588"/>
              </a:cxn>
              <a:cxn ang="0">
                <a:pos x="310" y="596"/>
              </a:cxn>
              <a:cxn ang="0">
                <a:pos x="149" y="585"/>
              </a:cxn>
              <a:cxn ang="0">
                <a:pos x="106" y="548"/>
              </a:cxn>
              <a:cxn ang="0">
                <a:pos x="122" y="437"/>
              </a:cxn>
              <a:cxn ang="0">
                <a:pos x="316" y="447"/>
              </a:cxn>
              <a:cxn ang="0">
                <a:pos x="310" y="588"/>
              </a:cxn>
              <a:cxn ang="0">
                <a:pos x="237" y="234"/>
              </a:cxn>
              <a:cxn ang="0">
                <a:pos x="116" y="163"/>
              </a:cxn>
              <a:cxn ang="0">
                <a:pos x="109" y="158"/>
              </a:cxn>
              <a:cxn ang="0">
                <a:pos x="195" y="22"/>
              </a:cxn>
              <a:cxn ang="0">
                <a:pos x="249" y="1"/>
              </a:cxn>
              <a:cxn ang="0">
                <a:pos x="339" y="68"/>
              </a:cxn>
              <a:cxn ang="0">
                <a:pos x="237" y="234"/>
              </a:cxn>
              <a:cxn ang="0">
                <a:pos x="588" y="68"/>
              </a:cxn>
              <a:cxn ang="0">
                <a:pos x="504" y="210"/>
              </a:cxn>
              <a:cxn ang="0">
                <a:pos x="344" y="202"/>
              </a:cxn>
              <a:cxn ang="0">
                <a:pos x="402" y="169"/>
              </a:cxn>
              <a:cxn ang="0">
                <a:pos x="295" y="6"/>
              </a:cxn>
              <a:cxn ang="0">
                <a:pos x="450" y="6"/>
              </a:cxn>
              <a:cxn ang="0">
                <a:pos x="491" y="27"/>
              </a:cxn>
              <a:cxn ang="0">
                <a:pos x="534" y="99"/>
              </a:cxn>
              <a:cxn ang="0">
                <a:pos x="588" y="68"/>
              </a:cxn>
              <a:cxn ang="0">
                <a:pos x="567" y="558"/>
              </a:cxn>
              <a:cxn ang="0">
                <a:pos x="529" y="585"/>
              </a:cxn>
              <a:cxn ang="0">
                <a:pos x="446" y="590"/>
              </a:cxn>
              <a:cxn ang="0">
                <a:pos x="449" y="652"/>
              </a:cxn>
              <a:cxn ang="0">
                <a:pos x="361" y="512"/>
              </a:cxn>
              <a:cxn ang="0">
                <a:pos x="441" y="374"/>
              </a:cxn>
              <a:cxn ang="0">
                <a:pos x="444" y="440"/>
              </a:cxn>
              <a:cxn ang="0">
                <a:pos x="638" y="421"/>
              </a:cxn>
              <a:cxn ang="0">
                <a:pos x="567" y="558"/>
              </a:cxn>
              <a:cxn ang="0">
                <a:pos x="670" y="324"/>
              </a:cxn>
              <a:cxn ang="0">
                <a:pos x="664" y="381"/>
              </a:cxn>
              <a:cxn ang="0">
                <a:pos x="563" y="431"/>
              </a:cxn>
              <a:cxn ang="0">
                <a:pos x="462" y="264"/>
              </a:cxn>
              <a:cxn ang="0">
                <a:pos x="581" y="190"/>
              </a:cxn>
              <a:cxn ang="0">
                <a:pos x="589" y="185"/>
              </a:cxn>
              <a:cxn ang="0">
                <a:pos x="670" y="324"/>
              </a:cxn>
            </a:cxnLst>
            <a:rect l="0" t="0" r="r" b="b"/>
            <a:pathLst>
              <a:path w="680" h="652">
                <a:moveTo>
                  <a:pt x="237" y="368"/>
                </a:moveTo>
                <a:cubicBezTo>
                  <a:pt x="181" y="333"/>
                  <a:pt x="181" y="333"/>
                  <a:pt x="181" y="333"/>
                </a:cubicBezTo>
                <a:cubicBezTo>
                  <a:pt x="95" y="431"/>
                  <a:pt x="87" y="504"/>
                  <a:pt x="87" y="504"/>
                </a:cubicBezTo>
                <a:cubicBezTo>
                  <a:pt x="15" y="368"/>
                  <a:pt x="15" y="368"/>
                  <a:pt x="15" y="368"/>
                </a:cubicBezTo>
                <a:cubicBezTo>
                  <a:pt x="0" y="346"/>
                  <a:pt x="13" y="322"/>
                  <a:pt x="13" y="322"/>
                </a:cubicBezTo>
                <a:cubicBezTo>
                  <a:pt x="13" y="322"/>
                  <a:pt x="26" y="298"/>
                  <a:pt x="57" y="250"/>
                </a:cubicBezTo>
                <a:cubicBezTo>
                  <a:pt x="3" y="217"/>
                  <a:pt x="3" y="217"/>
                  <a:pt x="3" y="217"/>
                </a:cubicBezTo>
                <a:cubicBezTo>
                  <a:pt x="168" y="224"/>
                  <a:pt x="168" y="224"/>
                  <a:pt x="168" y="224"/>
                </a:cubicBezTo>
                <a:lnTo>
                  <a:pt x="237" y="368"/>
                </a:lnTo>
                <a:close/>
                <a:moveTo>
                  <a:pt x="310" y="588"/>
                </a:moveTo>
                <a:cubicBezTo>
                  <a:pt x="310" y="596"/>
                  <a:pt x="310" y="596"/>
                  <a:pt x="310" y="596"/>
                </a:cubicBezTo>
                <a:cubicBezTo>
                  <a:pt x="149" y="585"/>
                  <a:pt x="149" y="585"/>
                  <a:pt x="149" y="585"/>
                </a:cubicBezTo>
                <a:cubicBezTo>
                  <a:pt x="129" y="584"/>
                  <a:pt x="113" y="565"/>
                  <a:pt x="106" y="548"/>
                </a:cubicBezTo>
                <a:cubicBezTo>
                  <a:pt x="91" y="513"/>
                  <a:pt x="110" y="471"/>
                  <a:pt x="122" y="437"/>
                </a:cubicBezTo>
                <a:cubicBezTo>
                  <a:pt x="122" y="437"/>
                  <a:pt x="151" y="441"/>
                  <a:pt x="316" y="447"/>
                </a:cubicBezTo>
                <a:lnTo>
                  <a:pt x="310" y="588"/>
                </a:lnTo>
                <a:close/>
                <a:moveTo>
                  <a:pt x="237" y="234"/>
                </a:moveTo>
                <a:cubicBezTo>
                  <a:pt x="116" y="163"/>
                  <a:pt x="116" y="163"/>
                  <a:pt x="116" y="163"/>
                </a:cubicBezTo>
                <a:cubicBezTo>
                  <a:pt x="109" y="158"/>
                  <a:pt x="109" y="158"/>
                  <a:pt x="109" y="158"/>
                </a:cubicBezTo>
                <a:cubicBezTo>
                  <a:pt x="195" y="22"/>
                  <a:pt x="195" y="22"/>
                  <a:pt x="195" y="22"/>
                </a:cubicBezTo>
                <a:cubicBezTo>
                  <a:pt x="206" y="6"/>
                  <a:pt x="230" y="0"/>
                  <a:pt x="249" y="1"/>
                </a:cubicBezTo>
                <a:cubicBezTo>
                  <a:pt x="287" y="5"/>
                  <a:pt x="314" y="42"/>
                  <a:pt x="339" y="68"/>
                </a:cubicBezTo>
                <a:cubicBezTo>
                  <a:pt x="339" y="68"/>
                  <a:pt x="321" y="92"/>
                  <a:pt x="237" y="234"/>
                </a:cubicBezTo>
                <a:close/>
                <a:moveTo>
                  <a:pt x="588" y="68"/>
                </a:moveTo>
                <a:cubicBezTo>
                  <a:pt x="504" y="210"/>
                  <a:pt x="504" y="210"/>
                  <a:pt x="504" y="210"/>
                </a:cubicBezTo>
                <a:cubicBezTo>
                  <a:pt x="344" y="202"/>
                  <a:pt x="344" y="202"/>
                  <a:pt x="344" y="202"/>
                </a:cubicBezTo>
                <a:cubicBezTo>
                  <a:pt x="402" y="169"/>
                  <a:pt x="402" y="169"/>
                  <a:pt x="402" y="169"/>
                </a:cubicBezTo>
                <a:cubicBezTo>
                  <a:pt x="356" y="48"/>
                  <a:pt x="295" y="6"/>
                  <a:pt x="295" y="6"/>
                </a:cubicBezTo>
                <a:cubicBezTo>
                  <a:pt x="450" y="6"/>
                  <a:pt x="450" y="6"/>
                  <a:pt x="450" y="6"/>
                </a:cubicBezTo>
                <a:cubicBezTo>
                  <a:pt x="477" y="4"/>
                  <a:pt x="491" y="27"/>
                  <a:pt x="491" y="27"/>
                </a:cubicBezTo>
                <a:cubicBezTo>
                  <a:pt x="491" y="27"/>
                  <a:pt x="506" y="50"/>
                  <a:pt x="534" y="99"/>
                </a:cubicBezTo>
                <a:lnTo>
                  <a:pt x="588" y="68"/>
                </a:lnTo>
                <a:close/>
                <a:moveTo>
                  <a:pt x="567" y="558"/>
                </a:moveTo>
                <a:cubicBezTo>
                  <a:pt x="557" y="583"/>
                  <a:pt x="529" y="585"/>
                  <a:pt x="529" y="585"/>
                </a:cubicBezTo>
                <a:cubicBezTo>
                  <a:pt x="529" y="585"/>
                  <a:pt x="502" y="588"/>
                  <a:pt x="446" y="590"/>
                </a:cubicBezTo>
                <a:cubicBezTo>
                  <a:pt x="449" y="652"/>
                  <a:pt x="449" y="652"/>
                  <a:pt x="449" y="652"/>
                </a:cubicBezTo>
                <a:cubicBezTo>
                  <a:pt x="361" y="512"/>
                  <a:pt x="361" y="512"/>
                  <a:pt x="361" y="512"/>
                </a:cubicBezTo>
                <a:cubicBezTo>
                  <a:pt x="441" y="374"/>
                  <a:pt x="441" y="374"/>
                  <a:pt x="441" y="374"/>
                </a:cubicBezTo>
                <a:cubicBezTo>
                  <a:pt x="444" y="440"/>
                  <a:pt x="444" y="440"/>
                  <a:pt x="444" y="440"/>
                </a:cubicBezTo>
                <a:cubicBezTo>
                  <a:pt x="573" y="456"/>
                  <a:pt x="638" y="421"/>
                  <a:pt x="638" y="421"/>
                </a:cubicBezTo>
                <a:lnTo>
                  <a:pt x="567" y="558"/>
                </a:lnTo>
                <a:close/>
                <a:moveTo>
                  <a:pt x="670" y="324"/>
                </a:moveTo>
                <a:cubicBezTo>
                  <a:pt x="680" y="341"/>
                  <a:pt x="674" y="365"/>
                  <a:pt x="664" y="381"/>
                </a:cubicBezTo>
                <a:cubicBezTo>
                  <a:pt x="643" y="413"/>
                  <a:pt x="597" y="421"/>
                  <a:pt x="563" y="431"/>
                </a:cubicBezTo>
                <a:cubicBezTo>
                  <a:pt x="563" y="431"/>
                  <a:pt x="550" y="403"/>
                  <a:pt x="462" y="264"/>
                </a:cubicBezTo>
                <a:cubicBezTo>
                  <a:pt x="581" y="190"/>
                  <a:pt x="581" y="190"/>
                  <a:pt x="581" y="190"/>
                </a:cubicBezTo>
                <a:cubicBezTo>
                  <a:pt x="589" y="185"/>
                  <a:pt x="589" y="185"/>
                  <a:pt x="589" y="185"/>
                </a:cubicBezTo>
                <a:lnTo>
                  <a:pt x="670" y="32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19"/>
          <p:cNvSpPr>
            <a:spLocks noEditPoints="1"/>
          </p:cNvSpPr>
          <p:nvPr/>
        </p:nvSpPr>
        <p:spPr bwMode="auto">
          <a:xfrm>
            <a:off x="7231076" y="3684274"/>
            <a:ext cx="596925" cy="480190"/>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7"/>
          <p:cNvSpPr>
            <a:spLocks noEditPoints="1"/>
          </p:cNvSpPr>
          <p:nvPr/>
        </p:nvSpPr>
        <p:spPr bwMode="auto">
          <a:xfrm>
            <a:off x="5832069" y="4944185"/>
            <a:ext cx="626508" cy="626508"/>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AutoShape 117"/>
          <p:cNvSpPr>
            <a:spLocks/>
          </p:cNvSpPr>
          <p:nvPr/>
        </p:nvSpPr>
        <p:spPr bwMode="auto">
          <a:xfrm>
            <a:off x="4508576" y="3709285"/>
            <a:ext cx="615602" cy="461962"/>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3" name="TextBox 15"/>
          <p:cNvSpPr txBox="1">
            <a:spLocks noChangeArrowheads="1"/>
          </p:cNvSpPr>
          <p:nvPr/>
        </p:nvSpPr>
        <p:spPr bwMode="auto">
          <a:xfrm>
            <a:off x="10162218" y="3817040"/>
            <a:ext cx="11128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en-US" smtClean="0">
                <a:solidFill>
                  <a:schemeClr val="tx1">
                    <a:lumMod val="85000"/>
                    <a:lumOff val="15000"/>
                  </a:schemeClr>
                </a:solidFill>
                <a:latin typeface="微软雅黑" panose="020B0503020204020204" pitchFamily="34" charset="-122"/>
              </a:rPr>
              <a:t>结论</a:t>
            </a:r>
            <a:r>
              <a:rPr lang="zh-CN" altLang="en-US" smtClean="0">
                <a:solidFill>
                  <a:schemeClr val="tx1">
                    <a:lumMod val="85000"/>
                    <a:lumOff val="15000"/>
                  </a:schemeClr>
                </a:solidFill>
                <a:latin typeface="微软雅黑" panose="020B0503020204020204" pitchFamily="34" charset="-122"/>
              </a:rPr>
              <a:t>四</a:t>
            </a:r>
            <a:endParaRPr lang="en-US" dirty="0">
              <a:solidFill>
                <a:schemeClr val="tx1">
                  <a:lumMod val="85000"/>
                  <a:lumOff val="15000"/>
                </a:schemeClr>
              </a:solidFill>
              <a:latin typeface="微软雅黑" panose="020B0503020204020204" pitchFamily="34" charset="-122"/>
            </a:endParaRPr>
          </a:p>
        </p:txBody>
      </p:sp>
      <p:cxnSp>
        <p:nvCxnSpPr>
          <p:cNvPr id="48" name="直接连接符 47"/>
          <p:cNvCxnSpPr/>
          <p:nvPr/>
        </p:nvCxnSpPr>
        <p:spPr>
          <a:xfrm>
            <a:off x="10856296" y="4216075"/>
            <a:ext cx="275531" cy="0"/>
          </a:xfrm>
          <a:prstGeom prst="line">
            <a:avLst/>
          </a:prstGeom>
          <a:ln w="28575">
            <a:solidFill>
              <a:srgbClr val="0270D1"/>
            </a:solidFill>
          </a:ln>
        </p:spPr>
        <p:style>
          <a:lnRef idx="1">
            <a:schemeClr val="accent1"/>
          </a:lnRef>
          <a:fillRef idx="0">
            <a:schemeClr val="accent1"/>
          </a:fillRef>
          <a:effectRef idx="0">
            <a:schemeClr val="accent1"/>
          </a:effectRef>
          <a:fontRef idx="minor">
            <a:schemeClr val="tx1"/>
          </a:fontRef>
        </p:style>
      </p:cxnSp>
      <p:sp>
        <p:nvSpPr>
          <p:cNvPr id="49" name="PA_矩形 75"/>
          <p:cNvSpPr/>
          <p:nvPr>
            <p:custDataLst>
              <p:tags r:id="rId2"/>
            </p:custDataLst>
          </p:nvPr>
        </p:nvSpPr>
        <p:spPr>
          <a:xfrm>
            <a:off x="7780685" y="4370404"/>
            <a:ext cx="4069138" cy="136037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smtClean="0">
                <a:solidFill>
                  <a:srgbClr val="595959"/>
                </a:solidFill>
                <a:latin typeface="微软雅黑" panose="020B0503020204020204" pitchFamily="34" charset="-122"/>
                <a:ea typeface="微软雅黑" panose="020B0503020204020204" pitchFamily="34" charset="-122"/>
              </a:rPr>
              <a:t>       </a:t>
            </a:r>
            <a:r>
              <a:rPr lang="zh-CN" altLang="zh-CN" sz="1600" dirty="0" smtClean="0">
                <a:solidFill>
                  <a:srgbClr val="595959"/>
                </a:solidFill>
                <a:latin typeface="微软雅黑" panose="020B0503020204020204" pitchFamily="34" charset="-122"/>
                <a:ea typeface="微软雅黑" panose="020B0503020204020204" pitchFamily="34" charset="-122"/>
              </a:rPr>
              <a:t>利用</a:t>
            </a:r>
            <a:r>
              <a:rPr lang="en-US" altLang="zh-CN" sz="1600" dirty="0">
                <a:solidFill>
                  <a:srgbClr val="595959"/>
                </a:solidFill>
                <a:latin typeface="微软雅黑" panose="020B0503020204020204" pitchFamily="34" charset="-122"/>
                <a:ea typeface="微软雅黑" panose="020B0503020204020204" pitchFamily="34" charset="-122"/>
              </a:rPr>
              <a:t>GCMS</a:t>
            </a:r>
            <a:r>
              <a:rPr lang="zh-CN" altLang="zh-CN" sz="1600" dirty="0">
                <a:solidFill>
                  <a:srgbClr val="595959"/>
                </a:solidFill>
                <a:latin typeface="微软雅黑" panose="020B0503020204020204" pitchFamily="34" charset="-122"/>
                <a:ea typeface="微软雅黑" panose="020B0503020204020204" pitchFamily="34" charset="-122"/>
              </a:rPr>
              <a:t>图谱拥有</a:t>
            </a:r>
            <a:r>
              <a:rPr lang="en-US" altLang="zh-CN" sz="1600" dirty="0">
                <a:solidFill>
                  <a:srgbClr val="595959"/>
                </a:solidFill>
                <a:latin typeface="微软雅黑" panose="020B0503020204020204" pitchFamily="34" charset="-122"/>
                <a:ea typeface="微软雅黑" panose="020B0503020204020204" pitchFamily="34" charset="-122"/>
              </a:rPr>
              <a:t>NIST11</a:t>
            </a:r>
            <a:r>
              <a:rPr lang="zh-CN" altLang="zh-CN" sz="1600" dirty="0">
                <a:solidFill>
                  <a:srgbClr val="595959"/>
                </a:solidFill>
                <a:latin typeface="微软雅黑" panose="020B0503020204020204" pitchFamily="34" charset="-122"/>
                <a:ea typeface="微软雅黑" panose="020B0503020204020204" pitchFamily="34" charset="-122"/>
              </a:rPr>
              <a:t>数据库的优势在核磁共振图谱上成功定位了对照试验无法准确把握的</a:t>
            </a:r>
            <a:r>
              <a:rPr lang="en-US" altLang="zh-CN" sz="1600" dirty="0">
                <a:solidFill>
                  <a:srgbClr val="595959"/>
                </a:solidFill>
                <a:latin typeface="微软雅黑" panose="020B0503020204020204" pitchFamily="34" charset="-122"/>
                <a:ea typeface="微软雅黑" panose="020B0503020204020204" pitchFamily="34" charset="-122"/>
              </a:rPr>
              <a:t>Z</a:t>
            </a:r>
            <a:r>
              <a:rPr lang="zh-CN" altLang="zh-CN" sz="1600" dirty="0">
                <a:solidFill>
                  <a:srgbClr val="595959"/>
                </a:solidFill>
                <a:latin typeface="微软雅黑" panose="020B0503020204020204" pitchFamily="34" charset="-122"/>
                <a:ea typeface="微软雅黑" panose="020B0503020204020204" pitchFamily="34" charset="-122"/>
              </a:rPr>
              <a:t>蒿本内酯与</a:t>
            </a:r>
            <a:r>
              <a:rPr lang="en-US" altLang="zh-CN" sz="1600" dirty="0">
                <a:solidFill>
                  <a:srgbClr val="595959"/>
                </a:solidFill>
                <a:latin typeface="微软雅黑" panose="020B0503020204020204" pitchFamily="34" charset="-122"/>
                <a:ea typeface="微软雅黑" panose="020B0503020204020204" pitchFamily="34" charset="-122"/>
              </a:rPr>
              <a:t>E</a:t>
            </a:r>
            <a:r>
              <a:rPr lang="zh-CN" altLang="zh-CN" sz="1600" dirty="0">
                <a:solidFill>
                  <a:srgbClr val="595959"/>
                </a:solidFill>
                <a:latin typeface="微软雅黑" panose="020B0503020204020204" pitchFamily="34" charset="-122"/>
                <a:ea typeface="微软雅黑" panose="020B0503020204020204" pitchFamily="34" charset="-122"/>
              </a:rPr>
              <a:t>蒿本内酯的化学位移</a:t>
            </a:r>
            <a:r>
              <a:rPr lang="zh-CN" altLang="zh-CN" sz="1600" dirty="0" smtClean="0">
                <a:solidFill>
                  <a:srgbClr val="595959"/>
                </a:solidFill>
                <a:latin typeface="微软雅黑" panose="020B0503020204020204" pitchFamily="34" charset="-122"/>
                <a:ea typeface="微软雅黑" panose="020B0503020204020204" pitchFamily="34" charset="-122"/>
              </a:rPr>
              <a:t>。</a:t>
            </a:r>
            <a:endParaRPr lang="zh-CN" altLang="zh-CN" sz="1600" dirty="0">
              <a:solidFill>
                <a:srgbClr val="595959"/>
              </a:solidFill>
              <a:latin typeface="微软雅黑" panose="020B0503020204020204" pitchFamily="34" charset="-122"/>
              <a:ea typeface="微软雅黑" panose="020B0503020204020204" pitchFamily="34" charset="-122"/>
            </a:endParaRPr>
          </a:p>
        </p:txBody>
      </p:sp>
      <p:sp>
        <p:nvSpPr>
          <p:cNvPr id="50" name="TextBox 15"/>
          <p:cNvSpPr txBox="1">
            <a:spLocks noChangeArrowheads="1"/>
          </p:cNvSpPr>
          <p:nvPr/>
        </p:nvSpPr>
        <p:spPr bwMode="auto">
          <a:xfrm>
            <a:off x="863532" y="3780053"/>
            <a:ext cx="11128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smtClean="0">
                <a:solidFill>
                  <a:schemeClr val="tx1">
                    <a:lumMod val="85000"/>
                    <a:lumOff val="15000"/>
                  </a:schemeClr>
                </a:solidFill>
                <a:latin typeface="微软雅黑" panose="020B0503020204020204" pitchFamily="34" charset="-122"/>
              </a:rPr>
              <a:t>结论三</a:t>
            </a:r>
            <a:endParaRPr lang="en-US" dirty="0">
              <a:solidFill>
                <a:schemeClr val="tx1">
                  <a:lumMod val="85000"/>
                  <a:lumOff val="15000"/>
                </a:schemeClr>
              </a:solidFill>
              <a:latin typeface="微软雅黑" panose="020B0503020204020204" pitchFamily="34" charset="-122"/>
            </a:endParaRPr>
          </a:p>
        </p:txBody>
      </p:sp>
      <p:cxnSp>
        <p:nvCxnSpPr>
          <p:cNvPr id="51" name="直接连接符 50"/>
          <p:cNvCxnSpPr/>
          <p:nvPr/>
        </p:nvCxnSpPr>
        <p:spPr>
          <a:xfrm>
            <a:off x="951218" y="4166759"/>
            <a:ext cx="275531" cy="0"/>
          </a:xfrm>
          <a:prstGeom prst="line">
            <a:avLst/>
          </a:prstGeom>
          <a:ln w="28575">
            <a:solidFill>
              <a:srgbClr val="0270D1"/>
            </a:solidFill>
          </a:ln>
        </p:spPr>
        <p:style>
          <a:lnRef idx="1">
            <a:schemeClr val="accent1"/>
          </a:lnRef>
          <a:fillRef idx="0">
            <a:schemeClr val="accent1"/>
          </a:fillRef>
          <a:effectRef idx="0">
            <a:schemeClr val="accent1"/>
          </a:effectRef>
          <a:fontRef idx="minor">
            <a:schemeClr val="tx1"/>
          </a:fontRef>
        </p:style>
      </p:cxnSp>
      <p:sp>
        <p:nvSpPr>
          <p:cNvPr id="52" name="PA_矩形 75"/>
          <p:cNvSpPr/>
          <p:nvPr>
            <p:custDataLst>
              <p:tags r:id="rId3"/>
            </p:custDataLst>
          </p:nvPr>
        </p:nvSpPr>
        <p:spPr>
          <a:xfrm>
            <a:off x="443907" y="4333417"/>
            <a:ext cx="4636350" cy="16804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smtClean="0">
                <a:solidFill>
                  <a:srgbClr val="595959"/>
                </a:solidFill>
                <a:latin typeface="微软雅黑" panose="020B0503020204020204" pitchFamily="34" charset="-122"/>
                <a:ea typeface="微软雅黑" panose="020B0503020204020204" pitchFamily="34" charset="-122"/>
              </a:rPr>
              <a:t>       </a:t>
            </a:r>
            <a:r>
              <a:rPr lang="zh-CN" altLang="zh-CN" sz="1600" dirty="0" smtClean="0">
                <a:solidFill>
                  <a:srgbClr val="595959"/>
                </a:solidFill>
                <a:latin typeface="微软雅黑" panose="020B0503020204020204" pitchFamily="34" charset="-122"/>
                <a:ea typeface="微软雅黑" panose="020B0503020204020204" pitchFamily="34" charset="-122"/>
              </a:rPr>
              <a:t>通过数理统计中</a:t>
            </a:r>
            <a:r>
              <a:rPr lang="en-US" altLang="zh-CN" sz="1600" dirty="0" smtClean="0">
                <a:solidFill>
                  <a:srgbClr val="595959"/>
                </a:solidFill>
                <a:latin typeface="微软雅黑" panose="020B0503020204020204" pitchFamily="34" charset="-122"/>
                <a:ea typeface="微软雅黑" panose="020B0503020204020204" pitchFamily="34" charset="-122"/>
              </a:rPr>
              <a:t>t</a:t>
            </a:r>
            <a:r>
              <a:rPr lang="zh-CN" altLang="zh-CN" sz="1600" dirty="0">
                <a:solidFill>
                  <a:srgbClr val="595959"/>
                </a:solidFill>
                <a:latin typeface="微软雅黑" panose="020B0503020204020204" pitchFamily="34" charset="-122"/>
                <a:ea typeface="微软雅黑" panose="020B0503020204020204" pitchFamily="34" charset="-122"/>
              </a:rPr>
              <a:t>检验分析出各个生长年份的当归之间差异性较大的代谢物质，以此说明在生长过程中随各个生长时期的发育需要，所引发的代谢物的积累、分解、转移等表征代谢变化；并且为当归人工养殖以及开发利用提供依据</a:t>
            </a:r>
            <a:r>
              <a:rPr lang="zh-CN" altLang="zh-CN" sz="1600" dirty="0" smtClean="0">
                <a:solidFill>
                  <a:srgbClr val="595959"/>
                </a:solidFill>
                <a:latin typeface="微软雅黑" panose="020B0503020204020204" pitchFamily="34" charset="-122"/>
                <a:ea typeface="微软雅黑" panose="020B0503020204020204" pitchFamily="34" charset="-122"/>
              </a:rPr>
              <a:t>。</a:t>
            </a:r>
            <a:endParaRPr lang="zh-CN" altLang="zh-CN" sz="1600" dirty="0">
              <a:solidFill>
                <a:srgbClr val="595959"/>
              </a:solidFill>
              <a:latin typeface="微软雅黑" panose="020B0503020204020204" pitchFamily="34" charset="-122"/>
              <a:ea typeface="微软雅黑" panose="020B0503020204020204" pitchFamily="34" charset="-122"/>
            </a:endParaRPr>
          </a:p>
        </p:txBody>
      </p:sp>
      <p:sp>
        <p:nvSpPr>
          <p:cNvPr id="56" name="TextBox 15"/>
          <p:cNvSpPr txBox="1">
            <a:spLocks noChangeArrowheads="1"/>
          </p:cNvSpPr>
          <p:nvPr/>
        </p:nvSpPr>
        <p:spPr bwMode="auto">
          <a:xfrm>
            <a:off x="863533" y="1648251"/>
            <a:ext cx="11128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en-US" dirty="0" smtClean="0">
                <a:solidFill>
                  <a:schemeClr val="tx1">
                    <a:lumMod val="85000"/>
                    <a:lumOff val="15000"/>
                  </a:schemeClr>
                </a:solidFill>
                <a:latin typeface="微软雅黑" panose="020B0503020204020204" pitchFamily="34" charset="-122"/>
              </a:rPr>
              <a:t>结论</a:t>
            </a:r>
            <a:r>
              <a:rPr lang="zh-CN" altLang="en-US" dirty="0" smtClean="0">
                <a:solidFill>
                  <a:schemeClr val="tx1">
                    <a:lumMod val="85000"/>
                    <a:lumOff val="15000"/>
                  </a:schemeClr>
                </a:solidFill>
                <a:latin typeface="微软雅黑" panose="020B0503020204020204" pitchFamily="34" charset="-122"/>
              </a:rPr>
              <a:t>一</a:t>
            </a:r>
            <a:endParaRPr lang="en-US" dirty="0">
              <a:solidFill>
                <a:schemeClr val="tx1">
                  <a:lumMod val="85000"/>
                  <a:lumOff val="15000"/>
                </a:schemeClr>
              </a:solidFill>
              <a:latin typeface="微软雅黑" panose="020B0503020204020204" pitchFamily="34" charset="-122"/>
            </a:endParaRPr>
          </a:p>
        </p:txBody>
      </p:sp>
      <p:cxnSp>
        <p:nvCxnSpPr>
          <p:cNvPr id="57" name="直接连接符 56"/>
          <p:cNvCxnSpPr/>
          <p:nvPr/>
        </p:nvCxnSpPr>
        <p:spPr>
          <a:xfrm>
            <a:off x="963550" y="2034957"/>
            <a:ext cx="275531" cy="0"/>
          </a:xfrm>
          <a:prstGeom prst="line">
            <a:avLst/>
          </a:prstGeom>
          <a:ln w="28575">
            <a:solidFill>
              <a:srgbClr val="0270D1"/>
            </a:solidFill>
          </a:ln>
        </p:spPr>
        <p:style>
          <a:lnRef idx="1">
            <a:schemeClr val="accent1"/>
          </a:lnRef>
          <a:fillRef idx="0">
            <a:schemeClr val="accent1"/>
          </a:fillRef>
          <a:effectRef idx="0">
            <a:schemeClr val="accent1"/>
          </a:effectRef>
          <a:fontRef idx="minor">
            <a:schemeClr val="tx1"/>
          </a:fontRef>
        </p:style>
      </p:cxnSp>
      <p:sp>
        <p:nvSpPr>
          <p:cNvPr id="58" name="PA_矩形 75"/>
          <p:cNvSpPr/>
          <p:nvPr>
            <p:custDataLst>
              <p:tags r:id="rId4"/>
            </p:custDataLst>
          </p:nvPr>
        </p:nvSpPr>
        <p:spPr>
          <a:xfrm>
            <a:off x="468949" y="2016680"/>
            <a:ext cx="4426346" cy="16804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zh-CN" sz="1600" dirty="0">
                <a:solidFill>
                  <a:srgbClr val="595959"/>
                </a:solidFill>
                <a:latin typeface="微软雅黑" panose="020B0503020204020204" pitchFamily="34" charset="-122"/>
                <a:ea typeface="微软雅黑" panose="020B0503020204020204" pitchFamily="34" charset="-122"/>
              </a:rPr>
              <a:t> </a:t>
            </a:r>
            <a:r>
              <a:rPr lang="zh-CN" altLang="en-US" sz="1600" dirty="0" smtClean="0">
                <a:solidFill>
                  <a:srgbClr val="595959"/>
                </a:solidFill>
                <a:latin typeface="微软雅黑" panose="020B0503020204020204" pitchFamily="34" charset="-122"/>
                <a:ea typeface="微软雅黑" panose="020B0503020204020204" pitchFamily="34" charset="-122"/>
              </a:rPr>
              <a:t>       </a:t>
            </a:r>
            <a:r>
              <a:rPr lang="zh-CN" altLang="zh-CN" sz="1600" dirty="0" smtClean="0">
                <a:solidFill>
                  <a:srgbClr val="595959"/>
                </a:solidFill>
                <a:latin typeface="微软雅黑" panose="020B0503020204020204" pitchFamily="34" charset="-122"/>
                <a:ea typeface="微软雅黑" panose="020B0503020204020204" pitchFamily="34" charset="-122"/>
              </a:rPr>
              <a:t>蒿</a:t>
            </a:r>
            <a:r>
              <a:rPr lang="zh-CN" altLang="zh-CN" sz="1600" dirty="0">
                <a:solidFill>
                  <a:srgbClr val="595959"/>
                </a:solidFill>
                <a:latin typeface="微软雅黑" panose="020B0503020204020204" pitchFamily="34" charset="-122"/>
                <a:ea typeface="微软雅黑" panose="020B0503020204020204" pitchFamily="34" charset="-122"/>
              </a:rPr>
              <a:t>本内酯、欧当归内酯、阿魏酸、丁烯基苯酞、当归多糖以及十五烷醇等变化较为明显，是区分当归年份的标志化合物。并研究</a:t>
            </a:r>
            <a:r>
              <a:rPr lang="zh-CN" altLang="zh-CN" sz="1600" dirty="0" smtClean="0">
                <a:solidFill>
                  <a:srgbClr val="595959"/>
                </a:solidFill>
                <a:latin typeface="微软雅黑" panose="020B0503020204020204" pitchFamily="34" charset="-122"/>
                <a:ea typeface="微软雅黑" panose="020B0503020204020204" pitchFamily="34" charset="-122"/>
              </a:rPr>
              <a:t>了重要代谢成分例如</a:t>
            </a:r>
            <a:r>
              <a:rPr lang="en-US" altLang="zh-CN" sz="1600" dirty="0">
                <a:solidFill>
                  <a:srgbClr val="595959"/>
                </a:solidFill>
                <a:latin typeface="微软雅黑" panose="020B0503020204020204" pitchFamily="34" charset="-122"/>
                <a:ea typeface="微软雅黑" panose="020B0503020204020204" pitchFamily="34" charset="-122"/>
              </a:rPr>
              <a:t>Z</a:t>
            </a:r>
            <a:r>
              <a:rPr lang="zh-CN" altLang="zh-CN" sz="1600" dirty="0">
                <a:solidFill>
                  <a:srgbClr val="595959"/>
                </a:solidFill>
                <a:latin typeface="微软雅黑" panose="020B0503020204020204" pitchFamily="34" charset="-122"/>
                <a:ea typeface="微软雅黑" panose="020B0503020204020204" pitchFamily="34" charset="-122"/>
              </a:rPr>
              <a:t>蒿本内酯，亚油酸，丁烯基苯酞等药效化合物的相对含量变化</a:t>
            </a:r>
            <a:r>
              <a:rPr lang="zh-CN" altLang="zh-CN" sz="1600" dirty="0" smtClean="0"/>
              <a:t>。</a:t>
            </a:r>
            <a:endParaRPr lang="zh-CN" altLang="zh-CN" sz="1600" dirty="0"/>
          </a:p>
        </p:txBody>
      </p:sp>
      <p:pic>
        <p:nvPicPr>
          <p:cNvPr id="36" name="图片 35" descr="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78098" y="155223"/>
            <a:ext cx="2222423" cy="650034"/>
          </a:xfrm>
          <a:prstGeom prst="rect">
            <a:avLst/>
          </a:prstGeom>
        </p:spPr>
      </p:pic>
    </p:spTree>
    <p:extLst>
      <p:ext uri="{BB962C8B-B14F-4D97-AF65-F5344CB8AC3E}">
        <p14:creationId xmlns:p14="http://schemas.microsoft.com/office/powerpoint/2010/main" val="197226590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accel="100000" fill="hold" grpId="0" nodeType="withEffect" p14:presetBounceEnd="40000">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14:bounceEnd="40000">
                                          <p:cBhvr additive="base">
                                            <p:cTn id="7" dur="1000" fill="hold"/>
                                            <p:tgtEl>
                                              <p:spTgt spid="34"/>
                                            </p:tgtEl>
                                            <p:attrNameLst>
                                              <p:attrName>ppt_x</p:attrName>
                                            </p:attrNameLst>
                                          </p:cBhvr>
                                          <p:tavLst>
                                            <p:tav tm="0">
                                              <p:val>
                                                <p:strVal val="1+#ppt_w/2"/>
                                              </p:val>
                                            </p:tav>
                                            <p:tav tm="100000">
                                              <p:val>
                                                <p:strVal val="#ppt_x"/>
                                              </p:val>
                                            </p:tav>
                                          </p:tavLst>
                                        </p:anim>
                                        <p:anim calcmode="lin" valueType="num" p14:bounceEnd="40000">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3" accel="100000" fill="hold" grpId="0" nodeType="withEffect" p14:presetBounceEnd="40000">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14:bounceEnd="40000">
                                          <p:cBhvr additive="base">
                                            <p:cTn id="11" dur="1000" fill="hold"/>
                                            <p:tgtEl>
                                              <p:spTgt spid="30"/>
                                            </p:tgtEl>
                                            <p:attrNameLst>
                                              <p:attrName>ppt_x</p:attrName>
                                            </p:attrNameLst>
                                          </p:cBhvr>
                                          <p:tavLst>
                                            <p:tav tm="0">
                                              <p:val>
                                                <p:strVal val="1+#ppt_w/2"/>
                                              </p:val>
                                            </p:tav>
                                            <p:tav tm="100000">
                                              <p:val>
                                                <p:strVal val="#ppt_x"/>
                                              </p:val>
                                            </p:tav>
                                          </p:tavLst>
                                        </p:anim>
                                        <p:anim calcmode="lin" valueType="num" p14:bounceEnd="40000">
                                          <p:cBhvr additive="base">
                                            <p:cTn id="12" dur="10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accel="100000" fill="hold" grpId="0" nodeType="withEffect" p14:presetBounceEnd="40000">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14:bounceEnd="40000">
                                          <p:cBhvr additive="base">
                                            <p:cTn id="15" dur="1000" fill="hold"/>
                                            <p:tgtEl>
                                              <p:spTgt spid="53"/>
                                            </p:tgtEl>
                                            <p:attrNameLst>
                                              <p:attrName>ppt_x</p:attrName>
                                            </p:attrNameLst>
                                          </p:cBhvr>
                                          <p:tavLst>
                                            <p:tav tm="0">
                                              <p:val>
                                                <p:strVal val="1+#ppt_w/2"/>
                                              </p:val>
                                            </p:tav>
                                            <p:tav tm="100000">
                                              <p:val>
                                                <p:strVal val="#ppt_x"/>
                                              </p:val>
                                            </p:tav>
                                          </p:tavLst>
                                        </p:anim>
                                        <p:anim calcmode="lin" valueType="num" p14:bounceEnd="40000">
                                          <p:cBhvr additive="base">
                                            <p:cTn id="16" dur="1000" fill="hold"/>
                                            <p:tgtEl>
                                              <p:spTgt spid="53"/>
                                            </p:tgtEl>
                                            <p:attrNameLst>
                                              <p:attrName>ppt_y</p:attrName>
                                            </p:attrNameLst>
                                          </p:cBhvr>
                                          <p:tavLst>
                                            <p:tav tm="0">
                                              <p:val>
                                                <p:strVal val="0-#ppt_h/2"/>
                                              </p:val>
                                            </p:tav>
                                            <p:tav tm="100000">
                                              <p:val>
                                                <p:strVal val="#ppt_y"/>
                                              </p:val>
                                            </p:tav>
                                          </p:tavLst>
                                        </p:anim>
                                      </p:childTnLst>
                                    </p:cTn>
                                  </p:par>
                                  <p:par>
                                    <p:cTn id="17" presetID="2" presetClass="entr" presetSubtype="3" accel="100000" fill="hold" nodeType="withEffect" p14:presetBounceEnd="40000">
                                      <p:stCondLst>
                                        <p:cond delay="0"/>
                                      </p:stCondLst>
                                      <p:childTnLst>
                                        <p:set>
                                          <p:cBhvr>
                                            <p:cTn id="18" dur="1" fill="hold">
                                              <p:stCondLst>
                                                <p:cond delay="0"/>
                                              </p:stCondLst>
                                            </p:cTn>
                                            <p:tgtEl>
                                              <p:spTgt spid="80"/>
                                            </p:tgtEl>
                                            <p:attrNameLst>
                                              <p:attrName>style.visibility</p:attrName>
                                            </p:attrNameLst>
                                          </p:cBhvr>
                                          <p:to>
                                            <p:strVal val="visible"/>
                                          </p:to>
                                        </p:set>
                                        <p:anim calcmode="lin" valueType="num" p14:bounceEnd="40000">
                                          <p:cBhvr additive="base">
                                            <p:cTn id="19" dur="1000" fill="hold"/>
                                            <p:tgtEl>
                                              <p:spTgt spid="80"/>
                                            </p:tgtEl>
                                            <p:attrNameLst>
                                              <p:attrName>ppt_x</p:attrName>
                                            </p:attrNameLst>
                                          </p:cBhvr>
                                          <p:tavLst>
                                            <p:tav tm="0">
                                              <p:val>
                                                <p:strVal val="1+#ppt_w/2"/>
                                              </p:val>
                                            </p:tav>
                                            <p:tav tm="100000">
                                              <p:val>
                                                <p:strVal val="#ppt_x"/>
                                              </p:val>
                                            </p:tav>
                                          </p:tavLst>
                                        </p:anim>
                                        <p:anim calcmode="lin" valueType="num" p14:bounceEnd="40000">
                                          <p:cBhvr additive="base">
                                            <p:cTn id="20" dur="1000" fill="hold"/>
                                            <p:tgtEl>
                                              <p:spTgt spid="80"/>
                                            </p:tgtEl>
                                            <p:attrNameLst>
                                              <p:attrName>ppt_y</p:attrName>
                                            </p:attrNameLst>
                                          </p:cBhvr>
                                          <p:tavLst>
                                            <p:tav tm="0">
                                              <p:val>
                                                <p:strVal val="0-#ppt_h/2"/>
                                              </p:val>
                                            </p:tav>
                                            <p:tav tm="100000">
                                              <p:val>
                                                <p:strVal val="#ppt_y"/>
                                              </p:val>
                                            </p:tav>
                                          </p:tavLst>
                                        </p:anim>
                                      </p:childTnLst>
                                    </p:cTn>
                                  </p:par>
                                  <p:par>
                                    <p:cTn id="21" presetID="2" presetClass="entr" presetSubtype="3" accel="100000" fill="hold" grpId="0" nodeType="withEffect" p14:presetBounceEnd="40000">
                                      <p:stCondLst>
                                        <p:cond delay="0"/>
                                      </p:stCondLst>
                                      <p:childTnLst>
                                        <p:set>
                                          <p:cBhvr>
                                            <p:cTn id="22" dur="1" fill="hold">
                                              <p:stCondLst>
                                                <p:cond delay="0"/>
                                              </p:stCondLst>
                                            </p:cTn>
                                            <p:tgtEl>
                                              <p:spTgt spid="81"/>
                                            </p:tgtEl>
                                            <p:attrNameLst>
                                              <p:attrName>style.visibility</p:attrName>
                                            </p:attrNameLst>
                                          </p:cBhvr>
                                          <p:to>
                                            <p:strVal val="visible"/>
                                          </p:to>
                                        </p:set>
                                        <p:anim calcmode="lin" valueType="num" p14:bounceEnd="40000">
                                          <p:cBhvr additive="base">
                                            <p:cTn id="23" dur="1000" fill="hold"/>
                                            <p:tgtEl>
                                              <p:spTgt spid="81"/>
                                            </p:tgtEl>
                                            <p:attrNameLst>
                                              <p:attrName>ppt_x</p:attrName>
                                            </p:attrNameLst>
                                          </p:cBhvr>
                                          <p:tavLst>
                                            <p:tav tm="0">
                                              <p:val>
                                                <p:strVal val="1+#ppt_w/2"/>
                                              </p:val>
                                            </p:tav>
                                            <p:tav tm="100000">
                                              <p:val>
                                                <p:strVal val="#ppt_x"/>
                                              </p:val>
                                            </p:tav>
                                          </p:tavLst>
                                        </p:anim>
                                        <p:anim calcmode="lin" valueType="num" p14:bounceEnd="40000">
                                          <p:cBhvr additive="base">
                                            <p:cTn id="24" dur="1000" fill="hold"/>
                                            <p:tgtEl>
                                              <p:spTgt spid="81"/>
                                            </p:tgtEl>
                                            <p:attrNameLst>
                                              <p:attrName>ppt_y</p:attrName>
                                            </p:attrNameLst>
                                          </p:cBhvr>
                                          <p:tavLst>
                                            <p:tav tm="0">
                                              <p:val>
                                                <p:strVal val="0-#ppt_h/2"/>
                                              </p:val>
                                            </p:tav>
                                            <p:tav tm="100000">
                                              <p:val>
                                                <p:strVal val="#ppt_y"/>
                                              </p:val>
                                            </p:tav>
                                          </p:tavLst>
                                        </p:anim>
                                      </p:childTnLst>
                                    </p:cTn>
                                  </p:par>
                                  <p:par>
                                    <p:cTn id="25" presetID="2" presetClass="entr" presetSubtype="3" accel="100000" fill="hold" nodeType="withEffect" p14:presetBounceEnd="40000">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14:bounceEnd="40000">
                                          <p:cBhvr additive="base">
                                            <p:cTn id="27" dur="1000" fill="hold"/>
                                            <p:tgtEl>
                                              <p:spTgt spid="24"/>
                                            </p:tgtEl>
                                            <p:attrNameLst>
                                              <p:attrName>ppt_x</p:attrName>
                                            </p:attrNameLst>
                                          </p:cBhvr>
                                          <p:tavLst>
                                            <p:tav tm="0">
                                              <p:val>
                                                <p:strVal val="1+#ppt_w/2"/>
                                              </p:val>
                                            </p:tav>
                                            <p:tav tm="100000">
                                              <p:val>
                                                <p:strVal val="#ppt_x"/>
                                              </p:val>
                                            </p:tav>
                                          </p:tavLst>
                                        </p:anim>
                                        <p:anim calcmode="lin" valueType="num" p14:bounceEnd="40000">
                                          <p:cBhvr additive="base">
                                            <p:cTn id="28" dur="1000" fill="hold"/>
                                            <p:tgtEl>
                                              <p:spTgt spid="24"/>
                                            </p:tgtEl>
                                            <p:attrNameLst>
                                              <p:attrName>ppt_y</p:attrName>
                                            </p:attrNameLst>
                                          </p:cBhvr>
                                          <p:tavLst>
                                            <p:tav tm="0">
                                              <p:val>
                                                <p:strVal val="0-#ppt_h/2"/>
                                              </p:val>
                                            </p:tav>
                                            <p:tav tm="100000">
                                              <p:val>
                                                <p:strVal val="#ppt_y"/>
                                              </p:val>
                                            </p:tav>
                                          </p:tavLst>
                                        </p:anim>
                                      </p:childTnLst>
                                    </p:cTn>
                                  </p:par>
                                  <p:par>
                                    <p:cTn id="29" presetID="2" presetClass="entr" presetSubtype="3" accel="100000" fill="hold" nodeType="withEffect" p14:presetBounceEnd="40000">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14:bounceEnd="40000">
                                          <p:cBhvr additive="base">
                                            <p:cTn id="31" dur="1000" fill="hold"/>
                                            <p:tgtEl>
                                              <p:spTgt spid="25"/>
                                            </p:tgtEl>
                                            <p:attrNameLst>
                                              <p:attrName>ppt_x</p:attrName>
                                            </p:attrNameLst>
                                          </p:cBhvr>
                                          <p:tavLst>
                                            <p:tav tm="0">
                                              <p:val>
                                                <p:strVal val="1+#ppt_w/2"/>
                                              </p:val>
                                            </p:tav>
                                            <p:tav tm="100000">
                                              <p:val>
                                                <p:strVal val="#ppt_x"/>
                                              </p:val>
                                            </p:tav>
                                          </p:tavLst>
                                        </p:anim>
                                        <p:anim calcmode="lin" valueType="num" p14:bounceEnd="40000">
                                          <p:cBhvr additive="base">
                                            <p:cTn id="32" dur="1000" fill="hold"/>
                                            <p:tgtEl>
                                              <p:spTgt spid="25"/>
                                            </p:tgtEl>
                                            <p:attrNameLst>
                                              <p:attrName>ppt_y</p:attrName>
                                            </p:attrNameLst>
                                          </p:cBhvr>
                                          <p:tavLst>
                                            <p:tav tm="0">
                                              <p:val>
                                                <p:strVal val="0-#ppt_h/2"/>
                                              </p:val>
                                            </p:tav>
                                            <p:tav tm="100000">
                                              <p:val>
                                                <p:strVal val="#ppt_y"/>
                                              </p:val>
                                            </p:tav>
                                          </p:tavLst>
                                        </p:anim>
                                      </p:childTnLst>
                                    </p:cTn>
                                  </p:par>
                                  <p:par>
                                    <p:cTn id="33" presetID="2" presetClass="entr" presetSubtype="3" accel="100000" fill="hold" grpId="0" nodeType="withEffect" p14:presetBounceEnd="40000">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14:bounceEnd="40000">
                                          <p:cBhvr additive="base">
                                            <p:cTn id="35" dur="1000" fill="hold"/>
                                            <p:tgtEl>
                                              <p:spTgt spid="26"/>
                                            </p:tgtEl>
                                            <p:attrNameLst>
                                              <p:attrName>ppt_x</p:attrName>
                                            </p:attrNameLst>
                                          </p:cBhvr>
                                          <p:tavLst>
                                            <p:tav tm="0">
                                              <p:val>
                                                <p:strVal val="1+#ppt_w/2"/>
                                              </p:val>
                                            </p:tav>
                                            <p:tav tm="100000">
                                              <p:val>
                                                <p:strVal val="#ppt_x"/>
                                              </p:val>
                                            </p:tav>
                                          </p:tavLst>
                                        </p:anim>
                                        <p:anim calcmode="lin" valueType="num" p14:bounceEnd="40000">
                                          <p:cBhvr additive="base">
                                            <p:cTn id="36" dur="1000" fill="hold"/>
                                            <p:tgtEl>
                                              <p:spTgt spid="26"/>
                                            </p:tgtEl>
                                            <p:attrNameLst>
                                              <p:attrName>ppt_y</p:attrName>
                                            </p:attrNameLst>
                                          </p:cBhvr>
                                          <p:tavLst>
                                            <p:tav tm="0">
                                              <p:val>
                                                <p:strVal val="0-#ppt_h/2"/>
                                              </p:val>
                                            </p:tav>
                                            <p:tav tm="100000">
                                              <p:val>
                                                <p:strVal val="#ppt_y"/>
                                              </p:val>
                                            </p:tav>
                                          </p:tavLst>
                                        </p:anim>
                                      </p:childTnLst>
                                    </p:cTn>
                                  </p:par>
                                  <p:par>
                                    <p:cTn id="37" presetID="2" presetClass="entr" presetSubtype="3" accel="100000" fill="hold" grpId="0" nodeType="withEffect" p14:presetBounceEnd="40000">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14:bounceEnd="40000">
                                          <p:cBhvr additive="base">
                                            <p:cTn id="39" dur="1000" fill="hold"/>
                                            <p:tgtEl>
                                              <p:spTgt spid="27"/>
                                            </p:tgtEl>
                                            <p:attrNameLst>
                                              <p:attrName>ppt_x</p:attrName>
                                            </p:attrNameLst>
                                          </p:cBhvr>
                                          <p:tavLst>
                                            <p:tav tm="0">
                                              <p:val>
                                                <p:strVal val="1+#ppt_w/2"/>
                                              </p:val>
                                            </p:tav>
                                            <p:tav tm="100000">
                                              <p:val>
                                                <p:strVal val="#ppt_x"/>
                                              </p:val>
                                            </p:tav>
                                          </p:tavLst>
                                        </p:anim>
                                        <p:anim calcmode="lin" valueType="num" p14:bounceEnd="40000">
                                          <p:cBhvr additive="base">
                                            <p:cTn id="40" dur="1000" fill="hold"/>
                                            <p:tgtEl>
                                              <p:spTgt spid="27"/>
                                            </p:tgtEl>
                                            <p:attrNameLst>
                                              <p:attrName>ppt_y</p:attrName>
                                            </p:attrNameLst>
                                          </p:cBhvr>
                                          <p:tavLst>
                                            <p:tav tm="0">
                                              <p:val>
                                                <p:strVal val="0-#ppt_h/2"/>
                                              </p:val>
                                            </p:tav>
                                            <p:tav tm="100000">
                                              <p:val>
                                                <p:strVal val="#ppt_y"/>
                                              </p:val>
                                            </p:tav>
                                          </p:tavLst>
                                        </p:anim>
                                      </p:childTnLst>
                                    </p:cTn>
                                  </p:par>
                                  <p:par>
                                    <p:cTn id="41" presetID="2" presetClass="entr" presetSubtype="3" accel="100000" fill="hold" grpId="0" nodeType="withEffect" p14:presetBounceEnd="40000">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14:bounceEnd="40000">
                                          <p:cBhvr additive="base">
                                            <p:cTn id="43" dur="1000" fill="hold"/>
                                            <p:tgtEl>
                                              <p:spTgt spid="28"/>
                                            </p:tgtEl>
                                            <p:attrNameLst>
                                              <p:attrName>ppt_x</p:attrName>
                                            </p:attrNameLst>
                                          </p:cBhvr>
                                          <p:tavLst>
                                            <p:tav tm="0">
                                              <p:val>
                                                <p:strVal val="1+#ppt_w/2"/>
                                              </p:val>
                                            </p:tav>
                                            <p:tav tm="100000">
                                              <p:val>
                                                <p:strVal val="#ppt_x"/>
                                              </p:val>
                                            </p:tav>
                                          </p:tavLst>
                                        </p:anim>
                                        <p:anim calcmode="lin" valueType="num" p14:bounceEnd="40000">
                                          <p:cBhvr additive="base">
                                            <p:cTn id="44" dur="1000" fill="hold"/>
                                            <p:tgtEl>
                                              <p:spTgt spid="28"/>
                                            </p:tgtEl>
                                            <p:attrNameLst>
                                              <p:attrName>ppt_y</p:attrName>
                                            </p:attrNameLst>
                                          </p:cBhvr>
                                          <p:tavLst>
                                            <p:tav tm="0">
                                              <p:val>
                                                <p:strVal val="0-#ppt_h/2"/>
                                              </p:val>
                                            </p:tav>
                                            <p:tav tm="100000">
                                              <p:val>
                                                <p:strVal val="#ppt_y"/>
                                              </p:val>
                                            </p:tav>
                                          </p:tavLst>
                                        </p:anim>
                                      </p:childTnLst>
                                    </p:cTn>
                                  </p:par>
                                  <p:par>
                                    <p:cTn id="45" presetID="2" presetClass="entr" presetSubtype="3" accel="100000" fill="hold" grpId="0" nodeType="withEffect" p14:presetBounceEnd="40000">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14:bounceEnd="40000">
                                          <p:cBhvr additive="base">
                                            <p:cTn id="47" dur="1000" fill="hold"/>
                                            <p:tgtEl>
                                              <p:spTgt spid="29"/>
                                            </p:tgtEl>
                                            <p:attrNameLst>
                                              <p:attrName>ppt_x</p:attrName>
                                            </p:attrNameLst>
                                          </p:cBhvr>
                                          <p:tavLst>
                                            <p:tav tm="0">
                                              <p:val>
                                                <p:strVal val="1+#ppt_w/2"/>
                                              </p:val>
                                            </p:tav>
                                            <p:tav tm="100000">
                                              <p:val>
                                                <p:strVal val="#ppt_x"/>
                                              </p:val>
                                            </p:tav>
                                          </p:tavLst>
                                        </p:anim>
                                        <p:anim calcmode="lin" valueType="num" p14:bounceEnd="40000">
                                          <p:cBhvr additive="base">
                                            <p:cTn id="48" dur="1000" fill="hold"/>
                                            <p:tgtEl>
                                              <p:spTgt spid="29"/>
                                            </p:tgtEl>
                                            <p:attrNameLst>
                                              <p:attrName>ppt_y</p:attrName>
                                            </p:attrNameLst>
                                          </p:cBhvr>
                                          <p:tavLst>
                                            <p:tav tm="0">
                                              <p:val>
                                                <p:strVal val="0-#ppt_h/2"/>
                                              </p:val>
                                            </p:tav>
                                            <p:tav tm="100000">
                                              <p:val>
                                                <p:strVal val="#ppt_y"/>
                                              </p:val>
                                            </p:tav>
                                          </p:tavLst>
                                        </p:anim>
                                      </p:childTnLst>
                                    </p:cTn>
                                  </p:par>
                                  <p:par>
                                    <p:cTn id="49" presetID="2" presetClass="entr" presetSubtype="3" accel="100000" fill="hold" grpId="0" nodeType="withEffect" p14:presetBounceEnd="40000">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14:bounceEnd="40000">
                                          <p:cBhvr additive="base">
                                            <p:cTn id="51" dur="10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52" dur="1000" fill="hold"/>
                                            <p:tgtEl>
                                              <p:spTgt spid="31"/>
                                            </p:tgtEl>
                                            <p:attrNameLst>
                                              <p:attrName>ppt_y</p:attrName>
                                            </p:attrNameLst>
                                          </p:cBhvr>
                                          <p:tavLst>
                                            <p:tav tm="0">
                                              <p:val>
                                                <p:strVal val="0-#ppt_h/2"/>
                                              </p:val>
                                            </p:tav>
                                            <p:tav tm="100000">
                                              <p:val>
                                                <p:strVal val="#ppt_y"/>
                                              </p:val>
                                            </p:tav>
                                          </p:tavLst>
                                        </p:anim>
                                      </p:childTnLst>
                                    </p:cTn>
                                  </p:par>
                                  <p:par>
                                    <p:cTn id="53" presetID="2" presetClass="entr" presetSubtype="3" accel="100000" fill="hold" grpId="0" nodeType="withEffect" p14:presetBounceEnd="40000">
                                      <p:stCondLst>
                                        <p:cond delay="0"/>
                                      </p:stCondLst>
                                      <p:childTnLst>
                                        <p:set>
                                          <p:cBhvr>
                                            <p:cTn id="54" dur="1" fill="hold">
                                              <p:stCondLst>
                                                <p:cond delay="0"/>
                                              </p:stCondLst>
                                            </p:cTn>
                                            <p:tgtEl>
                                              <p:spTgt spid="32"/>
                                            </p:tgtEl>
                                            <p:attrNameLst>
                                              <p:attrName>style.visibility</p:attrName>
                                            </p:attrNameLst>
                                          </p:cBhvr>
                                          <p:to>
                                            <p:strVal val="visible"/>
                                          </p:to>
                                        </p:set>
                                        <p:anim calcmode="lin" valueType="num" p14:bounceEnd="40000">
                                          <p:cBhvr additive="base">
                                            <p:cTn id="55" dur="1000" fill="hold"/>
                                            <p:tgtEl>
                                              <p:spTgt spid="32"/>
                                            </p:tgtEl>
                                            <p:attrNameLst>
                                              <p:attrName>ppt_x</p:attrName>
                                            </p:attrNameLst>
                                          </p:cBhvr>
                                          <p:tavLst>
                                            <p:tav tm="0">
                                              <p:val>
                                                <p:strVal val="1+#ppt_w/2"/>
                                              </p:val>
                                            </p:tav>
                                            <p:tav tm="100000">
                                              <p:val>
                                                <p:strVal val="#ppt_x"/>
                                              </p:val>
                                            </p:tav>
                                          </p:tavLst>
                                        </p:anim>
                                        <p:anim calcmode="lin" valueType="num" p14:bounceEnd="40000">
                                          <p:cBhvr additive="base">
                                            <p:cTn id="56" dur="1000" fill="hold"/>
                                            <p:tgtEl>
                                              <p:spTgt spid="32"/>
                                            </p:tgtEl>
                                            <p:attrNameLst>
                                              <p:attrName>ppt_y</p:attrName>
                                            </p:attrNameLst>
                                          </p:cBhvr>
                                          <p:tavLst>
                                            <p:tav tm="0">
                                              <p:val>
                                                <p:strVal val="0-#ppt_h/2"/>
                                              </p:val>
                                            </p:tav>
                                            <p:tav tm="100000">
                                              <p:val>
                                                <p:strVal val="#ppt_y"/>
                                              </p:val>
                                            </p:tav>
                                          </p:tavLst>
                                        </p:anim>
                                      </p:childTnLst>
                                    </p:cTn>
                                  </p:par>
                                  <p:par>
                                    <p:cTn id="57" presetID="2" presetClass="entr" presetSubtype="3" accel="100000" fill="hold" grpId="0" nodeType="withEffect" p14:presetBounceEnd="40000">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14:bounceEnd="40000">
                                          <p:cBhvr additive="base">
                                            <p:cTn id="59" dur="1000" fill="hold"/>
                                            <p:tgtEl>
                                              <p:spTgt spid="33"/>
                                            </p:tgtEl>
                                            <p:attrNameLst>
                                              <p:attrName>ppt_x</p:attrName>
                                            </p:attrNameLst>
                                          </p:cBhvr>
                                          <p:tavLst>
                                            <p:tav tm="0">
                                              <p:val>
                                                <p:strVal val="1+#ppt_w/2"/>
                                              </p:val>
                                            </p:tav>
                                            <p:tav tm="100000">
                                              <p:val>
                                                <p:strVal val="#ppt_x"/>
                                              </p:val>
                                            </p:tav>
                                          </p:tavLst>
                                        </p:anim>
                                        <p:anim calcmode="lin" valueType="num" p14:bounceEnd="40000">
                                          <p:cBhvr additive="base">
                                            <p:cTn id="60" dur="1000" fill="hold"/>
                                            <p:tgtEl>
                                              <p:spTgt spid="33"/>
                                            </p:tgtEl>
                                            <p:attrNameLst>
                                              <p:attrName>ppt_y</p:attrName>
                                            </p:attrNameLst>
                                          </p:cBhvr>
                                          <p:tavLst>
                                            <p:tav tm="0">
                                              <p:val>
                                                <p:strVal val="0-#ppt_h/2"/>
                                              </p:val>
                                            </p:tav>
                                            <p:tav tm="100000">
                                              <p:val>
                                                <p:strVal val="#ppt_y"/>
                                              </p:val>
                                            </p:tav>
                                          </p:tavLst>
                                        </p:anim>
                                      </p:childTnLst>
                                    </p:cTn>
                                  </p:par>
                                  <p:par>
                                    <p:cTn id="61" presetID="2" presetClass="entr" presetSubtype="3" accel="100000" fill="hold" grpId="0" nodeType="withEffect" p14:presetBounceEnd="40000">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14:bounceEnd="40000">
                                          <p:cBhvr additive="base">
                                            <p:cTn id="63" dur="1000" fill="hold"/>
                                            <p:tgtEl>
                                              <p:spTgt spid="35"/>
                                            </p:tgtEl>
                                            <p:attrNameLst>
                                              <p:attrName>ppt_x</p:attrName>
                                            </p:attrNameLst>
                                          </p:cBhvr>
                                          <p:tavLst>
                                            <p:tav tm="0">
                                              <p:val>
                                                <p:strVal val="1+#ppt_w/2"/>
                                              </p:val>
                                            </p:tav>
                                            <p:tav tm="100000">
                                              <p:val>
                                                <p:strVal val="#ppt_x"/>
                                              </p:val>
                                            </p:tav>
                                          </p:tavLst>
                                        </p:anim>
                                        <p:anim calcmode="lin" valueType="num" p14:bounceEnd="40000">
                                          <p:cBhvr additive="base">
                                            <p:cTn id="64" dur="1000" fill="hold"/>
                                            <p:tgtEl>
                                              <p:spTgt spid="35"/>
                                            </p:tgtEl>
                                            <p:attrNameLst>
                                              <p:attrName>ppt_y</p:attrName>
                                            </p:attrNameLst>
                                          </p:cBhvr>
                                          <p:tavLst>
                                            <p:tav tm="0">
                                              <p:val>
                                                <p:strVal val="0-#ppt_h/2"/>
                                              </p:val>
                                            </p:tav>
                                            <p:tav tm="100000">
                                              <p:val>
                                                <p:strVal val="#ppt_y"/>
                                              </p:val>
                                            </p:tav>
                                          </p:tavLst>
                                        </p:anim>
                                      </p:childTnLst>
                                    </p:cTn>
                                  </p:par>
                                  <p:par>
                                    <p:cTn id="65" presetID="2" presetClass="entr" presetSubtype="3" accel="100000" fill="hold" grpId="0" nodeType="withEffect" p14:presetBounceEnd="40000">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14:bounceEnd="40000">
                                          <p:cBhvr additive="base">
                                            <p:cTn id="67" dur="1000" fill="hold"/>
                                            <p:tgtEl>
                                              <p:spTgt spid="37"/>
                                            </p:tgtEl>
                                            <p:attrNameLst>
                                              <p:attrName>ppt_x</p:attrName>
                                            </p:attrNameLst>
                                          </p:cBhvr>
                                          <p:tavLst>
                                            <p:tav tm="0">
                                              <p:val>
                                                <p:strVal val="1+#ppt_w/2"/>
                                              </p:val>
                                            </p:tav>
                                            <p:tav tm="100000">
                                              <p:val>
                                                <p:strVal val="#ppt_x"/>
                                              </p:val>
                                            </p:tav>
                                          </p:tavLst>
                                        </p:anim>
                                        <p:anim calcmode="lin" valueType="num" p14:bounceEnd="40000">
                                          <p:cBhvr additive="base">
                                            <p:cTn id="68" dur="1000" fill="hold"/>
                                            <p:tgtEl>
                                              <p:spTgt spid="37"/>
                                            </p:tgtEl>
                                            <p:attrNameLst>
                                              <p:attrName>ppt_y</p:attrName>
                                            </p:attrNameLst>
                                          </p:cBhvr>
                                          <p:tavLst>
                                            <p:tav tm="0">
                                              <p:val>
                                                <p:strVal val="0-#ppt_h/2"/>
                                              </p:val>
                                            </p:tav>
                                            <p:tav tm="100000">
                                              <p:val>
                                                <p:strVal val="#ppt_y"/>
                                              </p:val>
                                            </p:tav>
                                          </p:tavLst>
                                        </p:anim>
                                      </p:childTnLst>
                                    </p:cTn>
                                  </p:par>
                                  <p:par>
                                    <p:cTn id="69" presetID="2" presetClass="entr" presetSubtype="3" accel="100000" fill="hold" grpId="0" nodeType="withEffect" p14:presetBounceEnd="40000">
                                      <p:stCondLst>
                                        <p:cond delay="0"/>
                                      </p:stCondLst>
                                      <p:childTnLst>
                                        <p:set>
                                          <p:cBhvr>
                                            <p:cTn id="70" dur="1" fill="hold">
                                              <p:stCondLst>
                                                <p:cond delay="0"/>
                                              </p:stCondLst>
                                            </p:cTn>
                                            <p:tgtEl>
                                              <p:spTgt spid="39"/>
                                            </p:tgtEl>
                                            <p:attrNameLst>
                                              <p:attrName>style.visibility</p:attrName>
                                            </p:attrNameLst>
                                          </p:cBhvr>
                                          <p:to>
                                            <p:strVal val="visible"/>
                                          </p:to>
                                        </p:set>
                                        <p:anim calcmode="lin" valueType="num" p14:bounceEnd="40000">
                                          <p:cBhvr additive="base">
                                            <p:cTn id="71" dur="1000" fill="hold"/>
                                            <p:tgtEl>
                                              <p:spTgt spid="39"/>
                                            </p:tgtEl>
                                            <p:attrNameLst>
                                              <p:attrName>ppt_x</p:attrName>
                                            </p:attrNameLst>
                                          </p:cBhvr>
                                          <p:tavLst>
                                            <p:tav tm="0">
                                              <p:val>
                                                <p:strVal val="1+#ppt_w/2"/>
                                              </p:val>
                                            </p:tav>
                                            <p:tav tm="100000">
                                              <p:val>
                                                <p:strVal val="#ppt_x"/>
                                              </p:val>
                                            </p:tav>
                                          </p:tavLst>
                                        </p:anim>
                                        <p:anim calcmode="lin" valueType="num" p14:bounceEnd="40000">
                                          <p:cBhvr additive="base">
                                            <p:cTn id="72" dur="1000" fill="hold"/>
                                            <p:tgtEl>
                                              <p:spTgt spid="39"/>
                                            </p:tgtEl>
                                            <p:attrNameLst>
                                              <p:attrName>ppt_y</p:attrName>
                                            </p:attrNameLst>
                                          </p:cBhvr>
                                          <p:tavLst>
                                            <p:tav tm="0">
                                              <p:val>
                                                <p:strVal val="0-#ppt_h/2"/>
                                              </p:val>
                                            </p:tav>
                                            <p:tav tm="100000">
                                              <p:val>
                                                <p:strVal val="#ppt_y"/>
                                              </p:val>
                                            </p:tav>
                                          </p:tavLst>
                                        </p:anim>
                                      </p:childTnLst>
                                    </p:cTn>
                                  </p:par>
                                  <p:par>
                                    <p:cTn id="73" presetID="2" presetClass="entr" presetSubtype="3" accel="100000" fill="hold" grpId="0" nodeType="withEffect" p14:presetBounceEnd="40000">
                                      <p:stCondLst>
                                        <p:cond delay="0"/>
                                      </p:stCondLst>
                                      <p:childTnLst>
                                        <p:set>
                                          <p:cBhvr>
                                            <p:cTn id="74" dur="1" fill="hold">
                                              <p:stCondLst>
                                                <p:cond delay="0"/>
                                              </p:stCondLst>
                                            </p:cTn>
                                            <p:tgtEl>
                                              <p:spTgt spid="70"/>
                                            </p:tgtEl>
                                            <p:attrNameLst>
                                              <p:attrName>style.visibility</p:attrName>
                                            </p:attrNameLst>
                                          </p:cBhvr>
                                          <p:to>
                                            <p:strVal val="visible"/>
                                          </p:to>
                                        </p:set>
                                        <p:anim calcmode="lin" valueType="num" p14:bounceEnd="40000">
                                          <p:cBhvr additive="base">
                                            <p:cTn id="75" dur="1000" fill="hold"/>
                                            <p:tgtEl>
                                              <p:spTgt spid="70"/>
                                            </p:tgtEl>
                                            <p:attrNameLst>
                                              <p:attrName>ppt_x</p:attrName>
                                            </p:attrNameLst>
                                          </p:cBhvr>
                                          <p:tavLst>
                                            <p:tav tm="0">
                                              <p:val>
                                                <p:strVal val="1+#ppt_w/2"/>
                                              </p:val>
                                            </p:tav>
                                            <p:tav tm="100000">
                                              <p:val>
                                                <p:strVal val="#ppt_x"/>
                                              </p:val>
                                            </p:tav>
                                          </p:tavLst>
                                        </p:anim>
                                        <p:anim calcmode="lin" valueType="num" p14:bounceEnd="40000">
                                          <p:cBhvr additive="base">
                                            <p:cTn id="76" dur="1000" fill="hold"/>
                                            <p:tgtEl>
                                              <p:spTgt spid="70"/>
                                            </p:tgtEl>
                                            <p:attrNameLst>
                                              <p:attrName>ppt_y</p:attrName>
                                            </p:attrNameLst>
                                          </p:cBhvr>
                                          <p:tavLst>
                                            <p:tav tm="0">
                                              <p:val>
                                                <p:strVal val="0-#ppt_h/2"/>
                                              </p:val>
                                            </p:tav>
                                            <p:tav tm="100000">
                                              <p:val>
                                                <p:strVal val="#ppt_y"/>
                                              </p:val>
                                            </p:tav>
                                          </p:tavLst>
                                        </p:anim>
                                      </p:childTnLst>
                                    </p:cTn>
                                  </p:par>
                                  <p:par>
                                    <p:cTn id="77" presetID="2" presetClass="entr" presetSubtype="3" accel="100000" fill="hold" grpId="0" nodeType="withEffect" p14:presetBounceEnd="40000">
                                      <p:stCondLst>
                                        <p:cond delay="0"/>
                                      </p:stCondLst>
                                      <p:childTnLst>
                                        <p:set>
                                          <p:cBhvr>
                                            <p:cTn id="78" dur="1" fill="hold">
                                              <p:stCondLst>
                                                <p:cond delay="0"/>
                                              </p:stCondLst>
                                            </p:cTn>
                                            <p:tgtEl>
                                              <p:spTgt spid="71"/>
                                            </p:tgtEl>
                                            <p:attrNameLst>
                                              <p:attrName>style.visibility</p:attrName>
                                            </p:attrNameLst>
                                          </p:cBhvr>
                                          <p:to>
                                            <p:strVal val="visible"/>
                                          </p:to>
                                        </p:set>
                                        <p:anim calcmode="lin" valueType="num" p14:bounceEnd="40000">
                                          <p:cBhvr additive="base">
                                            <p:cTn id="79" dur="1000" fill="hold"/>
                                            <p:tgtEl>
                                              <p:spTgt spid="71"/>
                                            </p:tgtEl>
                                            <p:attrNameLst>
                                              <p:attrName>ppt_x</p:attrName>
                                            </p:attrNameLst>
                                          </p:cBhvr>
                                          <p:tavLst>
                                            <p:tav tm="0">
                                              <p:val>
                                                <p:strVal val="1+#ppt_w/2"/>
                                              </p:val>
                                            </p:tav>
                                            <p:tav tm="100000">
                                              <p:val>
                                                <p:strVal val="#ppt_x"/>
                                              </p:val>
                                            </p:tav>
                                          </p:tavLst>
                                        </p:anim>
                                        <p:anim calcmode="lin" valueType="num" p14:bounceEnd="40000">
                                          <p:cBhvr additive="base">
                                            <p:cTn id="80" dur="1000" fill="hold"/>
                                            <p:tgtEl>
                                              <p:spTgt spid="71"/>
                                            </p:tgtEl>
                                            <p:attrNameLst>
                                              <p:attrName>ppt_y</p:attrName>
                                            </p:attrNameLst>
                                          </p:cBhvr>
                                          <p:tavLst>
                                            <p:tav tm="0">
                                              <p:val>
                                                <p:strVal val="0-#ppt_h/2"/>
                                              </p:val>
                                            </p:tav>
                                            <p:tav tm="100000">
                                              <p:val>
                                                <p:strVal val="#ppt_y"/>
                                              </p:val>
                                            </p:tav>
                                          </p:tavLst>
                                        </p:anim>
                                      </p:childTnLst>
                                    </p:cTn>
                                  </p:par>
                                  <p:par>
                                    <p:cTn id="81" presetID="2" presetClass="entr" presetSubtype="3" accel="100000" fill="hold" grpId="0" nodeType="withEffect" p14:presetBounceEnd="40000">
                                      <p:stCondLst>
                                        <p:cond delay="0"/>
                                      </p:stCondLst>
                                      <p:childTnLst>
                                        <p:set>
                                          <p:cBhvr>
                                            <p:cTn id="82" dur="1" fill="hold">
                                              <p:stCondLst>
                                                <p:cond delay="0"/>
                                              </p:stCondLst>
                                            </p:cTn>
                                            <p:tgtEl>
                                              <p:spTgt spid="72"/>
                                            </p:tgtEl>
                                            <p:attrNameLst>
                                              <p:attrName>style.visibility</p:attrName>
                                            </p:attrNameLst>
                                          </p:cBhvr>
                                          <p:to>
                                            <p:strVal val="visible"/>
                                          </p:to>
                                        </p:set>
                                        <p:anim calcmode="lin" valueType="num" p14:bounceEnd="40000">
                                          <p:cBhvr additive="base">
                                            <p:cTn id="83" dur="1000" fill="hold"/>
                                            <p:tgtEl>
                                              <p:spTgt spid="72"/>
                                            </p:tgtEl>
                                            <p:attrNameLst>
                                              <p:attrName>ppt_x</p:attrName>
                                            </p:attrNameLst>
                                          </p:cBhvr>
                                          <p:tavLst>
                                            <p:tav tm="0">
                                              <p:val>
                                                <p:strVal val="1+#ppt_w/2"/>
                                              </p:val>
                                            </p:tav>
                                            <p:tav tm="100000">
                                              <p:val>
                                                <p:strVal val="#ppt_x"/>
                                              </p:val>
                                            </p:tav>
                                          </p:tavLst>
                                        </p:anim>
                                        <p:anim calcmode="lin" valueType="num" p14:bounceEnd="40000">
                                          <p:cBhvr additive="base">
                                            <p:cTn id="84" dur="1000" fill="hold"/>
                                            <p:tgtEl>
                                              <p:spTgt spid="72"/>
                                            </p:tgtEl>
                                            <p:attrNameLst>
                                              <p:attrName>ppt_y</p:attrName>
                                            </p:attrNameLst>
                                          </p:cBhvr>
                                          <p:tavLst>
                                            <p:tav tm="0">
                                              <p:val>
                                                <p:strVal val="0-#ppt_h/2"/>
                                              </p:val>
                                            </p:tav>
                                            <p:tav tm="100000">
                                              <p:val>
                                                <p:strVal val="#ppt_y"/>
                                              </p:val>
                                            </p:tav>
                                          </p:tavLst>
                                        </p:anim>
                                      </p:childTnLst>
                                    </p:cTn>
                                  </p:par>
                                  <p:par>
                                    <p:cTn id="85" presetID="2" presetClass="entr" presetSubtype="3" accel="100000" fill="hold" grpId="0" nodeType="withEffect" p14:presetBounceEnd="40000">
                                      <p:stCondLst>
                                        <p:cond delay="0"/>
                                      </p:stCondLst>
                                      <p:childTnLst>
                                        <p:set>
                                          <p:cBhvr>
                                            <p:cTn id="86" dur="1" fill="hold">
                                              <p:stCondLst>
                                                <p:cond delay="0"/>
                                              </p:stCondLst>
                                            </p:cTn>
                                            <p:tgtEl>
                                              <p:spTgt spid="73"/>
                                            </p:tgtEl>
                                            <p:attrNameLst>
                                              <p:attrName>style.visibility</p:attrName>
                                            </p:attrNameLst>
                                          </p:cBhvr>
                                          <p:to>
                                            <p:strVal val="visible"/>
                                          </p:to>
                                        </p:set>
                                        <p:anim calcmode="lin" valueType="num" p14:bounceEnd="40000">
                                          <p:cBhvr additive="base">
                                            <p:cTn id="87" dur="1000" fill="hold"/>
                                            <p:tgtEl>
                                              <p:spTgt spid="73"/>
                                            </p:tgtEl>
                                            <p:attrNameLst>
                                              <p:attrName>ppt_x</p:attrName>
                                            </p:attrNameLst>
                                          </p:cBhvr>
                                          <p:tavLst>
                                            <p:tav tm="0">
                                              <p:val>
                                                <p:strVal val="1+#ppt_w/2"/>
                                              </p:val>
                                            </p:tav>
                                            <p:tav tm="100000">
                                              <p:val>
                                                <p:strVal val="#ppt_x"/>
                                              </p:val>
                                            </p:tav>
                                          </p:tavLst>
                                        </p:anim>
                                        <p:anim calcmode="lin" valueType="num" p14:bounceEnd="40000">
                                          <p:cBhvr additive="base">
                                            <p:cTn id="88" dur="1000" fill="hold"/>
                                            <p:tgtEl>
                                              <p:spTgt spid="73"/>
                                            </p:tgtEl>
                                            <p:attrNameLst>
                                              <p:attrName>ppt_y</p:attrName>
                                            </p:attrNameLst>
                                          </p:cBhvr>
                                          <p:tavLst>
                                            <p:tav tm="0">
                                              <p:val>
                                                <p:strVal val="0-#ppt_h/2"/>
                                              </p:val>
                                            </p:tav>
                                            <p:tav tm="100000">
                                              <p:val>
                                                <p:strVal val="#ppt_y"/>
                                              </p:val>
                                            </p:tav>
                                          </p:tavLst>
                                        </p:anim>
                                      </p:childTnLst>
                                    </p:cTn>
                                  </p:par>
                                  <p:par>
                                    <p:cTn id="89" presetID="2" presetClass="entr" presetSubtype="3" accel="100000" fill="hold" grpId="0" nodeType="withEffect" p14:presetBounceEnd="40000">
                                      <p:stCondLst>
                                        <p:cond delay="0"/>
                                      </p:stCondLst>
                                      <p:childTnLst>
                                        <p:set>
                                          <p:cBhvr>
                                            <p:cTn id="90" dur="1" fill="hold">
                                              <p:stCondLst>
                                                <p:cond delay="0"/>
                                              </p:stCondLst>
                                            </p:cTn>
                                            <p:tgtEl>
                                              <p:spTgt spid="43"/>
                                            </p:tgtEl>
                                            <p:attrNameLst>
                                              <p:attrName>style.visibility</p:attrName>
                                            </p:attrNameLst>
                                          </p:cBhvr>
                                          <p:to>
                                            <p:strVal val="visible"/>
                                          </p:to>
                                        </p:set>
                                        <p:anim calcmode="lin" valueType="num" p14:bounceEnd="40000">
                                          <p:cBhvr additive="base">
                                            <p:cTn id="91" dur="1000" fill="hold"/>
                                            <p:tgtEl>
                                              <p:spTgt spid="43"/>
                                            </p:tgtEl>
                                            <p:attrNameLst>
                                              <p:attrName>ppt_x</p:attrName>
                                            </p:attrNameLst>
                                          </p:cBhvr>
                                          <p:tavLst>
                                            <p:tav tm="0">
                                              <p:val>
                                                <p:strVal val="1+#ppt_w/2"/>
                                              </p:val>
                                            </p:tav>
                                            <p:tav tm="100000">
                                              <p:val>
                                                <p:strVal val="#ppt_x"/>
                                              </p:val>
                                            </p:tav>
                                          </p:tavLst>
                                        </p:anim>
                                        <p:anim calcmode="lin" valueType="num" p14:bounceEnd="40000">
                                          <p:cBhvr additive="base">
                                            <p:cTn id="92" dur="1000" fill="hold"/>
                                            <p:tgtEl>
                                              <p:spTgt spid="43"/>
                                            </p:tgtEl>
                                            <p:attrNameLst>
                                              <p:attrName>ppt_y</p:attrName>
                                            </p:attrNameLst>
                                          </p:cBhvr>
                                          <p:tavLst>
                                            <p:tav tm="0">
                                              <p:val>
                                                <p:strVal val="0-#ppt_h/2"/>
                                              </p:val>
                                            </p:tav>
                                            <p:tav tm="100000">
                                              <p:val>
                                                <p:strVal val="#ppt_y"/>
                                              </p:val>
                                            </p:tav>
                                          </p:tavLst>
                                        </p:anim>
                                      </p:childTnLst>
                                    </p:cTn>
                                  </p:par>
                                  <p:par>
                                    <p:cTn id="93" presetID="2" presetClass="entr" presetSubtype="3" accel="100000" fill="hold" nodeType="withEffect" p14:presetBounceEnd="40000">
                                      <p:stCondLst>
                                        <p:cond delay="0"/>
                                      </p:stCondLst>
                                      <p:childTnLst>
                                        <p:set>
                                          <p:cBhvr>
                                            <p:cTn id="94" dur="1" fill="hold">
                                              <p:stCondLst>
                                                <p:cond delay="0"/>
                                              </p:stCondLst>
                                            </p:cTn>
                                            <p:tgtEl>
                                              <p:spTgt spid="48"/>
                                            </p:tgtEl>
                                            <p:attrNameLst>
                                              <p:attrName>style.visibility</p:attrName>
                                            </p:attrNameLst>
                                          </p:cBhvr>
                                          <p:to>
                                            <p:strVal val="visible"/>
                                          </p:to>
                                        </p:set>
                                        <p:anim calcmode="lin" valueType="num" p14:bounceEnd="40000">
                                          <p:cBhvr additive="base">
                                            <p:cTn id="95" dur="1000" fill="hold"/>
                                            <p:tgtEl>
                                              <p:spTgt spid="48"/>
                                            </p:tgtEl>
                                            <p:attrNameLst>
                                              <p:attrName>ppt_x</p:attrName>
                                            </p:attrNameLst>
                                          </p:cBhvr>
                                          <p:tavLst>
                                            <p:tav tm="0">
                                              <p:val>
                                                <p:strVal val="1+#ppt_w/2"/>
                                              </p:val>
                                            </p:tav>
                                            <p:tav tm="100000">
                                              <p:val>
                                                <p:strVal val="#ppt_x"/>
                                              </p:val>
                                            </p:tav>
                                          </p:tavLst>
                                        </p:anim>
                                        <p:anim calcmode="lin" valueType="num" p14:bounceEnd="40000">
                                          <p:cBhvr additive="base">
                                            <p:cTn id="96" dur="1000" fill="hold"/>
                                            <p:tgtEl>
                                              <p:spTgt spid="48"/>
                                            </p:tgtEl>
                                            <p:attrNameLst>
                                              <p:attrName>ppt_y</p:attrName>
                                            </p:attrNameLst>
                                          </p:cBhvr>
                                          <p:tavLst>
                                            <p:tav tm="0">
                                              <p:val>
                                                <p:strVal val="0-#ppt_h/2"/>
                                              </p:val>
                                            </p:tav>
                                            <p:tav tm="100000">
                                              <p:val>
                                                <p:strVal val="#ppt_y"/>
                                              </p:val>
                                            </p:tav>
                                          </p:tavLst>
                                        </p:anim>
                                      </p:childTnLst>
                                    </p:cTn>
                                  </p:par>
                                  <p:par>
                                    <p:cTn id="97" presetID="2" presetClass="entr" presetSubtype="3" accel="100000" fill="hold" grpId="0" nodeType="withEffect" p14:presetBounceEnd="40000">
                                      <p:stCondLst>
                                        <p:cond delay="0"/>
                                      </p:stCondLst>
                                      <p:childTnLst>
                                        <p:set>
                                          <p:cBhvr>
                                            <p:cTn id="98" dur="1" fill="hold">
                                              <p:stCondLst>
                                                <p:cond delay="0"/>
                                              </p:stCondLst>
                                            </p:cTn>
                                            <p:tgtEl>
                                              <p:spTgt spid="49"/>
                                            </p:tgtEl>
                                            <p:attrNameLst>
                                              <p:attrName>style.visibility</p:attrName>
                                            </p:attrNameLst>
                                          </p:cBhvr>
                                          <p:to>
                                            <p:strVal val="visible"/>
                                          </p:to>
                                        </p:set>
                                        <p:anim calcmode="lin" valueType="num" p14:bounceEnd="40000">
                                          <p:cBhvr additive="base">
                                            <p:cTn id="99" dur="1000" fill="hold"/>
                                            <p:tgtEl>
                                              <p:spTgt spid="49"/>
                                            </p:tgtEl>
                                            <p:attrNameLst>
                                              <p:attrName>ppt_x</p:attrName>
                                            </p:attrNameLst>
                                          </p:cBhvr>
                                          <p:tavLst>
                                            <p:tav tm="0">
                                              <p:val>
                                                <p:strVal val="1+#ppt_w/2"/>
                                              </p:val>
                                            </p:tav>
                                            <p:tav tm="100000">
                                              <p:val>
                                                <p:strVal val="#ppt_x"/>
                                              </p:val>
                                            </p:tav>
                                          </p:tavLst>
                                        </p:anim>
                                        <p:anim calcmode="lin" valueType="num" p14:bounceEnd="40000">
                                          <p:cBhvr additive="base">
                                            <p:cTn id="100" dur="1000" fill="hold"/>
                                            <p:tgtEl>
                                              <p:spTgt spid="49"/>
                                            </p:tgtEl>
                                            <p:attrNameLst>
                                              <p:attrName>ppt_y</p:attrName>
                                            </p:attrNameLst>
                                          </p:cBhvr>
                                          <p:tavLst>
                                            <p:tav tm="0">
                                              <p:val>
                                                <p:strVal val="0-#ppt_h/2"/>
                                              </p:val>
                                            </p:tav>
                                            <p:tav tm="100000">
                                              <p:val>
                                                <p:strVal val="#ppt_y"/>
                                              </p:val>
                                            </p:tav>
                                          </p:tavLst>
                                        </p:anim>
                                      </p:childTnLst>
                                    </p:cTn>
                                  </p:par>
                                  <p:par>
                                    <p:cTn id="101" presetID="2" presetClass="entr" presetSubtype="3" accel="100000" fill="hold" grpId="0" nodeType="withEffect" p14:presetBounceEnd="40000">
                                      <p:stCondLst>
                                        <p:cond delay="0"/>
                                      </p:stCondLst>
                                      <p:childTnLst>
                                        <p:set>
                                          <p:cBhvr>
                                            <p:cTn id="102" dur="1" fill="hold">
                                              <p:stCondLst>
                                                <p:cond delay="0"/>
                                              </p:stCondLst>
                                            </p:cTn>
                                            <p:tgtEl>
                                              <p:spTgt spid="50"/>
                                            </p:tgtEl>
                                            <p:attrNameLst>
                                              <p:attrName>style.visibility</p:attrName>
                                            </p:attrNameLst>
                                          </p:cBhvr>
                                          <p:to>
                                            <p:strVal val="visible"/>
                                          </p:to>
                                        </p:set>
                                        <p:anim calcmode="lin" valueType="num" p14:bounceEnd="40000">
                                          <p:cBhvr additive="base">
                                            <p:cTn id="103" dur="1000" fill="hold"/>
                                            <p:tgtEl>
                                              <p:spTgt spid="50"/>
                                            </p:tgtEl>
                                            <p:attrNameLst>
                                              <p:attrName>ppt_x</p:attrName>
                                            </p:attrNameLst>
                                          </p:cBhvr>
                                          <p:tavLst>
                                            <p:tav tm="0">
                                              <p:val>
                                                <p:strVal val="1+#ppt_w/2"/>
                                              </p:val>
                                            </p:tav>
                                            <p:tav tm="100000">
                                              <p:val>
                                                <p:strVal val="#ppt_x"/>
                                              </p:val>
                                            </p:tav>
                                          </p:tavLst>
                                        </p:anim>
                                        <p:anim calcmode="lin" valueType="num" p14:bounceEnd="40000">
                                          <p:cBhvr additive="base">
                                            <p:cTn id="104" dur="1000" fill="hold"/>
                                            <p:tgtEl>
                                              <p:spTgt spid="50"/>
                                            </p:tgtEl>
                                            <p:attrNameLst>
                                              <p:attrName>ppt_y</p:attrName>
                                            </p:attrNameLst>
                                          </p:cBhvr>
                                          <p:tavLst>
                                            <p:tav tm="0">
                                              <p:val>
                                                <p:strVal val="0-#ppt_h/2"/>
                                              </p:val>
                                            </p:tav>
                                            <p:tav tm="100000">
                                              <p:val>
                                                <p:strVal val="#ppt_y"/>
                                              </p:val>
                                            </p:tav>
                                          </p:tavLst>
                                        </p:anim>
                                      </p:childTnLst>
                                    </p:cTn>
                                  </p:par>
                                  <p:par>
                                    <p:cTn id="105" presetID="2" presetClass="entr" presetSubtype="3" accel="100000" fill="hold" nodeType="withEffect" p14:presetBounceEnd="40000">
                                      <p:stCondLst>
                                        <p:cond delay="0"/>
                                      </p:stCondLst>
                                      <p:childTnLst>
                                        <p:set>
                                          <p:cBhvr>
                                            <p:cTn id="106" dur="1" fill="hold">
                                              <p:stCondLst>
                                                <p:cond delay="0"/>
                                              </p:stCondLst>
                                            </p:cTn>
                                            <p:tgtEl>
                                              <p:spTgt spid="51"/>
                                            </p:tgtEl>
                                            <p:attrNameLst>
                                              <p:attrName>style.visibility</p:attrName>
                                            </p:attrNameLst>
                                          </p:cBhvr>
                                          <p:to>
                                            <p:strVal val="visible"/>
                                          </p:to>
                                        </p:set>
                                        <p:anim calcmode="lin" valueType="num" p14:bounceEnd="40000">
                                          <p:cBhvr additive="base">
                                            <p:cTn id="107" dur="1000" fill="hold"/>
                                            <p:tgtEl>
                                              <p:spTgt spid="51"/>
                                            </p:tgtEl>
                                            <p:attrNameLst>
                                              <p:attrName>ppt_x</p:attrName>
                                            </p:attrNameLst>
                                          </p:cBhvr>
                                          <p:tavLst>
                                            <p:tav tm="0">
                                              <p:val>
                                                <p:strVal val="1+#ppt_w/2"/>
                                              </p:val>
                                            </p:tav>
                                            <p:tav tm="100000">
                                              <p:val>
                                                <p:strVal val="#ppt_x"/>
                                              </p:val>
                                            </p:tav>
                                          </p:tavLst>
                                        </p:anim>
                                        <p:anim calcmode="lin" valueType="num" p14:bounceEnd="40000">
                                          <p:cBhvr additive="base">
                                            <p:cTn id="108" dur="1000" fill="hold"/>
                                            <p:tgtEl>
                                              <p:spTgt spid="51"/>
                                            </p:tgtEl>
                                            <p:attrNameLst>
                                              <p:attrName>ppt_y</p:attrName>
                                            </p:attrNameLst>
                                          </p:cBhvr>
                                          <p:tavLst>
                                            <p:tav tm="0">
                                              <p:val>
                                                <p:strVal val="0-#ppt_h/2"/>
                                              </p:val>
                                            </p:tav>
                                            <p:tav tm="100000">
                                              <p:val>
                                                <p:strVal val="#ppt_y"/>
                                              </p:val>
                                            </p:tav>
                                          </p:tavLst>
                                        </p:anim>
                                      </p:childTnLst>
                                    </p:cTn>
                                  </p:par>
                                  <p:par>
                                    <p:cTn id="109" presetID="2" presetClass="entr" presetSubtype="3" accel="100000" fill="hold" grpId="0" nodeType="withEffect" p14:presetBounceEnd="40000">
                                      <p:stCondLst>
                                        <p:cond delay="0"/>
                                      </p:stCondLst>
                                      <p:childTnLst>
                                        <p:set>
                                          <p:cBhvr>
                                            <p:cTn id="110" dur="1" fill="hold">
                                              <p:stCondLst>
                                                <p:cond delay="0"/>
                                              </p:stCondLst>
                                            </p:cTn>
                                            <p:tgtEl>
                                              <p:spTgt spid="52"/>
                                            </p:tgtEl>
                                            <p:attrNameLst>
                                              <p:attrName>style.visibility</p:attrName>
                                            </p:attrNameLst>
                                          </p:cBhvr>
                                          <p:to>
                                            <p:strVal val="visible"/>
                                          </p:to>
                                        </p:set>
                                        <p:anim calcmode="lin" valueType="num" p14:bounceEnd="40000">
                                          <p:cBhvr additive="base">
                                            <p:cTn id="111" dur="1000" fill="hold"/>
                                            <p:tgtEl>
                                              <p:spTgt spid="52"/>
                                            </p:tgtEl>
                                            <p:attrNameLst>
                                              <p:attrName>ppt_x</p:attrName>
                                            </p:attrNameLst>
                                          </p:cBhvr>
                                          <p:tavLst>
                                            <p:tav tm="0">
                                              <p:val>
                                                <p:strVal val="1+#ppt_w/2"/>
                                              </p:val>
                                            </p:tav>
                                            <p:tav tm="100000">
                                              <p:val>
                                                <p:strVal val="#ppt_x"/>
                                              </p:val>
                                            </p:tav>
                                          </p:tavLst>
                                        </p:anim>
                                        <p:anim calcmode="lin" valueType="num" p14:bounceEnd="40000">
                                          <p:cBhvr additive="base">
                                            <p:cTn id="112" dur="1000" fill="hold"/>
                                            <p:tgtEl>
                                              <p:spTgt spid="52"/>
                                            </p:tgtEl>
                                            <p:attrNameLst>
                                              <p:attrName>ppt_y</p:attrName>
                                            </p:attrNameLst>
                                          </p:cBhvr>
                                          <p:tavLst>
                                            <p:tav tm="0">
                                              <p:val>
                                                <p:strVal val="0-#ppt_h/2"/>
                                              </p:val>
                                            </p:tav>
                                            <p:tav tm="100000">
                                              <p:val>
                                                <p:strVal val="#ppt_y"/>
                                              </p:val>
                                            </p:tav>
                                          </p:tavLst>
                                        </p:anim>
                                      </p:childTnLst>
                                    </p:cTn>
                                  </p:par>
                                  <p:par>
                                    <p:cTn id="113" presetID="2" presetClass="entr" presetSubtype="3" accel="100000" fill="hold" grpId="0" nodeType="withEffect" p14:presetBounceEnd="40000">
                                      <p:stCondLst>
                                        <p:cond delay="0"/>
                                      </p:stCondLst>
                                      <p:childTnLst>
                                        <p:set>
                                          <p:cBhvr>
                                            <p:cTn id="114" dur="1" fill="hold">
                                              <p:stCondLst>
                                                <p:cond delay="0"/>
                                              </p:stCondLst>
                                            </p:cTn>
                                            <p:tgtEl>
                                              <p:spTgt spid="56"/>
                                            </p:tgtEl>
                                            <p:attrNameLst>
                                              <p:attrName>style.visibility</p:attrName>
                                            </p:attrNameLst>
                                          </p:cBhvr>
                                          <p:to>
                                            <p:strVal val="visible"/>
                                          </p:to>
                                        </p:set>
                                        <p:anim calcmode="lin" valueType="num" p14:bounceEnd="40000">
                                          <p:cBhvr additive="base">
                                            <p:cTn id="115" dur="1000" fill="hold"/>
                                            <p:tgtEl>
                                              <p:spTgt spid="56"/>
                                            </p:tgtEl>
                                            <p:attrNameLst>
                                              <p:attrName>ppt_x</p:attrName>
                                            </p:attrNameLst>
                                          </p:cBhvr>
                                          <p:tavLst>
                                            <p:tav tm="0">
                                              <p:val>
                                                <p:strVal val="1+#ppt_w/2"/>
                                              </p:val>
                                            </p:tav>
                                            <p:tav tm="100000">
                                              <p:val>
                                                <p:strVal val="#ppt_x"/>
                                              </p:val>
                                            </p:tav>
                                          </p:tavLst>
                                        </p:anim>
                                        <p:anim calcmode="lin" valueType="num" p14:bounceEnd="40000">
                                          <p:cBhvr additive="base">
                                            <p:cTn id="116" dur="1000" fill="hold"/>
                                            <p:tgtEl>
                                              <p:spTgt spid="56"/>
                                            </p:tgtEl>
                                            <p:attrNameLst>
                                              <p:attrName>ppt_y</p:attrName>
                                            </p:attrNameLst>
                                          </p:cBhvr>
                                          <p:tavLst>
                                            <p:tav tm="0">
                                              <p:val>
                                                <p:strVal val="0-#ppt_h/2"/>
                                              </p:val>
                                            </p:tav>
                                            <p:tav tm="100000">
                                              <p:val>
                                                <p:strVal val="#ppt_y"/>
                                              </p:val>
                                            </p:tav>
                                          </p:tavLst>
                                        </p:anim>
                                      </p:childTnLst>
                                    </p:cTn>
                                  </p:par>
                                  <p:par>
                                    <p:cTn id="117" presetID="2" presetClass="entr" presetSubtype="3" accel="100000" fill="hold" nodeType="withEffect" p14:presetBounceEnd="40000">
                                      <p:stCondLst>
                                        <p:cond delay="0"/>
                                      </p:stCondLst>
                                      <p:childTnLst>
                                        <p:set>
                                          <p:cBhvr>
                                            <p:cTn id="118" dur="1" fill="hold">
                                              <p:stCondLst>
                                                <p:cond delay="0"/>
                                              </p:stCondLst>
                                            </p:cTn>
                                            <p:tgtEl>
                                              <p:spTgt spid="57"/>
                                            </p:tgtEl>
                                            <p:attrNameLst>
                                              <p:attrName>style.visibility</p:attrName>
                                            </p:attrNameLst>
                                          </p:cBhvr>
                                          <p:to>
                                            <p:strVal val="visible"/>
                                          </p:to>
                                        </p:set>
                                        <p:anim calcmode="lin" valueType="num" p14:bounceEnd="40000">
                                          <p:cBhvr additive="base">
                                            <p:cTn id="119" dur="1000" fill="hold"/>
                                            <p:tgtEl>
                                              <p:spTgt spid="57"/>
                                            </p:tgtEl>
                                            <p:attrNameLst>
                                              <p:attrName>ppt_x</p:attrName>
                                            </p:attrNameLst>
                                          </p:cBhvr>
                                          <p:tavLst>
                                            <p:tav tm="0">
                                              <p:val>
                                                <p:strVal val="1+#ppt_w/2"/>
                                              </p:val>
                                            </p:tav>
                                            <p:tav tm="100000">
                                              <p:val>
                                                <p:strVal val="#ppt_x"/>
                                              </p:val>
                                            </p:tav>
                                          </p:tavLst>
                                        </p:anim>
                                        <p:anim calcmode="lin" valueType="num" p14:bounceEnd="40000">
                                          <p:cBhvr additive="base">
                                            <p:cTn id="120" dur="1000" fill="hold"/>
                                            <p:tgtEl>
                                              <p:spTgt spid="57"/>
                                            </p:tgtEl>
                                            <p:attrNameLst>
                                              <p:attrName>ppt_y</p:attrName>
                                            </p:attrNameLst>
                                          </p:cBhvr>
                                          <p:tavLst>
                                            <p:tav tm="0">
                                              <p:val>
                                                <p:strVal val="0-#ppt_h/2"/>
                                              </p:val>
                                            </p:tav>
                                            <p:tav tm="100000">
                                              <p:val>
                                                <p:strVal val="#ppt_y"/>
                                              </p:val>
                                            </p:tav>
                                          </p:tavLst>
                                        </p:anim>
                                      </p:childTnLst>
                                    </p:cTn>
                                  </p:par>
                                  <p:par>
                                    <p:cTn id="121" presetID="2" presetClass="entr" presetSubtype="3" accel="100000" fill="hold" grpId="0" nodeType="withEffect" p14:presetBounceEnd="40000">
                                      <p:stCondLst>
                                        <p:cond delay="0"/>
                                      </p:stCondLst>
                                      <p:childTnLst>
                                        <p:set>
                                          <p:cBhvr>
                                            <p:cTn id="122" dur="1" fill="hold">
                                              <p:stCondLst>
                                                <p:cond delay="0"/>
                                              </p:stCondLst>
                                            </p:cTn>
                                            <p:tgtEl>
                                              <p:spTgt spid="58"/>
                                            </p:tgtEl>
                                            <p:attrNameLst>
                                              <p:attrName>style.visibility</p:attrName>
                                            </p:attrNameLst>
                                          </p:cBhvr>
                                          <p:to>
                                            <p:strVal val="visible"/>
                                          </p:to>
                                        </p:set>
                                        <p:anim calcmode="lin" valueType="num" p14:bounceEnd="40000">
                                          <p:cBhvr additive="base">
                                            <p:cTn id="123" dur="1000" fill="hold"/>
                                            <p:tgtEl>
                                              <p:spTgt spid="58"/>
                                            </p:tgtEl>
                                            <p:attrNameLst>
                                              <p:attrName>ppt_x</p:attrName>
                                            </p:attrNameLst>
                                          </p:cBhvr>
                                          <p:tavLst>
                                            <p:tav tm="0">
                                              <p:val>
                                                <p:strVal val="1+#ppt_w/2"/>
                                              </p:val>
                                            </p:tav>
                                            <p:tav tm="100000">
                                              <p:val>
                                                <p:strVal val="#ppt_x"/>
                                              </p:val>
                                            </p:tav>
                                          </p:tavLst>
                                        </p:anim>
                                        <p:anim calcmode="lin" valueType="num" p14:bounceEnd="40000">
                                          <p:cBhvr additive="base">
                                            <p:cTn id="124" dur="1000" fill="hold"/>
                                            <p:tgtEl>
                                              <p:spTgt spid="5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0" grpId="0"/>
          <p:bldP spid="53" grpId="0"/>
          <p:bldP spid="81" grpId="0"/>
          <p:bldP spid="26" grpId="0" animBg="1"/>
          <p:bldP spid="27" grpId="0" animBg="1"/>
          <p:bldP spid="28" grpId="0" animBg="1"/>
          <p:bldP spid="29" grpId="0" animBg="1"/>
          <p:bldP spid="31" grpId="0" animBg="1"/>
          <p:bldP spid="32" grpId="0"/>
          <p:bldP spid="33" grpId="0" animBg="1"/>
          <p:bldP spid="35" grpId="0" animBg="1"/>
          <p:bldP spid="37" grpId="0" animBg="1"/>
          <p:bldP spid="39" grpId="0" animBg="1"/>
          <p:bldP spid="70" grpId="0" animBg="1"/>
          <p:bldP spid="71" grpId="0" animBg="1"/>
          <p:bldP spid="72" grpId="0" animBg="1"/>
          <p:bldP spid="73" grpId="0" animBg="1"/>
          <p:bldP spid="43" grpId="0"/>
          <p:bldP spid="49" grpId="0"/>
          <p:bldP spid="50" grpId="0"/>
          <p:bldP spid="52" grpId="0"/>
          <p:bldP spid="56" grpId="0"/>
          <p:bldP spid="58"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accel="10000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1+#ppt_w/2"/>
                                              </p:val>
                                            </p:tav>
                                            <p:tav tm="100000">
                                              <p:val>
                                                <p:strVal val="#ppt_x"/>
                                              </p:val>
                                            </p:tav>
                                          </p:tavLst>
                                        </p:anim>
                                        <p:anim calcmode="lin" valueType="num">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3" ac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accel="10000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1000" fill="hold"/>
                                            <p:tgtEl>
                                              <p:spTgt spid="53"/>
                                            </p:tgtEl>
                                            <p:attrNameLst>
                                              <p:attrName>ppt_x</p:attrName>
                                            </p:attrNameLst>
                                          </p:cBhvr>
                                          <p:tavLst>
                                            <p:tav tm="0">
                                              <p:val>
                                                <p:strVal val="1+#ppt_w/2"/>
                                              </p:val>
                                            </p:tav>
                                            <p:tav tm="100000">
                                              <p:val>
                                                <p:strVal val="#ppt_x"/>
                                              </p:val>
                                            </p:tav>
                                          </p:tavLst>
                                        </p:anim>
                                        <p:anim calcmode="lin" valueType="num">
                                          <p:cBhvr additive="base">
                                            <p:cTn id="16" dur="1000" fill="hold"/>
                                            <p:tgtEl>
                                              <p:spTgt spid="53"/>
                                            </p:tgtEl>
                                            <p:attrNameLst>
                                              <p:attrName>ppt_y</p:attrName>
                                            </p:attrNameLst>
                                          </p:cBhvr>
                                          <p:tavLst>
                                            <p:tav tm="0">
                                              <p:val>
                                                <p:strVal val="0-#ppt_h/2"/>
                                              </p:val>
                                            </p:tav>
                                            <p:tav tm="100000">
                                              <p:val>
                                                <p:strVal val="#ppt_y"/>
                                              </p:val>
                                            </p:tav>
                                          </p:tavLst>
                                        </p:anim>
                                      </p:childTnLst>
                                    </p:cTn>
                                  </p:par>
                                  <p:par>
                                    <p:cTn id="17" presetID="2" presetClass="entr" presetSubtype="3" accel="100000" fill="hold" nodeType="withEffect">
                                      <p:stCondLst>
                                        <p:cond delay="0"/>
                                      </p:stCondLst>
                                      <p:childTnLst>
                                        <p:set>
                                          <p:cBhvr>
                                            <p:cTn id="18" dur="1" fill="hold">
                                              <p:stCondLst>
                                                <p:cond delay="0"/>
                                              </p:stCondLst>
                                            </p:cTn>
                                            <p:tgtEl>
                                              <p:spTgt spid="80"/>
                                            </p:tgtEl>
                                            <p:attrNameLst>
                                              <p:attrName>style.visibility</p:attrName>
                                            </p:attrNameLst>
                                          </p:cBhvr>
                                          <p:to>
                                            <p:strVal val="visible"/>
                                          </p:to>
                                        </p:set>
                                        <p:anim calcmode="lin" valueType="num">
                                          <p:cBhvr additive="base">
                                            <p:cTn id="19" dur="1000" fill="hold"/>
                                            <p:tgtEl>
                                              <p:spTgt spid="80"/>
                                            </p:tgtEl>
                                            <p:attrNameLst>
                                              <p:attrName>ppt_x</p:attrName>
                                            </p:attrNameLst>
                                          </p:cBhvr>
                                          <p:tavLst>
                                            <p:tav tm="0">
                                              <p:val>
                                                <p:strVal val="1+#ppt_w/2"/>
                                              </p:val>
                                            </p:tav>
                                            <p:tav tm="100000">
                                              <p:val>
                                                <p:strVal val="#ppt_x"/>
                                              </p:val>
                                            </p:tav>
                                          </p:tavLst>
                                        </p:anim>
                                        <p:anim calcmode="lin" valueType="num">
                                          <p:cBhvr additive="base">
                                            <p:cTn id="20" dur="1000" fill="hold"/>
                                            <p:tgtEl>
                                              <p:spTgt spid="80"/>
                                            </p:tgtEl>
                                            <p:attrNameLst>
                                              <p:attrName>ppt_y</p:attrName>
                                            </p:attrNameLst>
                                          </p:cBhvr>
                                          <p:tavLst>
                                            <p:tav tm="0">
                                              <p:val>
                                                <p:strVal val="0-#ppt_h/2"/>
                                              </p:val>
                                            </p:tav>
                                            <p:tav tm="100000">
                                              <p:val>
                                                <p:strVal val="#ppt_y"/>
                                              </p:val>
                                            </p:tav>
                                          </p:tavLst>
                                        </p:anim>
                                      </p:childTnLst>
                                    </p:cTn>
                                  </p:par>
                                  <p:par>
                                    <p:cTn id="21" presetID="2" presetClass="entr" presetSubtype="3" accel="10000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anim calcmode="lin" valueType="num">
                                          <p:cBhvr additive="base">
                                            <p:cTn id="23" dur="1000" fill="hold"/>
                                            <p:tgtEl>
                                              <p:spTgt spid="81"/>
                                            </p:tgtEl>
                                            <p:attrNameLst>
                                              <p:attrName>ppt_x</p:attrName>
                                            </p:attrNameLst>
                                          </p:cBhvr>
                                          <p:tavLst>
                                            <p:tav tm="0">
                                              <p:val>
                                                <p:strVal val="1+#ppt_w/2"/>
                                              </p:val>
                                            </p:tav>
                                            <p:tav tm="100000">
                                              <p:val>
                                                <p:strVal val="#ppt_x"/>
                                              </p:val>
                                            </p:tav>
                                          </p:tavLst>
                                        </p:anim>
                                        <p:anim calcmode="lin" valueType="num">
                                          <p:cBhvr additive="base">
                                            <p:cTn id="24" dur="1000" fill="hold"/>
                                            <p:tgtEl>
                                              <p:spTgt spid="81"/>
                                            </p:tgtEl>
                                            <p:attrNameLst>
                                              <p:attrName>ppt_y</p:attrName>
                                            </p:attrNameLst>
                                          </p:cBhvr>
                                          <p:tavLst>
                                            <p:tav tm="0">
                                              <p:val>
                                                <p:strVal val="0-#ppt_h/2"/>
                                              </p:val>
                                            </p:tav>
                                            <p:tav tm="100000">
                                              <p:val>
                                                <p:strVal val="#ppt_y"/>
                                              </p:val>
                                            </p:tav>
                                          </p:tavLst>
                                        </p:anim>
                                      </p:childTnLst>
                                    </p:cTn>
                                  </p:par>
                                  <p:par>
                                    <p:cTn id="25" presetID="2" presetClass="entr" presetSubtype="3" accel="10000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1+#ppt_w/2"/>
                                              </p:val>
                                            </p:tav>
                                            <p:tav tm="100000">
                                              <p:val>
                                                <p:strVal val="#ppt_x"/>
                                              </p:val>
                                            </p:tav>
                                          </p:tavLst>
                                        </p:anim>
                                        <p:anim calcmode="lin" valueType="num">
                                          <p:cBhvr additive="base">
                                            <p:cTn id="28" dur="1000" fill="hold"/>
                                            <p:tgtEl>
                                              <p:spTgt spid="24"/>
                                            </p:tgtEl>
                                            <p:attrNameLst>
                                              <p:attrName>ppt_y</p:attrName>
                                            </p:attrNameLst>
                                          </p:cBhvr>
                                          <p:tavLst>
                                            <p:tav tm="0">
                                              <p:val>
                                                <p:strVal val="0-#ppt_h/2"/>
                                              </p:val>
                                            </p:tav>
                                            <p:tav tm="100000">
                                              <p:val>
                                                <p:strVal val="#ppt_y"/>
                                              </p:val>
                                            </p:tav>
                                          </p:tavLst>
                                        </p:anim>
                                      </p:childTnLst>
                                    </p:cTn>
                                  </p:par>
                                  <p:par>
                                    <p:cTn id="29" presetID="2" presetClass="entr" presetSubtype="3" accel="10000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1+#ppt_w/2"/>
                                              </p:val>
                                            </p:tav>
                                            <p:tav tm="100000">
                                              <p:val>
                                                <p:strVal val="#ppt_x"/>
                                              </p:val>
                                            </p:tav>
                                          </p:tavLst>
                                        </p:anim>
                                        <p:anim calcmode="lin" valueType="num">
                                          <p:cBhvr additive="base">
                                            <p:cTn id="32" dur="1000" fill="hold"/>
                                            <p:tgtEl>
                                              <p:spTgt spid="25"/>
                                            </p:tgtEl>
                                            <p:attrNameLst>
                                              <p:attrName>ppt_y</p:attrName>
                                            </p:attrNameLst>
                                          </p:cBhvr>
                                          <p:tavLst>
                                            <p:tav tm="0">
                                              <p:val>
                                                <p:strVal val="0-#ppt_h/2"/>
                                              </p:val>
                                            </p:tav>
                                            <p:tav tm="100000">
                                              <p:val>
                                                <p:strVal val="#ppt_y"/>
                                              </p:val>
                                            </p:tav>
                                          </p:tavLst>
                                        </p:anim>
                                      </p:childTnLst>
                                    </p:cTn>
                                  </p:par>
                                  <p:par>
                                    <p:cTn id="33" presetID="2" presetClass="entr" presetSubtype="3" accel="10000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1000" fill="hold"/>
                                            <p:tgtEl>
                                              <p:spTgt spid="26"/>
                                            </p:tgtEl>
                                            <p:attrNameLst>
                                              <p:attrName>ppt_x</p:attrName>
                                            </p:attrNameLst>
                                          </p:cBhvr>
                                          <p:tavLst>
                                            <p:tav tm="0">
                                              <p:val>
                                                <p:strVal val="1+#ppt_w/2"/>
                                              </p:val>
                                            </p:tav>
                                            <p:tav tm="100000">
                                              <p:val>
                                                <p:strVal val="#ppt_x"/>
                                              </p:val>
                                            </p:tav>
                                          </p:tavLst>
                                        </p:anim>
                                        <p:anim calcmode="lin" valueType="num">
                                          <p:cBhvr additive="base">
                                            <p:cTn id="36" dur="1000" fill="hold"/>
                                            <p:tgtEl>
                                              <p:spTgt spid="26"/>
                                            </p:tgtEl>
                                            <p:attrNameLst>
                                              <p:attrName>ppt_y</p:attrName>
                                            </p:attrNameLst>
                                          </p:cBhvr>
                                          <p:tavLst>
                                            <p:tav tm="0">
                                              <p:val>
                                                <p:strVal val="0-#ppt_h/2"/>
                                              </p:val>
                                            </p:tav>
                                            <p:tav tm="100000">
                                              <p:val>
                                                <p:strVal val="#ppt_y"/>
                                              </p:val>
                                            </p:tav>
                                          </p:tavLst>
                                        </p:anim>
                                      </p:childTnLst>
                                    </p:cTn>
                                  </p:par>
                                  <p:par>
                                    <p:cTn id="37" presetID="2" presetClass="entr" presetSubtype="3" accel="10000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1000" fill="hold"/>
                                            <p:tgtEl>
                                              <p:spTgt spid="27"/>
                                            </p:tgtEl>
                                            <p:attrNameLst>
                                              <p:attrName>ppt_x</p:attrName>
                                            </p:attrNameLst>
                                          </p:cBhvr>
                                          <p:tavLst>
                                            <p:tav tm="0">
                                              <p:val>
                                                <p:strVal val="1+#ppt_w/2"/>
                                              </p:val>
                                            </p:tav>
                                            <p:tav tm="100000">
                                              <p:val>
                                                <p:strVal val="#ppt_x"/>
                                              </p:val>
                                            </p:tav>
                                          </p:tavLst>
                                        </p:anim>
                                        <p:anim calcmode="lin" valueType="num">
                                          <p:cBhvr additive="base">
                                            <p:cTn id="40" dur="1000" fill="hold"/>
                                            <p:tgtEl>
                                              <p:spTgt spid="27"/>
                                            </p:tgtEl>
                                            <p:attrNameLst>
                                              <p:attrName>ppt_y</p:attrName>
                                            </p:attrNameLst>
                                          </p:cBhvr>
                                          <p:tavLst>
                                            <p:tav tm="0">
                                              <p:val>
                                                <p:strVal val="0-#ppt_h/2"/>
                                              </p:val>
                                            </p:tav>
                                            <p:tav tm="100000">
                                              <p:val>
                                                <p:strVal val="#ppt_y"/>
                                              </p:val>
                                            </p:tav>
                                          </p:tavLst>
                                        </p:anim>
                                      </p:childTnLst>
                                    </p:cTn>
                                  </p:par>
                                  <p:par>
                                    <p:cTn id="41" presetID="2" presetClass="entr" presetSubtype="3" accel="10000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1000" fill="hold"/>
                                            <p:tgtEl>
                                              <p:spTgt spid="28"/>
                                            </p:tgtEl>
                                            <p:attrNameLst>
                                              <p:attrName>ppt_x</p:attrName>
                                            </p:attrNameLst>
                                          </p:cBhvr>
                                          <p:tavLst>
                                            <p:tav tm="0">
                                              <p:val>
                                                <p:strVal val="1+#ppt_w/2"/>
                                              </p:val>
                                            </p:tav>
                                            <p:tav tm="100000">
                                              <p:val>
                                                <p:strVal val="#ppt_x"/>
                                              </p:val>
                                            </p:tav>
                                          </p:tavLst>
                                        </p:anim>
                                        <p:anim calcmode="lin" valueType="num">
                                          <p:cBhvr additive="base">
                                            <p:cTn id="44" dur="1000" fill="hold"/>
                                            <p:tgtEl>
                                              <p:spTgt spid="28"/>
                                            </p:tgtEl>
                                            <p:attrNameLst>
                                              <p:attrName>ppt_y</p:attrName>
                                            </p:attrNameLst>
                                          </p:cBhvr>
                                          <p:tavLst>
                                            <p:tav tm="0">
                                              <p:val>
                                                <p:strVal val="0-#ppt_h/2"/>
                                              </p:val>
                                            </p:tav>
                                            <p:tav tm="100000">
                                              <p:val>
                                                <p:strVal val="#ppt_y"/>
                                              </p:val>
                                            </p:tav>
                                          </p:tavLst>
                                        </p:anim>
                                      </p:childTnLst>
                                    </p:cTn>
                                  </p:par>
                                  <p:par>
                                    <p:cTn id="45" presetID="2" presetClass="entr" presetSubtype="3" accel="10000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1000" fill="hold"/>
                                            <p:tgtEl>
                                              <p:spTgt spid="29"/>
                                            </p:tgtEl>
                                            <p:attrNameLst>
                                              <p:attrName>ppt_x</p:attrName>
                                            </p:attrNameLst>
                                          </p:cBhvr>
                                          <p:tavLst>
                                            <p:tav tm="0">
                                              <p:val>
                                                <p:strVal val="1+#ppt_w/2"/>
                                              </p:val>
                                            </p:tav>
                                            <p:tav tm="100000">
                                              <p:val>
                                                <p:strVal val="#ppt_x"/>
                                              </p:val>
                                            </p:tav>
                                          </p:tavLst>
                                        </p:anim>
                                        <p:anim calcmode="lin" valueType="num">
                                          <p:cBhvr additive="base">
                                            <p:cTn id="48" dur="1000" fill="hold"/>
                                            <p:tgtEl>
                                              <p:spTgt spid="29"/>
                                            </p:tgtEl>
                                            <p:attrNameLst>
                                              <p:attrName>ppt_y</p:attrName>
                                            </p:attrNameLst>
                                          </p:cBhvr>
                                          <p:tavLst>
                                            <p:tav tm="0">
                                              <p:val>
                                                <p:strVal val="0-#ppt_h/2"/>
                                              </p:val>
                                            </p:tav>
                                            <p:tav tm="100000">
                                              <p:val>
                                                <p:strVal val="#ppt_y"/>
                                              </p:val>
                                            </p:tav>
                                          </p:tavLst>
                                        </p:anim>
                                      </p:childTnLst>
                                    </p:cTn>
                                  </p:par>
                                  <p:par>
                                    <p:cTn id="49" presetID="2" presetClass="entr" presetSubtype="3" accel="10000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additive="base">
                                            <p:cTn id="51" dur="1000" fill="hold"/>
                                            <p:tgtEl>
                                              <p:spTgt spid="31"/>
                                            </p:tgtEl>
                                            <p:attrNameLst>
                                              <p:attrName>ppt_x</p:attrName>
                                            </p:attrNameLst>
                                          </p:cBhvr>
                                          <p:tavLst>
                                            <p:tav tm="0">
                                              <p:val>
                                                <p:strVal val="1+#ppt_w/2"/>
                                              </p:val>
                                            </p:tav>
                                            <p:tav tm="100000">
                                              <p:val>
                                                <p:strVal val="#ppt_x"/>
                                              </p:val>
                                            </p:tav>
                                          </p:tavLst>
                                        </p:anim>
                                        <p:anim calcmode="lin" valueType="num">
                                          <p:cBhvr additive="base">
                                            <p:cTn id="52" dur="1000" fill="hold"/>
                                            <p:tgtEl>
                                              <p:spTgt spid="31"/>
                                            </p:tgtEl>
                                            <p:attrNameLst>
                                              <p:attrName>ppt_y</p:attrName>
                                            </p:attrNameLst>
                                          </p:cBhvr>
                                          <p:tavLst>
                                            <p:tav tm="0">
                                              <p:val>
                                                <p:strVal val="0-#ppt_h/2"/>
                                              </p:val>
                                            </p:tav>
                                            <p:tav tm="100000">
                                              <p:val>
                                                <p:strVal val="#ppt_y"/>
                                              </p:val>
                                            </p:tav>
                                          </p:tavLst>
                                        </p:anim>
                                      </p:childTnLst>
                                    </p:cTn>
                                  </p:par>
                                  <p:par>
                                    <p:cTn id="53" presetID="2" presetClass="entr" presetSubtype="3" accel="10000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 calcmode="lin" valueType="num">
                                          <p:cBhvr additive="base">
                                            <p:cTn id="55" dur="1000" fill="hold"/>
                                            <p:tgtEl>
                                              <p:spTgt spid="32"/>
                                            </p:tgtEl>
                                            <p:attrNameLst>
                                              <p:attrName>ppt_x</p:attrName>
                                            </p:attrNameLst>
                                          </p:cBhvr>
                                          <p:tavLst>
                                            <p:tav tm="0">
                                              <p:val>
                                                <p:strVal val="1+#ppt_w/2"/>
                                              </p:val>
                                            </p:tav>
                                            <p:tav tm="100000">
                                              <p:val>
                                                <p:strVal val="#ppt_x"/>
                                              </p:val>
                                            </p:tav>
                                          </p:tavLst>
                                        </p:anim>
                                        <p:anim calcmode="lin" valueType="num">
                                          <p:cBhvr additive="base">
                                            <p:cTn id="56" dur="1000" fill="hold"/>
                                            <p:tgtEl>
                                              <p:spTgt spid="32"/>
                                            </p:tgtEl>
                                            <p:attrNameLst>
                                              <p:attrName>ppt_y</p:attrName>
                                            </p:attrNameLst>
                                          </p:cBhvr>
                                          <p:tavLst>
                                            <p:tav tm="0">
                                              <p:val>
                                                <p:strVal val="0-#ppt_h/2"/>
                                              </p:val>
                                            </p:tav>
                                            <p:tav tm="100000">
                                              <p:val>
                                                <p:strVal val="#ppt_y"/>
                                              </p:val>
                                            </p:tav>
                                          </p:tavLst>
                                        </p:anim>
                                      </p:childTnLst>
                                    </p:cTn>
                                  </p:par>
                                  <p:par>
                                    <p:cTn id="57" presetID="2" presetClass="entr" presetSubtype="3" accel="10000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1000" fill="hold"/>
                                            <p:tgtEl>
                                              <p:spTgt spid="33"/>
                                            </p:tgtEl>
                                            <p:attrNameLst>
                                              <p:attrName>ppt_x</p:attrName>
                                            </p:attrNameLst>
                                          </p:cBhvr>
                                          <p:tavLst>
                                            <p:tav tm="0">
                                              <p:val>
                                                <p:strVal val="1+#ppt_w/2"/>
                                              </p:val>
                                            </p:tav>
                                            <p:tav tm="100000">
                                              <p:val>
                                                <p:strVal val="#ppt_x"/>
                                              </p:val>
                                            </p:tav>
                                          </p:tavLst>
                                        </p:anim>
                                        <p:anim calcmode="lin" valueType="num">
                                          <p:cBhvr additive="base">
                                            <p:cTn id="60" dur="1000" fill="hold"/>
                                            <p:tgtEl>
                                              <p:spTgt spid="33"/>
                                            </p:tgtEl>
                                            <p:attrNameLst>
                                              <p:attrName>ppt_y</p:attrName>
                                            </p:attrNameLst>
                                          </p:cBhvr>
                                          <p:tavLst>
                                            <p:tav tm="0">
                                              <p:val>
                                                <p:strVal val="0-#ppt_h/2"/>
                                              </p:val>
                                            </p:tav>
                                            <p:tav tm="100000">
                                              <p:val>
                                                <p:strVal val="#ppt_y"/>
                                              </p:val>
                                            </p:tav>
                                          </p:tavLst>
                                        </p:anim>
                                      </p:childTnLst>
                                    </p:cTn>
                                  </p:par>
                                  <p:par>
                                    <p:cTn id="61" presetID="2" presetClass="entr" presetSubtype="3" accel="10000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1000" fill="hold"/>
                                            <p:tgtEl>
                                              <p:spTgt spid="35"/>
                                            </p:tgtEl>
                                            <p:attrNameLst>
                                              <p:attrName>ppt_x</p:attrName>
                                            </p:attrNameLst>
                                          </p:cBhvr>
                                          <p:tavLst>
                                            <p:tav tm="0">
                                              <p:val>
                                                <p:strVal val="1+#ppt_w/2"/>
                                              </p:val>
                                            </p:tav>
                                            <p:tav tm="100000">
                                              <p:val>
                                                <p:strVal val="#ppt_x"/>
                                              </p:val>
                                            </p:tav>
                                          </p:tavLst>
                                        </p:anim>
                                        <p:anim calcmode="lin" valueType="num">
                                          <p:cBhvr additive="base">
                                            <p:cTn id="64" dur="1000" fill="hold"/>
                                            <p:tgtEl>
                                              <p:spTgt spid="35"/>
                                            </p:tgtEl>
                                            <p:attrNameLst>
                                              <p:attrName>ppt_y</p:attrName>
                                            </p:attrNameLst>
                                          </p:cBhvr>
                                          <p:tavLst>
                                            <p:tav tm="0">
                                              <p:val>
                                                <p:strVal val="0-#ppt_h/2"/>
                                              </p:val>
                                            </p:tav>
                                            <p:tav tm="100000">
                                              <p:val>
                                                <p:strVal val="#ppt_y"/>
                                              </p:val>
                                            </p:tav>
                                          </p:tavLst>
                                        </p:anim>
                                      </p:childTnLst>
                                    </p:cTn>
                                  </p:par>
                                  <p:par>
                                    <p:cTn id="65" presetID="2" presetClass="entr" presetSubtype="3" accel="10000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1000" fill="hold"/>
                                            <p:tgtEl>
                                              <p:spTgt spid="37"/>
                                            </p:tgtEl>
                                            <p:attrNameLst>
                                              <p:attrName>ppt_x</p:attrName>
                                            </p:attrNameLst>
                                          </p:cBhvr>
                                          <p:tavLst>
                                            <p:tav tm="0">
                                              <p:val>
                                                <p:strVal val="1+#ppt_w/2"/>
                                              </p:val>
                                            </p:tav>
                                            <p:tav tm="100000">
                                              <p:val>
                                                <p:strVal val="#ppt_x"/>
                                              </p:val>
                                            </p:tav>
                                          </p:tavLst>
                                        </p:anim>
                                        <p:anim calcmode="lin" valueType="num">
                                          <p:cBhvr additive="base">
                                            <p:cTn id="68" dur="1000" fill="hold"/>
                                            <p:tgtEl>
                                              <p:spTgt spid="37"/>
                                            </p:tgtEl>
                                            <p:attrNameLst>
                                              <p:attrName>ppt_y</p:attrName>
                                            </p:attrNameLst>
                                          </p:cBhvr>
                                          <p:tavLst>
                                            <p:tav tm="0">
                                              <p:val>
                                                <p:strVal val="0-#ppt_h/2"/>
                                              </p:val>
                                            </p:tav>
                                            <p:tav tm="100000">
                                              <p:val>
                                                <p:strVal val="#ppt_y"/>
                                              </p:val>
                                            </p:tav>
                                          </p:tavLst>
                                        </p:anim>
                                      </p:childTnLst>
                                    </p:cTn>
                                  </p:par>
                                  <p:par>
                                    <p:cTn id="69" presetID="2" presetClass="entr" presetSubtype="3" accel="10000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anim calcmode="lin" valueType="num">
                                          <p:cBhvr additive="base">
                                            <p:cTn id="71" dur="1000" fill="hold"/>
                                            <p:tgtEl>
                                              <p:spTgt spid="39"/>
                                            </p:tgtEl>
                                            <p:attrNameLst>
                                              <p:attrName>ppt_x</p:attrName>
                                            </p:attrNameLst>
                                          </p:cBhvr>
                                          <p:tavLst>
                                            <p:tav tm="0">
                                              <p:val>
                                                <p:strVal val="1+#ppt_w/2"/>
                                              </p:val>
                                            </p:tav>
                                            <p:tav tm="100000">
                                              <p:val>
                                                <p:strVal val="#ppt_x"/>
                                              </p:val>
                                            </p:tav>
                                          </p:tavLst>
                                        </p:anim>
                                        <p:anim calcmode="lin" valueType="num">
                                          <p:cBhvr additive="base">
                                            <p:cTn id="72" dur="1000" fill="hold"/>
                                            <p:tgtEl>
                                              <p:spTgt spid="39"/>
                                            </p:tgtEl>
                                            <p:attrNameLst>
                                              <p:attrName>ppt_y</p:attrName>
                                            </p:attrNameLst>
                                          </p:cBhvr>
                                          <p:tavLst>
                                            <p:tav tm="0">
                                              <p:val>
                                                <p:strVal val="0-#ppt_h/2"/>
                                              </p:val>
                                            </p:tav>
                                            <p:tav tm="100000">
                                              <p:val>
                                                <p:strVal val="#ppt_y"/>
                                              </p:val>
                                            </p:tav>
                                          </p:tavLst>
                                        </p:anim>
                                      </p:childTnLst>
                                    </p:cTn>
                                  </p:par>
                                  <p:par>
                                    <p:cTn id="73" presetID="2" presetClass="entr" presetSubtype="3" accel="100000" fill="hold" grpId="0" nodeType="withEffect">
                                      <p:stCondLst>
                                        <p:cond delay="0"/>
                                      </p:stCondLst>
                                      <p:childTnLst>
                                        <p:set>
                                          <p:cBhvr>
                                            <p:cTn id="74" dur="1" fill="hold">
                                              <p:stCondLst>
                                                <p:cond delay="0"/>
                                              </p:stCondLst>
                                            </p:cTn>
                                            <p:tgtEl>
                                              <p:spTgt spid="70"/>
                                            </p:tgtEl>
                                            <p:attrNameLst>
                                              <p:attrName>style.visibility</p:attrName>
                                            </p:attrNameLst>
                                          </p:cBhvr>
                                          <p:to>
                                            <p:strVal val="visible"/>
                                          </p:to>
                                        </p:set>
                                        <p:anim calcmode="lin" valueType="num">
                                          <p:cBhvr additive="base">
                                            <p:cTn id="75" dur="1000" fill="hold"/>
                                            <p:tgtEl>
                                              <p:spTgt spid="70"/>
                                            </p:tgtEl>
                                            <p:attrNameLst>
                                              <p:attrName>ppt_x</p:attrName>
                                            </p:attrNameLst>
                                          </p:cBhvr>
                                          <p:tavLst>
                                            <p:tav tm="0">
                                              <p:val>
                                                <p:strVal val="1+#ppt_w/2"/>
                                              </p:val>
                                            </p:tav>
                                            <p:tav tm="100000">
                                              <p:val>
                                                <p:strVal val="#ppt_x"/>
                                              </p:val>
                                            </p:tav>
                                          </p:tavLst>
                                        </p:anim>
                                        <p:anim calcmode="lin" valueType="num">
                                          <p:cBhvr additive="base">
                                            <p:cTn id="76" dur="1000" fill="hold"/>
                                            <p:tgtEl>
                                              <p:spTgt spid="70"/>
                                            </p:tgtEl>
                                            <p:attrNameLst>
                                              <p:attrName>ppt_y</p:attrName>
                                            </p:attrNameLst>
                                          </p:cBhvr>
                                          <p:tavLst>
                                            <p:tav tm="0">
                                              <p:val>
                                                <p:strVal val="0-#ppt_h/2"/>
                                              </p:val>
                                            </p:tav>
                                            <p:tav tm="100000">
                                              <p:val>
                                                <p:strVal val="#ppt_y"/>
                                              </p:val>
                                            </p:tav>
                                          </p:tavLst>
                                        </p:anim>
                                      </p:childTnLst>
                                    </p:cTn>
                                  </p:par>
                                  <p:par>
                                    <p:cTn id="77" presetID="2" presetClass="entr" presetSubtype="3" accel="100000" fill="hold" grpId="0" nodeType="withEffect">
                                      <p:stCondLst>
                                        <p:cond delay="0"/>
                                      </p:stCondLst>
                                      <p:childTnLst>
                                        <p:set>
                                          <p:cBhvr>
                                            <p:cTn id="78" dur="1" fill="hold">
                                              <p:stCondLst>
                                                <p:cond delay="0"/>
                                              </p:stCondLst>
                                            </p:cTn>
                                            <p:tgtEl>
                                              <p:spTgt spid="71"/>
                                            </p:tgtEl>
                                            <p:attrNameLst>
                                              <p:attrName>style.visibility</p:attrName>
                                            </p:attrNameLst>
                                          </p:cBhvr>
                                          <p:to>
                                            <p:strVal val="visible"/>
                                          </p:to>
                                        </p:set>
                                        <p:anim calcmode="lin" valueType="num">
                                          <p:cBhvr additive="base">
                                            <p:cTn id="79" dur="1000" fill="hold"/>
                                            <p:tgtEl>
                                              <p:spTgt spid="71"/>
                                            </p:tgtEl>
                                            <p:attrNameLst>
                                              <p:attrName>ppt_x</p:attrName>
                                            </p:attrNameLst>
                                          </p:cBhvr>
                                          <p:tavLst>
                                            <p:tav tm="0">
                                              <p:val>
                                                <p:strVal val="1+#ppt_w/2"/>
                                              </p:val>
                                            </p:tav>
                                            <p:tav tm="100000">
                                              <p:val>
                                                <p:strVal val="#ppt_x"/>
                                              </p:val>
                                            </p:tav>
                                          </p:tavLst>
                                        </p:anim>
                                        <p:anim calcmode="lin" valueType="num">
                                          <p:cBhvr additive="base">
                                            <p:cTn id="80" dur="1000" fill="hold"/>
                                            <p:tgtEl>
                                              <p:spTgt spid="71"/>
                                            </p:tgtEl>
                                            <p:attrNameLst>
                                              <p:attrName>ppt_y</p:attrName>
                                            </p:attrNameLst>
                                          </p:cBhvr>
                                          <p:tavLst>
                                            <p:tav tm="0">
                                              <p:val>
                                                <p:strVal val="0-#ppt_h/2"/>
                                              </p:val>
                                            </p:tav>
                                            <p:tav tm="100000">
                                              <p:val>
                                                <p:strVal val="#ppt_y"/>
                                              </p:val>
                                            </p:tav>
                                          </p:tavLst>
                                        </p:anim>
                                      </p:childTnLst>
                                    </p:cTn>
                                  </p:par>
                                  <p:par>
                                    <p:cTn id="81" presetID="2" presetClass="entr" presetSubtype="3" accel="100000" fill="hold" grpId="0" nodeType="withEffect">
                                      <p:stCondLst>
                                        <p:cond delay="0"/>
                                      </p:stCondLst>
                                      <p:childTnLst>
                                        <p:set>
                                          <p:cBhvr>
                                            <p:cTn id="82" dur="1" fill="hold">
                                              <p:stCondLst>
                                                <p:cond delay="0"/>
                                              </p:stCondLst>
                                            </p:cTn>
                                            <p:tgtEl>
                                              <p:spTgt spid="72"/>
                                            </p:tgtEl>
                                            <p:attrNameLst>
                                              <p:attrName>style.visibility</p:attrName>
                                            </p:attrNameLst>
                                          </p:cBhvr>
                                          <p:to>
                                            <p:strVal val="visible"/>
                                          </p:to>
                                        </p:set>
                                        <p:anim calcmode="lin" valueType="num">
                                          <p:cBhvr additive="base">
                                            <p:cTn id="83" dur="1000" fill="hold"/>
                                            <p:tgtEl>
                                              <p:spTgt spid="72"/>
                                            </p:tgtEl>
                                            <p:attrNameLst>
                                              <p:attrName>ppt_x</p:attrName>
                                            </p:attrNameLst>
                                          </p:cBhvr>
                                          <p:tavLst>
                                            <p:tav tm="0">
                                              <p:val>
                                                <p:strVal val="1+#ppt_w/2"/>
                                              </p:val>
                                            </p:tav>
                                            <p:tav tm="100000">
                                              <p:val>
                                                <p:strVal val="#ppt_x"/>
                                              </p:val>
                                            </p:tav>
                                          </p:tavLst>
                                        </p:anim>
                                        <p:anim calcmode="lin" valueType="num">
                                          <p:cBhvr additive="base">
                                            <p:cTn id="84" dur="1000" fill="hold"/>
                                            <p:tgtEl>
                                              <p:spTgt spid="72"/>
                                            </p:tgtEl>
                                            <p:attrNameLst>
                                              <p:attrName>ppt_y</p:attrName>
                                            </p:attrNameLst>
                                          </p:cBhvr>
                                          <p:tavLst>
                                            <p:tav tm="0">
                                              <p:val>
                                                <p:strVal val="0-#ppt_h/2"/>
                                              </p:val>
                                            </p:tav>
                                            <p:tav tm="100000">
                                              <p:val>
                                                <p:strVal val="#ppt_y"/>
                                              </p:val>
                                            </p:tav>
                                          </p:tavLst>
                                        </p:anim>
                                      </p:childTnLst>
                                    </p:cTn>
                                  </p:par>
                                  <p:par>
                                    <p:cTn id="85" presetID="2" presetClass="entr" presetSubtype="3" accel="100000" fill="hold" grpId="0" nodeType="withEffect">
                                      <p:stCondLst>
                                        <p:cond delay="0"/>
                                      </p:stCondLst>
                                      <p:childTnLst>
                                        <p:set>
                                          <p:cBhvr>
                                            <p:cTn id="86" dur="1" fill="hold">
                                              <p:stCondLst>
                                                <p:cond delay="0"/>
                                              </p:stCondLst>
                                            </p:cTn>
                                            <p:tgtEl>
                                              <p:spTgt spid="73"/>
                                            </p:tgtEl>
                                            <p:attrNameLst>
                                              <p:attrName>style.visibility</p:attrName>
                                            </p:attrNameLst>
                                          </p:cBhvr>
                                          <p:to>
                                            <p:strVal val="visible"/>
                                          </p:to>
                                        </p:set>
                                        <p:anim calcmode="lin" valueType="num">
                                          <p:cBhvr additive="base">
                                            <p:cTn id="87" dur="1000" fill="hold"/>
                                            <p:tgtEl>
                                              <p:spTgt spid="73"/>
                                            </p:tgtEl>
                                            <p:attrNameLst>
                                              <p:attrName>ppt_x</p:attrName>
                                            </p:attrNameLst>
                                          </p:cBhvr>
                                          <p:tavLst>
                                            <p:tav tm="0">
                                              <p:val>
                                                <p:strVal val="1+#ppt_w/2"/>
                                              </p:val>
                                            </p:tav>
                                            <p:tav tm="100000">
                                              <p:val>
                                                <p:strVal val="#ppt_x"/>
                                              </p:val>
                                            </p:tav>
                                          </p:tavLst>
                                        </p:anim>
                                        <p:anim calcmode="lin" valueType="num">
                                          <p:cBhvr additive="base">
                                            <p:cTn id="88" dur="1000" fill="hold"/>
                                            <p:tgtEl>
                                              <p:spTgt spid="73"/>
                                            </p:tgtEl>
                                            <p:attrNameLst>
                                              <p:attrName>ppt_y</p:attrName>
                                            </p:attrNameLst>
                                          </p:cBhvr>
                                          <p:tavLst>
                                            <p:tav tm="0">
                                              <p:val>
                                                <p:strVal val="0-#ppt_h/2"/>
                                              </p:val>
                                            </p:tav>
                                            <p:tav tm="100000">
                                              <p:val>
                                                <p:strVal val="#ppt_y"/>
                                              </p:val>
                                            </p:tav>
                                          </p:tavLst>
                                        </p:anim>
                                      </p:childTnLst>
                                    </p:cTn>
                                  </p:par>
                                  <p:par>
                                    <p:cTn id="89" presetID="2" presetClass="entr" presetSubtype="3" accel="10000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anim calcmode="lin" valueType="num">
                                          <p:cBhvr additive="base">
                                            <p:cTn id="91" dur="1000" fill="hold"/>
                                            <p:tgtEl>
                                              <p:spTgt spid="43"/>
                                            </p:tgtEl>
                                            <p:attrNameLst>
                                              <p:attrName>ppt_x</p:attrName>
                                            </p:attrNameLst>
                                          </p:cBhvr>
                                          <p:tavLst>
                                            <p:tav tm="0">
                                              <p:val>
                                                <p:strVal val="1+#ppt_w/2"/>
                                              </p:val>
                                            </p:tav>
                                            <p:tav tm="100000">
                                              <p:val>
                                                <p:strVal val="#ppt_x"/>
                                              </p:val>
                                            </p:tav>
                                          </p:tavLst>
                                        </p:anim>
                                        <p:anim calcmode="lin" valueType="num">
                                          <p:cBhvr additive="base">
                                            <p:cTn id="92" dur="1000" fill="hold"/>
                                            <p:tgtEl>
                                              <p:spTgt spid="43"/>
                                            </p:tgtEl>
                                            <p:attrNameLst>
                                              <p:attrName>ppt_y</p:attrName>
                                            </p:attrNameLst>
                                          </p:cBhvr>
                                          <p:tavLst>
                                            <p:tav tm="0">
                                              <p:val>
                                                <p:strVal val="0-#ppt_h/2"/>
                                              </p:val>
                                            </p:tav>
                                            <p:tav tm="100000">
                                              <p:val>
                                                <p:strVal val="#ppt_y"/>
                                              </p:val>
                                            </p:tav>
                                          </p:tavLst>
                                        </p:anim>
                                      </p:childTnLst>
                                    </p:cTn>
                                  </p:par>
                                  <p:par>
                                    <p:cTn id="93" presetID="2" presetClass="entr" presetSubtype="3" accel="100000" fill="hold" nodeType="withEffect">
                                      <p:stCondLst>
                                        <p:cond delay="0"/>
                                      </p:stCondLst>
                                      <p:childTnLst>
                                        <p:set>
                                          <p:cBhvr>
                                            <p:cTn id="94" dur="1" fill="hold">
                                              <p:stCondLst>
                                                <p:cond delay="0"/>
                                              </p:stCondLst>
                                            </p:cTn>
                                            <p:tgtEl>
                                              <p:spTgt spid="48"/>
                                            </p:tgtEl>
                                            <p:attrNameLst>
                                              <p:attrName>style.visibility</p:attrName>
                                            </p:attrNameLst>
                                          </p:cBhvr>
                                          <p:to>
                                            <p:strVal val="visible"/>
                                          </p:to>
                                        </p:set>
                                        <p:anim calcmode="lin" valueType="num">
                                          <p:cBhvr additive="base">
                                            <p:cTn id="95" dur="1000" fill="hold"/>
                                            <p:tgtEl>
                                              <p:spTgt spid="48"/>
                                            </p:tgtEl>
                                            <p:attrNameLst>
                                              <p:attrName>ppt_x</p:attrName>
                                            </p:attrNameLst>
                                          </p:cBhvr>
                                          <p:tavLst>
                                            <p:tav tm="0">
                                              <p:val>
                                                <p:strVal val="1+#ppt_w/2"/>
                                              </p:val>
                                            </p:tav>
                                            <p:tav tm="100000">
                                              <p:val>
                                                <p:strVal val="#ppt_x"/>
                                              </p:val>
                                            </p:tav>
                                          </p:tavLst>
                                        </p:anim>
                                        <p:anim calcmode="lin" valueType="num">
                                          <p:cBhvr additive="base">
                                            <p:cTn id="96" dur="1000" fill="hold"/>
                                            <p:tgtEl>
                                              <p:spTgt spid="48"/>
                                            </p:tgtEl>
                                            <p:attrNameLst>
                                              <p:attrName>ppt_y</p:attrName>
                                            </p:attrNameLst>
                                          </p:cBhvr>
                                          <p:tavLst>
                                            <p:tav tm="0">
                                              <p:val>
                                                <p:strVal val="0-#ppt_h/2"/>
                                              </p:val>
                                            </p:tav>
                                            <p:tav tm="100000">
                                              <p:val>
                                                <p:strVal val="#ppt_y"/>
                                              </p:val>
                                            </p:tav>
                                          </p:tavLst>
                                        </p:anim>
                                      </p:childTnLst>
                                    </p:cTn>
                                  </p:par>
                                  <p:par>
                                    <p:cTn id="97" presetID="2" presetClass="entr" presetSubtype="3" accel="100000" fill="hold" grpId="0" nodeType="withEffect">
                                      <p:stCondLst>
                                        <p:cond delay="0"/>
                                      </p:stCondLst>
                                      <p:childTnLst>
                                        <p:set>
                                          <p:cBhvr>
                                            <p:cTn id="98" dur="1" fill="hold">
                                              <p:stCondLst>
                                                <p:cond delay="0"/>
                                              </p:stCondLst>
                                            </p:cTn>
                                            <p:tgtEl>
                                              <p:spTgt spid="49"/>
                                            </p:tgtEl>
                                            <p:attrNameLst>
                                              <p:attrName>style.visibility</p:attrName>
                                            </p:attrNameLst>
                                          </p:cBhvr>
                                          <p:to>
                                            <p:strVal val="visible"/>
                                          </p:to>
                                        </p:set>
                                        <p:anim calcmode="lin" valueType="num">
                                          <p:cBhvr additive="base">
                                            <p:cTn id="99" dur="1000" fill="hold"/>
                                            <p:tgtEl>
                                              <p:spTgt spid="49"/>
                                            </p:tgtEl>
                                            <p:attrNameLst>
                                              <p:attrName>ppt_x</p:attrName>
                                            </p:attrNameLst>
                                          </p:cBhvr>
                                          <p:tavLst>
                                            <p:tav tm="0">
                                              <p:val>
                                                <p:strVal val="1+#ppt_w/2"/>
                                              </p:val>
                                            </p:tav>
                                            <p:tav tm="100000">
                                              <p:val>
                                                <p:strVal val="#ppt_x"/>
                                              </p:val>
                                            </p:tav>
                                          </p:tavLst>
                                        </p:anim>
                                        <p:anim calcmode="lin" valueType="num">
                                          <p:cBhvr additive="base">
                                            <p:cTn id="100" dur="1000" fill="hold"/>
                                            <p:tgtEl>
                                              <p:spTgt spid="49"/>
                                            </p:tgtEl>
                                            <p:attrNameLst>
                                              <p:attrName>ppt_y</p:attrName>
                                            </p:attrNameLst>
                                          </p:cBhvr>
                                          <p:tavLst>
                                            <p:tav tm="0">
                                              <p:val>
                                                <p:strVal val="0-#ppt_h/2"/>
                                              </p:val>
                                            </p:tav>
                                            <p:tav tm="100000">
                                              <p:val>
                                                <p:strVal val="#ppt_y"/>
                                              </p:val>
                                            </p:tav>
                                          </p:tavLst>
                                        </p:anim>
                                      </p:childTnLst>
                                    </p:cTn>
                                  </p:par>
                                  <p:par>
                                    <p:cTn id="101" presetID="2" presetClass="entr" presetSubtype="3" accel="100000" fill="hold" grpId="0" nodeType="withEffect">
                                      <p:stCondLst>
                                        <p:cond delay="0"/>
                                      </p:stCondLst>
                                      <p:childTnLst>
                                        <p:set>
                                          <p:cBhvr>
                                            <p:cTn id="102" dur="1" fill="hold">
                                              <p:stCondLst>
                                                <p:cond delay="0"/>
                                              </p:stCondLst>
                                            </p:cTn>
                                            <p:tgtEl>
                                              <p:spTgt spid="50"/>
                                            </p:tgtEl>
                                            <p:attrNameLst>
                                              <p:attrName>style.visibility</p:attrName>
                                            </p:attrNameLst>
                                          </p:cBhvr>
                                          <p:to>
                                            <p:strVal val="visible"/>
                                          </p:to>
                                        </p:set>
                                        <p:anim calcmode="lin" valueType="num">
                                          <p:cBhvr additive="base">
                                            <p:cTn id="103" dur="1000" fill="hold"/>
                                            <p:tgtEl>
                                              <p:spTgt spid="50"/>
                                            </p:tgtEl>
                                            <p:attrNameLst>
                                              <p:attrName>ppt_x</p:attrName>
                                            </p:attrNameLst>
                                          </p:cBhvr>
                                          <p:tavLst>
                                            <p:tav tm="0">
                                              <p:val>
                                                <p:strVal val="1+#ppt_w/2"/>
                                              </p:val>
                                            </p:tav>
                                            <p:tav tm="100000">
                                              <p:val>
                                                <p:strVal val="#ppt_x"/>
                                              </p:val>
                                            </p:tav>
                                          </p:tavLst>
                                        </p:anim>
                                        <p:anim calcmode="lin" valueType="num">
                                          <p:cBhvr additive="base">
                                            <p:cTn id="104" dur="1000" fill="hold"/>
                                            <p:tgtEl>
                                              <p:spTgt spid="50"/>
                                            </p:tgtEl>
                                            <p:attrNameLst>
                                              <p:attrName>ppt_y</p:attrName>
                                            </p:attrNameLst>
                                          </p:cBhvr>
                                          <p:tavLst>
                                            <p:tav tm="0">
                                              <p:val>
                                                <p:strVal val="0-#ppt_h/2"/>
                                              </p:val>
                                            </p:tav>
                                            <p:tav tm="100000">
                                              <p:val>
                                                <p:strVal val="#ppt_y"/>
                                              </p:val>
                                            </p:tav>
                                          </p:tavLst>
                                        </p:anim>
                                      </p:childTnLst>
                                    </p:cTn>
                                  </p:par>
                                  <p:par>
                                    <p:cTn id="105" presetID="2" presetClass="entr" presetSubtype="3" accel="100000" fill="hold" nodeType="withEffect">
                                      <p:stCondLst>
                                        <p:cond delay="0"/>
                                      </p:stCondLst>
                                      <p:childTnLst>
                                        <p:set>
                                          <p:cBhvr>
                                            <p:cTn id="106" dur="1" fill="hold">
                                              <p:stCondLst>
                                                <p:cond delay="0"/>
                                              </p:stCondLst>
                                            </p:cTn>
                                            <p:tgtEl>
                                              <p:spTgt spid="51"/>
                                            </p:tgtEl>
                                            <p:attrNameLst>
                                              <p:attrName>style.visibility</p:attrName>
                                            </p:attrNameLst>
                                          </p:cBhvr>
                                          <p:to>
                                            <p:strVal val="visible"/>
                                          </p:to>
                                        </p:set>
                                        <p:anim calcmode="lin" valueType="num">
                                          <p:cBhvr additive="base">
                                            <p:cTn id="107" dur="1000" fill="hold"/>
                                            <p:tgtEl>
                                              <p:spTgt spid="51"/>
                                            </p:tgtEl>
                                            <p:attrNameLst>
                                              <p:attrName>ppt_x</p:attrName>
                                            </p:attrNameLst>
                                          </p:cBhvr>
                                          <p:tavLst>
                                            <p:tav tm="0">
                                              <p:val>
                                                <p:strVal val="1+#ppt_w/2"/>
                                              </p:val>
                                            </p:tav>
                                            <p:tav tm="100000">
                                              <p:val>
                                                <p:strVal val="#ppt_x"/>
                                              </p:val>
                                            </p:tav>
                                          </p:tavLst>
                                        </p:anim>
                                        <p:anim calcmode="lin" valueType="num">
                                          <p:cBhvr additive="base">
                                            <p:cTn id="108" dur="1000" fill="hold"/>
                                            <p:tgtEl>
                                              <p:spTgt spid="51"/>
                                            </p:tgtEl>
                                            <p:attrNameLst>
                                              <p:attrName>ppt_y</p:attrName>
                                            </p:attrNameLst>
                                          </p:cBhvr>
                                          <p:tavLst>
                                            <p:tav tm="0">
                                              <p:val>
                                                <p:strVal val="0-#ppt_h/2"/>
                                              </p:val>
                                            </p:tav>
                                            <p:tav tm="100000">
                                              <p:val>
                                                <p:strVal val="#ppt_y"/>
                                              </p:val>
                                            </p:tav>
                                          </p:tavLst>
                                        </p:anim>
                                      </p:childTnLst>
                                    </p:cTn>
                                  </p:par>
                                  <p:par>
                                    <p:cTn id="109" presetID="2" presetClass="entr" presetSubtype="3" accel="100000" fill="hold" grpId="0" nodeType="withEffect">
                                      <p:stCondLst>
                                        <p:cond delay="0"/>
                                      </p:stCondLst>
                                      <p:childTnLst>
                                        <p:set>
                                          <p:cBhvr>
                                            <p:cTn id="110" dur="1" fill="hold">
                                              <p:stCondLst>
                                                <p:cond delay="0"/>
                                              </p:stCondLst>
                                            </p:cTn>
                                            <p:tgtEl>
                                              <p:spTgt spid="52"/>
                                            </p:tgtEl>
                                            <p:attrNameLst>
                                              <p:attrName>style.visibility</p:attrName>
                                            </p:attrNameLst>
                                          </p:cBhvr>
                                          <p:to>
                                            <p:strVal val="visible"/>
                                          </p:to>
                                        </p:set>
                                        <p:anim calcmode="lin" valueType="num">
                                          <p:cBhvr additive="base">
                                            <p:cTn id="111" dur="1000" fill="hold"/>
                                            <p:tgtEl>
                                              <p:spTgt spid="52"/>
                                            </p:tgtEl>
                                            <p:attrNameLst>
                                              <p:attrName>ppt_x</p:attrName>
                                            </p:attrNameLst>
                                          </p:cBhvr>
                                          <p:tavLst>
                                            <p:tav tm="0">
                                              <p:val>
                                                <p:strVal val="1+#ppt_w/2"/>
                                              </p:val>
                                            </p:tav>
                                            <p:tav tm="100000">
                                              <p:val>
                                                <p:strVal val="#ppt_x"/>
                                              </p:val>
                                            </p:tav>
                                          </p:tavLst>
                                        </p:anim>
                                        <p:anim calcmode="lin" valueType="num">
                                          <p:cBhvr additive="base">
                                            <p:cTn id="112" dur="1000" fill="hold"/>
                                            <p:tgtEl>
                                              <p:spTgt spid="52"/>
                                            </p:tgtEl>
                                            <p:attrNameLst>
                                              <p:attrName>ppt_y</p:attrName>
                                            </p:attrNameLst>
                                          </p:cBhvr>
                                          <p:tavLst>
                                            <p:tav tm="0">
                                              <p:val>
                                                <p:strVal val="0-#ppt_h/2"/>
                                              </p:val>
                                            </p:tav>
                                            <p:tav tm="100000">
                                              <p:val>
                                                <p:strVal val="#ppt_y"/>
                                              </p:val>
                                            </p:tav>
                                          </p:tavLst>
                                        </p:anim>
                                      </p:childTnLst>
                                    </p:cTn>
                                  </p:par>
                                  <p:par>
                                    <p:cTn id="113" presetID="2" presetClass="entr" presetSubtype="3" accel="100000" fill="hold" grpId="0" nodeType="withEffect">
                                      <p:stCondLst>
                                        <p:cond delay="0"/>
                                      </p:stCondLst>
                                      <p:childTnLst>
                                        <p:set>
                                          <p:cBhvr>
                                            <p:cTn id="114" dur="1" fill="hold">
                                              <p:stCondLst>
                                                <p:cond delay="0"/>
                                              </p:stCondLst>
                                            </p:cTn>
                                            <p:tgtEl>
                                              <p:spTgt spid="56"/>
                                            </p:tgtEl>
                                            <p:attrNameLst>
                                              <p:attrName>style.visibility</p:attrName>
                                            </p:attrNameLst>
                                          </p:cBhvr>
                                          <p:to>
                                            <p:strVal val="visible"/>
                                          </p:to>
                                        </p:set>
                                        <p:anim calcmode="lin" valueType="num">
                                          <p:cBhvr additive="base">
                                            <p:cTn id="115" dur="1000" fill="hold"/>
                                            <p:tgtEl>
                                              <p:spTgt spid="56"/>
                                            </p:tgtEl>
                                            <p:attrNameLst>
                                              <p:attrName>ppt_x</p:attrName>
                                            </p:attrNameLst>
                                          </p:cBhvr>
                                          <p:tavLst>
                                            <p:tav tm="0">
                                              <p:val>
                                                <p:strVal val="1+#ppt_w/2"/>
                                              </p:val>
                                            </p:tav>
                                            <p:tav tm="100000">
                                              <p:val>
                                                <p:strVal val="#ppt_x"/>
                                              </p:val>
                                            </p:tav>
                                          </p:tavLst>
                                        </p:anim>
                                        <p:anim calcmode="lin" valueType="num">
                                          <p:cBhvr additive="base">
                                            <p:cTn id="116" dur="1000" fill="hold"/>
                                            <p:tgtEl>
                                              <p:spTgt spid="56"/>
                                            </p:tgtEl>
                                            <p:attrNameLst>
                                              <p:attrName>ppt_y</p:attrName>
                                            </p:attrNameLst>
                                          </p:cBhvr>
                                          <p:tavLst>
                                            <p:tav tm="0">
                                              <p:val>
                                                <p:strVal val="0-#ppt_h/2"/>
                                              </p:val>
                                            </p:tav>
                                            <p:tav tm="100000">
                                              <p:val>
                                                <p:strVal val="#ppt_y"/>
                                              </p:val>
                                            </p:tav>
                                          </p:tavLst>
                                        </p:anim>
                                      </p:childTnLst>
                                    </p:cTn>
                                  </p:par>
                                  <p:par>
                                    <p:cTn id="117" presetID="2" presetClass="entr" presetSubtype="3" accel="100000" fill="hold" nodeType="withEffect">
                                      <p:stCondLst>
                                        <p:cond delay="0"/>
                                      </p:stCondLst>
                                      <p:childTnLst>
                                        <p:set>
                                          <p:cBhvr>
                                            <p:cTn id="118" dur="1" fill="hold">
                                              <p:stCondLst>
                                                <p:cond delay="0"/>
                                              </p:stCondLst>
                                            </p:cTn>
                                            <p:tgtEl>
                                              <p:spTgt spid="57"/>
                                            </p:tgtEl>
                                            <p:attrNameLst>
                                              <p:attrName>style.visibility</p:attrName>
                                            </p:attrNameLst>
                                          </p:cBhvr>
                                          <p:to>
                                            <p:strVal val="visible"/>
                                          </p:to>
                                        </p:set>
                                        <p:anim calcmode="lin" valueType="num">
                                          <p:cBhvr additive="base">
                                            <p:cTn id="119" dur="1000" fill="hold"/>
                                            <p:tgtEl>
                                              <p:spTgt spid="57"/>
                                            </p:tgtEl>
                                            <p:attrNameLst>
                                              <p:attrName>ppt_x</p:attrName>
                                            </p:attrNameLst>
                                          </p:cBhvr>
                                          <p:tavLst>
                                            <p:tav tm="0">
                                              <p:val>
                                                <p:strVal val="1+#ppt_w/2"/>
                                              </p:val>
                                            </p:tav>
                                            <p:tav tm="100000">
                                              <p:val>
                                                <p:strVal val="#ppt_x"/>
                                              </p:val>
                                            </p:tav>
                                          </p:tavLst>
                                        </p:anim>
                                        <p:anim calcmode="lin" valueType="num">
                                          <p:cBhvr additive="base">
                                            <p:cTn id="120" dur="1000" fill="hold"/>
                                            <p:tgtEl>
                                              <p:spTgt spid="57"/>
                                            </p:tgtEl>
                                            <p:attrNameLst>
                                              <p:attrName>ppt_y</p:attrName>
                                            </p:attrNameLst>
                                          </p:cBhvr>
                                          <p:tavLst>
                                            <p:tav tm="0">
                                              <p:val>
                                                <p:strVal val="0-#ppt_h/2"/>
                                              </p:val>
                                            </p:tav>
                                            <p:tav tm="100000">
                                              <p:val>
                                                <p:strVal val="#ppt_y"/>
                                              </p:val>
                                            </p:tav>
                                          </p:tavLst>
                                        </p:anim>
                                      </p:childTnLst>
                                    </p:cTn>
                                  </p:par>
                                  <p:par>
                                    <p:cTn id="121" presetID="2" presetClass="entr" presetSubtype="3" accel="100000" fill="hold" grpId="0" nodeType="withEffect">
                                      <p:stCondLst>
                                        <p:cond delay="0"/>
                                      </p:stCondLst>
                                      <p:childTnLst>
                                        <p:set>
                                          <p:cBhvr>
                                            <p:cTn id="122" dur="1" fill="hold">
                                              <p:stCondLst>
                                                <p:cond delay="0"/>
                                              </p:stCondLst>
                                            </p:cTn>
                                            <p:tgtEl>
                                              <p:spTgt spid="58"/>
                                            </p:tgtEl>
                                            <p:attrNameLst>
                                              <p:attrName>style.visibility</p:attrName>
                                            </p:attrNameLst>
                                          </p:cBhvr>
                                          <p:to>
                                            <p:strVal val="visible"/>
                                          </p:to>
                                        </p:set>
                                        <p:anim calcmode="lin" valueType="num">
                                          <p:cBhvr additive="base">
                                            <p:cTn id="123" dur="1000" fill="hold"/>
                                            <p:tgtEl>
                                              <p:spTgt spid="58"/>
                                            </p:tgtEl>
                                            <p:attrNameLst>
                                              <p:attrName>ppt_x</p:attrName>
                                            </p:attrNameLst>
                                          </p:cBhvr>
                                          <p:tavLst>
                                            <p:tav tm="0">
                                              <p:val>
                                                <p:strVal val="1+#ppt_w/2"/>
                                              </p:val>
                                            </p:tav>
                                            <p:tav tm="100000">
                                              <p:val>
                                                <p:strVal val="#ppt_x"/>
                                              </p:val>
                                            </p:tav>
                                          </p:tavLst>
                                        </p:anim>
                                        <p:anim calcmode="lin" valueType="num">
                                          <p:cBhvr additive="base">
                                            <p:cTn id="124" dur="1000" fill="hold"/>
                                            <p:tgtEl>
                                              <p:spTgt spid="5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0" grpId="0"/>
          <p:bldP spid="53" grpId="0"/>
          <p:bldP spid="81" grpId="0"/>
          <p:bldP spid="26" grpId="0" animBg="1"/>
          <p:bldP spid="27" grpId="0" animBg="1"/>
          <p:bldP spid="28" grpId="0" animBg="1"/>
          <p:bldP spid="29" grpId="0" animBg="1"/>
          <p:bldP spid="31" grpId="0" animBg="1"/>
          <p:bldP spid="32" grpId="0"/>
          <p:bldP spid="33" grpId="0" animBg="1"/>
          <p:bldP spid="35" grpId="0" animBg="1"/>
          <p:bldP spid="37" grpId="0" animBg="1"/>
          <p:bldP spid="39" grpId="0" animBg="1"/>
          <p:bldP spid="70" grpId="0" animBg="1"/>
          <p:bldP spid="71" grpId="0" animBg="1"/>
          <p:bldP spid="72" grpId="0" animBg="1"/>
          <p:bldP spid="73" grpId="0" animBg="1"/>
          <p:bldP spid="43" grpId="0"/>
          <p:bldP spid="49" grpId="0"/>
          <p:bldP spid="50" grpId="0"/>
          <p:bldP spid="52" grpId="0"/>
          <p:bldP spid="56" grpId="0"/>
          <p:bldP spid="58"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extLst>
              <a:ext uri="{28A0092B-C50C-407E-A947-70E740481C1C}">
                <a14:useLocalDpi xmlns:a14="http://schemas.microsoft.com/office/drawing/2010/main" val="0"/>
              </a:ext>
            </a:extLst>
          </a:blip>
          <a:srcRect t="15804"/>
          <a:stretch/>
        </p:blipFill>
        <p:spPr>
          <a:xfrm>
            <a:off x="0" y="14514"/>
            <a:ext cx="12192000" cy="6843486"/>
          </a:xfrm>
          <a:prstGeom prst="rect">
            <a:avLst/>
          </a:prstGeom>
        </p:spPr>
      </p:pic>
      <p:sp>
        <p:nvSpPr>
          <p:cNvPr id="29" name="矩形 28"/>
          <p:cNvSpPr/>
          <p:nvPr/>
        </p:nvSpPr>
        <p:spPr>
          <a:xfrm>
            <a:off x="1" y="0"/>
            <a:ext cx="12192000" cy="6858000"/>
          </a:xfrm>
          <a:prstGeom prst="rect">
            <a:avLst/>
          </a:prstGeom>
          <a:gradFill>
            <a:gsLst>
              <a:gs pos="4000">
                <a:srgbClr val="0270D1">
                  <a:alpha val="90000"/>
                </a:srgbClr>
              </a:gs>
              <a:gs pos="96000">
                <a:srgbClr val="0270D1"/>
              </a:gs>
            </a:gsLst>
            <a:lin ang="5400000" scaled="1"/>
          </a:gra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15" name="TextBox 18"/>
          <p:cNvSpPr txBox="1">
            <a:spLocks noChangeArrowheads="1"/>
          </p:cNvSpPr>
          <p:nvPr/>
        </p:nvSpPr>
        <p:spPr bwMode="auto">
          <a:xfrm>
            <a:off x="4722130" y="324918"/>
            <a:ext cx="259558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5400" b="1" dirty="0">
                <a:solidFill>
                  <a:srgbClr val="FDFDFD"/>
                </a:solidFill>
                <a:latin typeface="微软雅黑" panose="020B0503020204020204" pitchFamily="34" charset="-122"/>
              </a:rPr>
              <a:t>致 </a:t>
            </a:r>
            <a:r>
              <a:rPr lang="zh-CN" altLang="en-US" sz="5400" b="1" dirty="0" smtClean="0">
                <a:solidFill>
                  <a:srgbClr val="FDFDFD"/>
                </a:solidFill>
                <a:latin typeface="微软雅黑" panose="020B0503020204020204" pitchFamily="34" charset="-122"/>
              </a:rPr>
              <a:t>    </a:t>
            </a:r>
            <a:r>
              <a:rPr lang="zh-CN" altLang="en-US" sz="5400" b="1" dirty="0">
                <a:solidFill>
                  <a:srgbClr val="FDFDFD"/>
                </a:solidFill>
                <a:latin typeface="微软雅黑" panose="020B0503020204020204" pitchFamily="34" charset="-122"/>
              </a:rPr>
              <a:t>谢</a:t>
            </a:r>
          </a:p>
        </p:txBody>
      </p:sp>
      <p:sp>
        <p:nvSpPr>
          <p:cNvPr id="16" name="TextBox 27"/>
          <p:cNvSpPr txBox="1">
            <a:spLocks noChangeArrowheads="1"/>
          </p:cNvSpPr>
          <p:nvPr/>
        </p:nvSpPr>
        <p:spPr bwMode="auto">
          <a:xfrm>
            <a:off x="1774709" y="1447697"/>
            <a:ext cx="8691904" cy="4142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None/>
            </a:pPr>
            <a:r>
              <a:rPr lang="zh-CN" altLang="en-US" sz="2800" dirty="0" smtClean="0">
                <a:solidFill>
                  <a:srgbClr val="FDFDFD"/>
                </a:solidFill>
                <a:latin typeface="微软雅黑" panose="020B0503020204020204" pitchFamily="34" charset="-122"/>
              </a:rPr>
              <a:t>       </a:t>
            </a:r>
            <a:r>
              <a:rPr lang="zh-CN" altLang="zh-CN" sz="2800" dirty="0" smtClean="0">
                <a:solidFill>
                  <a:srgbClr val="FDFDFD"/>
                </a:solidFill>
                <a:latin typeface="微软雅黑" panose="020B0503020204020204" pitchFamily="34" charset="-122"/>
              </a:rPr>
              <a:t>感谢</a:t>
            </a:r>
            <a:r>
              <a:rPr lang="zh-CN" altLang="zh-CN" sz="2800" dirty="0">
                <a:solidFill>
                  <a:srgbClr val="FDFDFD"/>
                </a:solidFill>
                <a:latin typeface="微软雅黑" panose="020B0503020204020204" pitchFamily="34" charset="-122"/>
              </a:rPr>
              <a:t>我的本科毕业设计导师许青松教授</a:t>
            </a:r>
            <a:r>
              <a:rPr lang="zh-CN" altLang="zh-CN" sz="2800" dirty="0" smtClean="0">
                <a:solidFill>
                  <a:srgbClr val="FDFDFD"/>
                </a:solidFill>
                <a:latin typeface="微软雅黑" panose="020B0503020204020204" pitchFamily="34" charset="-122"/>
              </a:rPr>
              <a:t>！从论</a:t>
            </a:r>
            <a:r>
              <a:rPr lang="zh-CN" altLang="zh-CN" sz="2800" dirty="0">
                <a:solidFill>
                  <a:srgbClr val="FDFDFD"/>
                </a:solidFill>
                <a:latin typeface="微软雅黑" panose="020B0503020204020204" pitchFamily="34" charset="-122"/>
              </a:rPr>
              <a:t>文的选题，到中期设计，再到完成都得到了许老师的悉心帮助</a:t>
            </a:r>
            <a:r>
              <a:rPr lang="zh-CN" altLang="zh-CN" sz="2800" dirty="0" smtClean="0">
                <a:solidFill>
                  <a:srgbClr val="FDFDFD"/>
                </a:solidFill>
                <a:latin typeface="微软雅黑" panose="020B0503020204020204" pitchFamily="34" charset="-122"/>
              </a:rPr>
              <a:t>。许</a:t>
            </a:r>
            <a:r>
              <a:rPr lang="zh-CN" altLang="en-US" sz="2800" dirty="0" smtClean="0">
                <a:solidFill>
                  <a:srgbClr val="FDFDFD"/>
                </a:solidFill>
                <a:latin typeface="微软雅黑" panose="020B0503020204020204" pitchFamily="34" charset="-122"/>
              </a:rPr>
              <a:t>老</a:t>
            </a:r>
            <a:r>
              <a:rPr lang="zh-CN" altLang="zh-CN" sz="2800" dirty="0" smtClean="0">
                <a:solidFill>
                  <a:srgbClr val="FDFDFD"/>
                </a:solidFill>
                <a:latin typeface="微软雅黑" panose="020B0503020204020204" pitchFamily="34" charset="-122"/>
              </a:rPr>
              <a:t>师严谨</a:t>
            </a:r>
            <a:r>
              <a:rPr lang="zh-CN" altLang="zh-CN" sz="2800" dirty="0">
                <a:solidFill>
                  <a:srgbClr val="FDFDFD"/>
                </a:solidFill>
                <a:latin typeface="微软雅黑" panose="020B0503020204020204" pitchFamily="34" charset="-122"/>
              </a:rPr>
              <a:t>的治学态度</a:t>
            </a:r>
            <a:r>
              <a:rPr lang="zh-CN" altLang="zh-CN" sz="2800" dirty="0" smtClean="0">
                <a:solidFill>
                  <a:srgbClr val="FDFDFD"/>
                </a:solidFill>
                <a:latin typeface="微软雅黑" panose="020B0503020204020204" pitchFamily="34" charset="-122"/>
              </a:rPr>
              <a:t>、渊</a:t>
            </a:r>
            <a:r>
              <a:rPr lang="zh-CN" altLang="zh-CN" sz="2800" dirty="0">
                <a:solidFill>
                  <a:srgbClr val="FDFDFD"/>
                </a:solidFill>
                <a:latin typeface="微软雅黑" panose="020B0503020204020204" pitchFamily="34" charset="-122"/>
              </a:rPr>
              <a:t>博的学识、灵活敏锐的思维都对我产生</a:t>
            </a:r>
            <a:r>
              <a:rPr lang="zh-CN" altLang="zh-CN" sz="2800" dirty="0" smtClean="0">
                <a:solidFill>
                  <a:srgbClr val="FDFDFD"/>
                </a:solidFill>
                <a:latin typeface="微软雅黑" panose="020B0503020204020204" pitchFamily="34" charset="-122"/>
              </a:rPr>
              <a:t>莫大的教诲</a:t>
            </a:r>
            <a:endParaRPr lang="zh-CN" altLang="zh-CN" sz="2800" dirty="0">
              <a:solidFill>
                <a:srgbClr val="FDFDFD"/>
              </a:solidFill>
              <a:latin typeface="微软雅黑" panose="020B0503020204020204" pitchFamily="34" charset="-122"/>
            </a:endParaRPr>
          </a:p>
          <a:p>
            <a:pPr>
              <a:buNone/>
            </a:pPr>
            <a:r>
              <a:rPr lang="zh-CN" altLang="en-US" sz="2800" dirty="0" smtClean="0">
                <a:solidFill>
                  <a:srgbClr val="FDFDFD"/>
                </a:solidFill>
                <a:latin typeface="微软雅黑" panose="020B0503020204020204" pitchFamily="34" charset="-122"/>
              </a:rPr>
              <a:t>       </a:t>
            </a:r>
            <a:r>
              <a:rPr lang="zh-CN" altLang="zh-CN" sz="2800" dirty="0" smtClean="0">
                <a:solidFill>
                  <a:srgbClr val="FDFDFD"/>
                </a:solidFill>
                <a:latin typeface="微软雅黑" panose="020B0503020204020204" pitchFamily="34" charset="-122"/>
              </a:rPr>
              <a:t>感谢数学与统计</a:t>
            </a:r>
            <a:r>
              <a:rPr lang="zh-CN" altLang="zh-CN" sz="2800" dirty="0">
                <a:solidFill>
                  <a:srgbClr val="FDFDFD"/>
                </a:solidFill>
                <a:latin typeface="微软雅黑" panose="020B0503020204020204" pitchFamily="34" charset="-122"/>
              </a:rPr>
              <a:t>学院的各位老师在我本科生四年的学习及论文完成过程中给予的教诲和帮助，他们几年来言传身教是值得一生珍惜的宝贵财富。</a:t>
            </a:r>
          </a:p>
          <a:p>
            <a:pPr>
              <a:buNone/>
            </a:pPr>
            <a:r>
              <a:rPr lang="zh-CN" altLang="en-US" sz="2800" dirty="0" smtClean="0">
                <a:solidFill>
                  <a:srgbClr val="FDFDFD"/>
                </a:solidFill>
                <a:latin typeface="微软雅黑" panose="020B0503020204020204" pitchFamily="34" charset="-122"/>
              </a:rPr>
              <a:t>       </a:t>
            </a:r>
            <a:r>
              <a:rPr lang="zh-CN" altLang="zh-CN" sz="2800" dirty="0" smtClean="0">
                <a:solidFill>
                  <a:srgbClr val="FDFDFD"/>
                </a:solidFill>
                <a:latin typeface="微软雅黑" panose="020B0503020204020204" pitchFamily="34" charset="-122"/>
              </a:rPr>
              <a:t>最后，由衷对为审阅此篇论文而付出宝贵时间和辛勤劳动的教授们致以最诚挚的谢意！</a:t>
            </a:r>
          </a:p>
        </p:txBody>
      </p:sp>
    </p:spTree>
    <p:extLst>
      <p:ext uri="{BB962C8B-B14F-4D97-AF65-F5344CB8AC3E}">
        <p14:creationId xmlns:p14="http://schemas.microsoft.com/office/powerpoint/2010/main" val="80900085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2000" fill="hold"/>
                                        <p:tgtEl>
                                          <p:spTgt spid="15"/>
                                        </p:tgtEl>
                                        <p:attrNameLst>
                                          <p:attrName>ppt_x</p:attrName>
                                        </p:attrNameLst>
                                      </p:cBhvr>
                                      <p:tavLst>
                                        <p:tav tm="0">
                                          <p:val>
                                            <p:strVal val="#ppt_x"/>
                                          </p:val>
                                        </p:tav>
                                        <p:tav tm="100000">
                                          <p:val>
                                            <p:strVal val="#ppt_x"/>
                                          </p:val>
                                        </p:tav>
                                      </p:tavLst>
                                    </p:anim>
                                    <p:anim calcmode="lin" valueType="num">
                                      <p:cBhvr>
                                        <p:cTn id="8" dur="32000" fill="hold"/>
                                        <p:tgtEl>
                                          <p:spTgt spid="15"/>
                                        </p:tgtEl>
                                        <p:attrNameLst>
                                          <p:attrName>ppt_y</p:attrName>
                                        </p:attrNameLst>
                                      </p:cBhvr>
                                      <p:tavLst>
                                        <p:tav tm="0">
                                          <p:val>
                                            <p:strVal val="#ppt_y+1"/>
                                          </p:val>
                                        </p:tav>
                                        <p:tav tm="100000">
                                          <p:val>
                                            <p:strVal val="#ppt_y-1"/>
                                          </p:val>
                                        </p:tav>
                                      </p:tavLst>
                                    </p:anim>
                                  </p:childTnLst>
                                </p:cTn>
                              </p:par>
                              <p:par>
                                <p:cTn id="9" presetID="28"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32000" fill="hold"/>
                                        <p:tgtEl>
                                          <p:spTgt spid="16"/>
                                        </p:tgtEl>
                                        <p:attrNameLst>
                                          <p:attrName>ppt_x</p:attrName>
                                        </p:attrNameLst>
                                      </p:cBhvr>
                                      <p:tavLst>
                                        <p:tav tm="0">
                                          <p:val>
                                            <p:strVal val="#ppt_x"/>
                                          </p:val>
                                        </p:tav>
                                        <p:tav tm="100000">
                                          <p:val>
                                            <p:strVal val="#ppt_x"/>
                                          </p:val>
                                        </p:tav>
                                      </p:tavLst>
                                    </p:anim>
                                    <p:anim calcmode="lin" valueType="num">
                                      <p:cBhvr>
                                        <p:cTn id="12" dur="32000" fill="hold"/>
                                        <p:tgtEl>
                                          <p:spTgt spid="16"/>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429889" y="1669143"/>
            <a:ext cx="7332222" cy="3519714"/>
            <a:chOff x="771374" y="873000"/>
            <a:chExt cx="10649252" cy="5112000"/>
          </a:xfrm>
        </p:grpSpPr>
        <p:sp>
          <p:nvSpPr>
            <p:cNvPr id="9" name="矩形 8"/>
            <p:cNvSpPr/>
            <p:nvPr/>
          </p:nvSpPr>
          <p:spPr>
            <a:xfrm>
              <a:off x="771374" y="873000"/>
              <a:ext cx="10649252" cy="5112000"/>
            </a:xfrm>
            <a:prstGeom prst="rect">
              <a:avLst/>
            </a:prstGeom>
            <a:gradFill>
              <a:gsLst>
                <a:gs pos="50000">
                  <a:srgbClr val="0270D1"/>
                </a:gs>
                <a:gs pos="50000">
                  <a:srgbClr val="0270D1">
                    <a:alpha val="90000"/>
                  </a:srgbClr>
                </a:gs>
                <a:gs pos="0">
                  <a:srgbClr val="0270D1">
                    <a:alpha val="93000"/>
                  </a:srgbClr>
                </a:gs>
                <a:gs pos="100000">
                  <a:srgbClr val="0270D1">
                    <a:alpha val="77000"/>
                  </a:srgbClr>
                </a:gs>
              </a:gsLst>
              <a:lin ang="0" scaled="0"/>
            </a:gradFill>
            <a:ln w="57150">
              <a:noFill/>
            </a:ln>
          </p:spPr>
          <p:txBody>
            <a:bodyPr wrap="square" rtlCol="0" anchor="ctr">
              <a:spAutoFit/>
            </a:bodyPr>
            <a:lstStyle/>
            <a:p>
              <a:pPr algn="ctr">
                <a:spcBef>
                  <a:spcPct val="0"/>
                </a:spcBef>
              </a:pPr>
              <a:endParaRPr lang="zh-CN" altLang="en-US" sz="2000" smtClean="0">
                <a:solidFill>
                  <a:srgbClr val="222B33"/>
                </a:solidFill>
                <a:latin typeface="微软雅黑" panose="020B0503020204020204" pitchFamily="34" charset="-122"/>
                <a:ea typeface="微软雅黑" panose="020B0503020204020204" pitchFamily="34" charset="-122"/>
              </a:endParaRPr>
            </a:p>
          </p:txBody>
        </p:sp>
        <p:sp>
          <p:nvSpPr>
            <p:cNvPr id="10" name="矩形 9"/>
            <p:cNvSpPr/>
            <p:nvPr/>
          </p:nvSpPr>
          <p:spPr>
            <a:xfrm>
              <a:off x="1090222" y="1178657"/>
              <a:ext cx="9908563" cy="4500686"/>
            </a:xfrm>
            <a:prstGeom prst="rect">
              <a:avLst/>
            </a:prstGeom>
            <a:noFill/>
            <a:ln w="38100">
              <a:solidFill>
                <a:srgbClr val="FEFEFE"/>
              </a:solidFill>
            </a:ln>
          </p:spPr>
          <p:txBody>
            <a:bodyPr wrap="square" rtlCol="0" anchor="ctr">
              <a:spAutoFit/>
            </a:bodyPr>
            <a:lstStyle/>
            <a:p>
              <a:pPr algn="ctr">
                <a:spcBef>
                  <a:spcPct val="0"/>
                </a:spcBef>
              </a:pPr>
              <a:endParaRPr lang="zh-CN" altLang="en-US" sz="2000" smtClean="0">
                <a:solidFill>
                  <a:srgbClr val="222B33"/>
                </a:solidFill>
                <a:latin typeface="微软雅黑" panose="020B0503020204020204" pitchFamily="34" charset="-122"/>
                <a:ea typeface="微软雅黑" panose="020B0503020204020204" pitchFamily="34" charset="-122"/>
              </a:endParaRPr>
            </a:p>
          </p:txBody>
        </p:sp>
      </p:grpSp>
      <p:sp>
        <p:nvSpPr>
          <p:cNvPr id="18" name="PA_矩形 17"/>
          <p:cNvSpPr/>
          <p:nvPr>
            <p:custDataLst>
              <p:tags r:id="rId1"/>
            </p:custDataLst>
          </p:nvPr>
        </p:nvSpPr>
        <p:spPr>
          <a:xfrm>
            <a:off x="3290047" y="2590603"/>
            <a:ext cx="5469575" cy="1107996"/>
          </a:xfrm>
          <a:prstGeom prst="rect">
            <a:avLst/>
          </a:prstGeom>
        </p:spPr>
        <p:txBody>
          <a:bodyPr wrap="square">
            <a:spAutoFit/>
          </a:bodyPr>
          <a:lstStyle/>
          <a:p>
            <a:pPr algn="dist">
              <a:spcBef>
                <a:spcPct val="0"/>
              </a:spcBef>
            </a:pPr>
            <a:r>
              <a:rPr lang="zh-CN" altLang="en-US" sz="6600" b="1">
                <a:solidFill>
                  <a:schemeClr val="bg1">
                    <a:lumMod val="95000"/>
                  </a:schemeClr>
                </a:solidFill>
                <a:latin typeface="微软雅黑" panose="020B0503020204020204" pitchFamily="34" charset="-122"/>
                <a:ea typeface="微软雅黑" panose="020B0503020204020204" pitchFamily="34" charset="-122"/>
              </a:rPr>
              <a:t>感谢各位观看</a:t>
            </a:r>
          </a:p>
        </p:txBody>
      </p:sp>
      <p:sp>
        <p:nvSpPr>
          <p:cNvPr id="17" name="PA_矩形 17"/>
          <p:cNvSpPr/>
          <p:nvPr>
            <p:custDataLst>
              <p:tags r:id="rId2"/>
            </p:custDataLst>
          </p:nvPr>
        </p:nvSpPr>
        <p:spPr>
          <a:xfrm>
            <a:off x="2994111" y="3595296"/>
            <a:ext cx="6081300" cy="646331"/>
          </a:xfrm>
          <a:prstGeom prst="rect">
            <a:avLst/>
          </a:prstGeom>
        </p:spPr>
        <p:txBody>
          <a:bodyPr wrap="square">
            <a:spAutoFit/>
          </a:bodyPr>
          <a:lstStyle/>
          <a:p>
            <a:pPr>
              <a:spcBef>
                <a:spcPct val="0"/>
              </a:spcBef>
            </a:pPr>
            <a:r>
              <a:rPr lang="en-US" altLang="zh-CN" sz="3600" b="1" dirty="0">
                <a:solidFill>
                  <a:schemeClr val="bg1">
                    <a:lumMod val="95000"/>
                  </a:schemeClr>
                </a:solidFill>
                <a:latin typeface="微软雅黑 Light" panose="020B0502040204020203" pitchFamily="34" charset="-122"/>
                <a:ea typeface="微软雅黑 Light" panose="020B0502040204020203" pitchFamily="34" charset="-122"/>
              </a:rPr>
              <a:t>THANKS </a:t>
            </a:r>
            <a:r>
              <a:rPr lang="zh-CN" altLang="en-US" sz="3600" b="1" dirty="0" smtClean="0">
                <a:solidFill>
                  <a:schemeClr val="bg1">
                    <a:lumMod val="95000"/>
                  </a:schemeClr>
                </a:solidFill>
                <a:latin typeface="微软雅黑 Light" panose="020B0502040204020203" pitchFamily="34" charset="-122"/>
                <a:ea typeface="微软雅黑 Light" panose="020B0502040204020203" pitchFamily="34" charset="-122"/>
              </a:rPr>
              <a:t> </a:t>
            </a:r>
            <a:r>
              <a:rPr lang="en-US" altLang="zh-CN" sz="3600" b="1" dirty="0" smtClean="0">
                <a:solidFill>
                  <a:schemeClr val="bg1">
                    <a:lumMod val="95000"/>
                  </a:schemeClr>
                </a:solidFill>
                <a:latin typeface="微软雅黑 Light" panose="020B0502040204020203" pitchFamily="34" charset="-122"/>
                <a:ea typeface="微软雅黑 Light" panose="020B0502040204020203" pitchFamily="34" charset="-122"/>
              </a:rPr>
              <a:t>FOR</a:t>
            </a:r>
            <a:r>
              <a:rPr lang="zh-CN" altLang="en-US" sz="3600" b="1" dirty="0" smtClean="0">
                <a:solidFill>
                  <a:schemeClr val="bg1">
                    <a:lumMod val="95000"/>
                  </a:schemeClr>
                </a:solidFill>
                <a:latin typeface="微软雅黑 Light" panose="020B0502040204020203" pitchFamily="34" charset="-122"/>
                <a:ea typeface="微软雅黑 Light" panose="020B0502040204020203" pitchFamily="34" charset="-122"/>
              </a:rPr>
              <a:t>  </a:t>
            </a:r>
            <a:r>
              <a:rPr lang="en-US" altLang="zh-CN" sz="3600" b="1" dirty="0" smtClean="0">
                <a:solidFill>
                  <a:schemeClr val="bg1">
                    <a:lumMod val="95000"/>
                  </a:schemeClr>
                </a:solidFill>
                <a:latin typeface="微软雅黑 Light" panose="020B0502040204020203" pitchFamily="34" charset="-122"/>
                <a:ea typeface="微软雅黑 Light" panose="020B0502040204020203" pitchFamily="34" charset="-122"/>
              </a:rPr>
              <a:t>WATCHING</a:t>
            </a:r>
            <a:endParaRPr lang="zh-CN" altLang="en-US" sz="3600" b="1" dirty="0">
              <a:solidFill>
                <a:schemeClr val="bg1">
                  <a:lumMod val="95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84729700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5009507" y="195668"/>
            <a:ext cx="2148324" cy="666849"/>
          </a:xfrm>
          <a:prstGeom prst="rect">
            <a:avLst/>
          </a:prstGeom>
        </p:spPr>
        <p:txBody>
          <a:bodyPr wrap="square">
            <a:spAutoFit/>
          </a:bodyPr>
          <a:lstStyle/>
          <a:p>
            <a:pPr algn="ctr">
              <a:lnSpc>
                <a:spcPct val="120000"/>
              </a:lnSpc>
              <a:spcBef>
                <a:spcPct val="0"/>
              </a:spcBef>
            </a:pPr>
            <a:r>
              <a:rPr lang="zh-CN" altLang="en-US" sz="3200" dirty="0" smtClean="0">
                <a:solidFill>
                  <a:srgbClr val="0270D1"/>
                </a:solidFill>
                <a:latin typeface="微软雅黑" panose="020B0503020204020204" pitchFamily="34" charset="-122"/>
                <a:ea typeface="微软雅黑" panose="020B0503020204020204" pitchFamily="34" charset="-122"/>
              </a:rPr>
              <a:t>研究目的</a:t>
            </a:r>
            <a:endParaRPr lang="zh-CN" altLang="en-US" sz="3200" dirty="0">
              <a:solidFill>
                <a:srgbClr val="0270D1"/>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4787885" y="571387"/>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12443" y="596045"/>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t="4307" b="5889"/>
          <a:stretch/>
        </p:blipFill>
        <p:spPr>
          <a:xfrm>
            <a:off x="0" y="1590872"/>
            <a:ext cx="6496050" cy="4165600"/>
          </a:xfrm>
          <a:prstGeom prst="rect">
            <a:avLst/>
          </a:prstGeom>
        </p:spPr>
      </p:pic>
      <p:sp>
        <p:nvSpPr>
          <p:cNvPr id="4" name="矩形 3"/>
          <p:cNvSpPr/>
          <p:nvPr/>
        </p:nvSpPr>
        <p:spPr>
          <a:xfrm>
            <a:off x="1007219" y="2069307"/>
            <a:ext cx="2988812" cy="3525486"/>
          </a:xfrm>
          <a:prstGeom prst="rect">
            <a:avLst/>
          </a:prstGeom>
          <a:solidFill>
            <a:srgbClr val="0270D1">
              <a:alpha val="87000"/>
            </a:srgbClr>
          </a:solidFill>
        </p:spPr>
        <p:txBody>
          <a:bodyPr wrap="square" rtlCol="0" anchor="ctr">
            <a:spAutoFit/>
          </a:bodyPr>
          <a:lstStyle/>
          <a:p>
            <a:pPr algn="ctr">
              <a:spcBef>
                <a:spcPct val="0"/>
              </a:spcBef>
            </a:pPr>
            <a:endParaRPr lang="zh-CN" altLang="en-US" sz="2000" smtClean="0">
              <a:solidFill>
                <a:srgbClr val="222B33"/>
              </a:solidFill>
              <a:latin typeface="微软雅黑" panose="020B0503020204020204" pitchFamily="34" charset="-122"/>
              <a:ea typeface="微软雅黑" panose="020B0503020204020204" pitchFamily="34" charset="-122"/>
            </a:endParaRPr>
          </a:p>
        </p:txBody>
      </p:sp>
      <p:sp>
        <p:nvSpPr>
          <p:cNvPr id="32" name="矩形 31"/>
          <p:cNvSpPr/>
          <p:nvPr/>
        </p:nvSpPr>
        <p:spPr>
          <a:xfrm>
            <a:off x="4510588" y="2047409"/>
            <a:ext cx="2999761" cy="3558332"/>
          </a:xfrm>
          <a:prstGeom prst="rect">
            <a:avLst/>
          </a:prstGeom>
          <a:solidFill>
            <a:schemeClr val="tx1">
              <a:lumMod val="65000"/>
              <a:lumOff val="35000"/>
              <a:alpha val="87000"/>
            </a:schemeClr>
          </a:solidFill>
        </p:spPr>
        <p:txBody>
          <a:bodyPr wrap="square" rtlCol="0" anchor="ctr">
            <a:spAutoFit/>
          </a:bodyPr>
          <a:lstStyle/>
          <a:p>
            <a:pPr algn="ctr">
              <a:spcBef>
                <a:spcPct val="0"/>
              </a:spcBef>
            </a:pPr>
            <a:endParaRPr lang="zh-CN" altLang="en-US" sz="2000" smtClean="0">
              <a:solidFill>
                <a:srgbClr val="222B33"/>
              </a:solidFill>
              <a:latin typeface="微软雅黑" panose="020B0503020204020204" pitchFamily="34" charset="-122"/>
              <a:ea typeface="微软雅黑" panose="020B0503020204020204" pitchFamily="34" charset="-122"/>
            </a:endParaRPr>
          </a:p>
        </p:txBody>
      </p:sp>
      <p:sp>
        <p:nvSpPr>
          <p:cNvPr id="33" name="矩形 32"/>
          <p:cNvSpPr/>
          <p:nvPr/>
        </p:nvSpPr>
        <p:spPr>
          <a:xfrm>
            <a:off x="8115277" y="2047409"/>
            <a:ext cx="3128350" cy="3547383"/>
          </a:xfrm>
          <a:prstGeom prst="rect">
            <a:avLst/>
          </a:prstGeom>
          <a:solidFill>
            <a:srgbClr val="0270D1">
              <a:alpha val="90000"/>
            </a:srgbClr>
          </a:solidFill>
        </p:spPr>
        <p:txBody>
          <a:bodyPr wrap="square" rtlCol="0" anchor="ctr">
            <a:spAutoFit/>
          </a:bodyPr>
          <a:lstStyle/>
          <a:p>
            <a:pPr algn="ctr">
              <a:spcBef>
                <a:spcPct val="0"/>
              </a:spcBef>
            </a:pPr>
            <a:endParaRPr lang="zh-CN" altLang="en-US" sz="2000" smtClean="0">
              <a:solidFill>
                <a:srgbClr val="222B33"/>
              </a:solidFill>
              <a:latin typeface="微软雅黑" panose="020B0503020204020204" pitchFamily="34" charset="-122"/>
              <a:ea typeface="微软雅黑" panose="020B0503020204020204" pitchFamily="34" charset="-122"/>
            </a:endParaRPr>
          </a:p>
        </p:txBody>
      </p:sp>
      <p:sp>
        <p:nvSpPr>
          <p:cNvPr id="34" name="矩形 33"/>
          <p:cNvSpPr/>
          <p:nvPr/>
        </p:nvSpPr>
        <p:spPr>
          <a:xfrm>
            <a:off x="4671699" y="2869305"/>
            <a:ext cx="2739065" cy="2554545"/>
          </a:xfrm>
          <a:prstGeom prst="rect">
            <a:avLst/>
          </a:prstGeom>
        </p:spPr>
        <p:txBody>
          <a:bodyPr wrap="square">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       利用代谢组学和统计学知识分析当归的样本，</a:t>
            </a:r>
            <a:r>
              <a:rPr lang="zh-CN" altLang="zh-CN" sz="2000" dirty="0">
                <a:solidFill>
                  <a:schemeClr val="bg1"/>
                </a:solidFill>
                <a:latin typeface="微软雅黑" panose="020B0503020204020204" pitchFamily="34" charset="-122"/>
                <a:ea typeface="微软雅黑" panose="020B0503020204020204" pitchFamily="34" charset="-122"/>
              </a:rPr>
              <a:t>在微观分子层面上对当归在生长周期</a:t>
            </a:r>
            <a:r>
              <a:rPr lang="zh-CN" altLang="zh-CN" sz="2000" dirty="0" smtClean="0">
                <a:solidFill>
                  <a:schemeClr val="bg1"/>
                </a:solidFill>
                <a:latin typeface="微软雅黑" panose="020B0503020204020204" pitchFamily="34" charset="-122"/>
                <a:ea typeface="微软雅黑" panose="020B0503020204020204" pitchFamily="34" charset="-122"/>
              </a:rPr>
              <a:t>内的化合物</a:t>
            </a:r>
            <a:r>
              <a:rPr lang="zh-CN" altLang="en-US" sz="2000" dirty="0" smtClean="0">
                <a:solidFill>
                  <a:schemeClr val="bg1"/>
                </a:solidFill>
                <a:latin typeface="微软雅黑" panose="020B0503020204020204" pitchFamily="34" charset="-122"/>
                <a:ea typeface="微软雅黑" panose="020B0503020204020204" pitchFamily="34" charset="-122"/>
              </a:rPr>
              <a:t>动态变化</a:t>
            </a:r>
            <a:r>
              <a:rPr lang="zh-CN" altLang="zh-CN" sz="2000" dirty="0" smtClean="0">
                <a:solidFill>
                  <a:schemeClr val="bg1"/>
                </a:solidFill>
                <a:latin typeface="微软雅黑" panose="020B0503020204020204" pitchFamily="34" charset="-122"/>
                <a:ea typeface="微软雅黑" panose="020B0503020204020204" pitchFamily="34" charset="-122"/>
              </a:rPr>
              <a:t>情况给</a:t>
            </a:r>
            <a:r>
              <a:rPr lang="zh-CN" altLang="zh-CN" sz="2000" dirty="0">
                <a:solidFill>
                  <a:schemeClr val="bg1"/>
                </a:solidFill>
                <a:latin typeface="微软雅黑" panose="020B0503020204020204" pitchFamily="34" charset="-122"/>
                <a:ea typeface="微软雅黑" panose="020B0503020204020204" pitchFamily="34" charset="-122"/>
              </a:rPr>
              <a:t>予更明确</a:t>
            </a:r>
            <a:r>
              <a:rPr lang="zh-CN" altLang="zh-CN" sz="2000" dirty="0" smtClean="0">
                <a:solidFill>
                  <a:schemeClr val="bg1"/>
                </a:solidFill>
                <a:latin typeface="微软雅黑" panose="020B0503020204020204" pitchFamily="34" charset="-122"/>
                <a:ea typeface="微软雅黑" panose="020B0503020204020204" pitchFamily="34" charset="-122"/>
              </a:rPr>
              <a:t>的显示</a:t>
            </a:r>
            <a:r>
              <a:rPr lang="zh-CN" altLang="en-US" sz="2000" dirty="0" smtClean="0">
                <a:solidFill>
                  <a:schemeClr val="bg1"/>
                </a:solidFill>
                <a:latin typeface="微软雅黑" panose="020B0503020204020204" pitchFamily="34" charset="-122"/>
                <a:ea typeface="微软雅黑" panose="020B0503020204020204" pitchFamily="34" charset="-122"/>
              </a:rPr>
              <a:t>，并结合变化所处时期来探究代谢物质作用</a:t>
            </a:r>
            <a:r>
              <a:rPr lang="zh-CN" altLang="zh-CN" sz="2000" dirty="0" smtClean="0">
                <a:solidFill>
                  <a:schemeClr val="bg1"/>
                </a:solidFill>
                <a:latin typeface="微软雅黑" panose="020B0503020204020204" pitchFamily="34" charset="-122"/>
                <a:ea typeface="微软雅黑" panose="020B0503020204020204" pitchFamily="34" charset="-122"/>
              </a:rPr>
              <a:t> </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2" name="矩形 41"/>
          <p:cNvSpPr/>
          <p:nvPr/>
        </p:nvSpPr>
        <p:spPr>
          <a:xfrm>
            <a:off x="8310506" y="3115883"/>
            <a:ext cx="2762480" cy="2246769"/>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 </a:t>
            </a:r>
            <a:r>
              <a:rPr lang="zh-CN" altLang="en-US" sz="2000" dirty="0" smtClean="0">
                <a:solidFill>
                  <a:schemeClr val="bg1"/>
                </a:solidFill>
                <a:latin typeface="微软雅黑" panose="020B0503020204020204" pitchFamily="34" charset="-122"/>
                <a:ea typeface="微软雅黑" panose="020B0503020204020204" pitchFamily="34" charset="-122"/>
              </a:rPr>
              <a:t>      利用</a:t>
            </a:r>
            <a:r>
              <a:rPr lang="en-US" altLang="zh-CN" sz="2000" dirty="0" smtClean="0">
                <a:solidFill>
                  <a:schemeClr val="bg1"/>
                </a:solidFill>
                <a:latin typeface="微软雅黑" panose="020B0503020204020204" pitchFamily="34" charset="-122"/>
                <a:ea typeface="微软雅黑" panose="020B0503020204020204" pitchFamily="34" charset="-122"/>
              </a:rPr>
              <a:t>HNMR</a:t>
            </a:r>
            <a:r>
              <a:rPr lang="zh-CN" altLang="en-US" sz="2000" dirty="0" smtClean="0">
                <a:solidFill>
                  <a:schemeClr val="bg1"/>
                </a:solidFill>
                <a:latin typeface="微软雅黑" panose="020B0503020204020204" pitchFamily="34" charset="-122"/>
                <a:ea typeface="微软雅黑" panose="020B0503020204020204" pitchFamily="34" charset="-122"/>
              </a:rPr>
              <a:t>和</a:t>
            </a:r>
            <a:r>
              <a:rPr lang="en-US" altLang="zh-CN" sz="2000" dirty="0" smtClean="0">
                <a:solidFill>
                  <a:schemeClr val="bg1"/>
                </a:solidFill>
                <a:latin typeface="微软雅黑" panose="020B0503020204020204" pitchFamily="34" charset="-122"/>
                <a:ea typeface="微软雅黑" panose="020B0503020204020204" pitchFamily="34" charset="-122"/>
              </a:rPr>
              <a:t>GC-MS</a:t>
            </a:r>
            <a:r>
              <a:rPr lang="zh-CN" altLang="en-US" sz="2000" dirty="0" smtClean="0">
                <a:solidFill>
                  <a:schemeClr val="bg1"/>
                </a:solidFill>
                <a:latin typeface="微软雅黑" panose="020B0503020204020204" pitchFamily="34" charset="-122"/>
                <a:ea typeface="微软雅黑" panose="020B0503020204020204" pitchFamily="34" charset="-122"/>
              </a:rPr>
              <a:t>图谱对当归样品分析的同时，对两图谱反应出的当归微观分子层面上的差异与联系进行对比分析</a:t>
            </a:r>
            <a:endParaRPr lang="en-US" altLang="zh-CN" sz="2000" dirty="0" smtClean="0">
              <a:solidFill>
                <a:schemeClr val="bg1"/>
              </a:solidFill>
              <a:latin typeface="微软雅黑" panose="020B0503020204020204" pitchFamily="34" charset="-122"/>
              <a:ea typeface="微软雅黑" panose="020B0503020204020204" pitchFamily="34" charset="-122"/>
            </a:endParaRPr>
          </a:p>
          <a:p>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7" name="PA_矩形 75"/>
          <p:cNvSpPr/>
          <p:nvPr>
            <p:custDataLst>
              <p:tags r:id="rId1"/>
            </p:custDataLst>
          </p:nvPr>
        </p:nvSpPr>
        <p:spPr>
          <a:xfrm>
            <a:off x="1051234" y="2915099"/>
            <a:ext cx="2902849" cy="255454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rPr>
              <a:t>       为了更好的指导当归的采收和科学利用，想利用当归样本来探究不同生长时期内当归根部代谢产物的种类和含量的差异，并探索对年份分类有重要贡献的标志化合物。</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6474154" y="793489"/>
            <a:ext cx="5336266" cy="1446550"/>
          </a:xfrm>
          <a:prstGeom prst="rect">
            <a:avLst/>
          </a:prstGeom>
        </p:spPr>
        <p:txBody>
          <a:bodyPr wrap="none">
            <a:spAutoFit/>
          </a:bodyPr>
          <a:lstStyle/>
          <a:p>
            <a:r>
              <a:rPr lang="en-US" altLang="zh-CN" sz="8800" b="1" dirty="0" smtClean="0">
                <a:solidFill>
                  <a:schemeClr val="bg1">
                    <a:lumMod val="95000"/>
                  </a:schemeClr>
                </a:solidFill>
                <a:latin typeface="微软雅黑" panose="020B0503020204020204" pitchFamily="34" charset="-122"/>
                <a:ea typeface="微软雅黑" panose="020B0503020204020204" pitchFamily="34" charset="-122"/>
              </a:rPr>
              <a:t>PURPOS</a:t>
            </a:r>
            <a:r>
              <a:rPr lang="en-US" altLang="zh-CN" sz="8800" b="1" dirty="0">
                <a:solidFill>
                  <a:schemeClr val="bg1">
                    <a:lumMod val="95000"/>
                  </a:schemeClr>
                </a:solidFill>
                <a:latin typeface="微软雅黑" panose="020B0503020204020204" pitchFamily="34" charset="-122"/>
                <a:ea typeface="微软雅黑" panose="020B0503020204020204" pitchFamily="34" charset="-122"/>
              </a:rPr>
              <a:t>E</a:t>
            </a:r>
            <a:endParaRPr lang="zh-CN" altLang="en-US" sz="88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20" name="图片 19" descr="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6405" y="171456"/>
            <a:ext cx="2375647" cy="694849"/>
          </a:xfrm>
          <a:prstGeom prst="rect">
            <a:avLst/>
          </a:prstGeom>
        </p:spPr>
      </p:pic>
      <p:sp>
        <p:nvSpPr>
          <p:cNvPr id="21" name="Oval 18"/>
          <p:cNvSpPr/>
          <p:nvPr/>
        </p:nvSpPr>
        <p:spPr>
          <a:xfrm>
            <a:off x="5722367" y="2180778"/>
            <a:ext cx="627954" cy="642559"/>
          </a:xfrm>
          <a:prstGeom prst="ellipse">
            <a:avLst/>
          </a:prstGeom>
          <a:solidFill>
            <a:srgbClr val="0270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rPr>
              <a:t>2</a:t>
            </a:r>
            <a:endParaRPr lang="en-US" sz="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Oval 22"/>
          <p:cNvSpPr/>
          <p:nvPr/>
        </p:nvSpPr>
        <p:spPr>
          <a:xfrm>
            <a:off x="2188052" y="2193108"/>
            <a:ext cx="648014" cy="63023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rPr>
              <a:t>1</a:t>
            </a:r>
            <a:endPar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Oval 20"/>
          <p:cNvSpPr/>
          <p:nvPr/>
        </p:nvSpPr>
        <p:spPr>
          <a:xfrm>
            <a:off x="9396922" y="2205156"/>
            <a:ext cx="615624" cy="61818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3</a:t>
            </a:r>
            <a:endPar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58736193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00000" fill="hold" grpId="0" nodeType="withEffect" p14:presetBounceEnd="40000">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40000">
                                          <p:cBhvr additive="base">
                                            <p:cTn id="7" dur="1000" fill="hold"/>
                                            <p:tgtEl>
                                              <p:spTgt spid="30"/>
                                            </p:tgtEl>
                                            <p:attrNameLst>
                                              <p:attrName>ppt_x</p:attrName>
                                            </p:attrNameLst>
                                          </p:cBhvr>
                                          <p:tavLst>
                                            <p:tav tm="0">
                                              <p:val>
                                                <p:strVal val="1+#ppt_w/2"/>
                                              </p:val>
                                            </p:tav>
                                            <p:tav tm="100000">
                                              <p:val>
                                                <p:strVal val="#ppt_x"/>
                                              </p:val>
                                            </p:tav>
                                          </p:tavLst>
                                        </p:anim>
                                        <p:anim calcmode="lin" valueType="num" p14:bounceEnd="40000">
                                          <p:cBhvr additive="base">
                                            <p:cTn id="8" dur="10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6" accel="100000" fill="hold" nodeType="withEffect" p14:presetBounceEnd="40000">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14:bounceEnd="40000">
                                          <p:cBhvr additive="base">
                                            <p:cTn id="11" dur="1000" fill="hold"/>
                                            <p:tgtEl>
                                              <p:spTgt spid="44"/>
                                            </p:tgtEl>
                                            <p:attrNameLst>
                                              <p:attrName>ppt_x</p:attrName>
                                            </p:attrNameLst>
                                          </p:cBhvr>
                                          <p:tavLst>
                                            <p:tav tm="0">
                                              <p:val>
                                                <p:strVal val="1+#ppt_w/2"/>
                                              </p:val>
                                            </p:tav>
                                            <p:tav tm="100000">
                                              <p:val>
                                                <p:strVal val="#ppt_x"/>
                                              </p:val>
                                            </p:tav>
                                          </p:tavLst>
                                        </p:anim>
                                        <p:anim calcmode="lin" valueType="num" p14:bounceEnd="40000">
                                          <p:cBhvr additive="base">
                                            <p:cTn id="12" dur="1000" fill="hold"/>
                                            <p:tgtEl>
                                              <p:spTgt spid="44"/>
                                            </p:tgtEl>
                                            <p:attrNameLst>
                                              <p:attrName>ppt_y</p:attrName>
                                            </p:attrNameLst>
                                          </p:cBhvr>
                                          <p:tavLst>
                                            <p:tav tm="0">
                                              <p:val>
                                                <p:strVal val="1+#ppt_h/2"/>
                                              </p:val>
                                            </p:tav>
                                            <p:tav tm="100000">
                                              <p:val>
                                                <p:strVal val="#ppt_y"/>
                                              </p:val>
                                            </p:tav>
                                          </p:tavLst>
                                        </p:anim>
                                      </p:childTnLst>
                                    </p:cTn>
                                  </p:par>
                                  <p:par>
                                    <p:cTn id="13" presetID="2" presetClass="entr" presetSubtype="6" accel="100000" fill="hold" nodeType="withEffect" p14:presetBounceEnd="40000">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14:bounceEnd="40000">
                                          <p:cBhvr additive="base">
                                            <p:cTn id="15" dur="1000" fill="hold"/>
                                            <p:tgtEl>
                                              <p:spTgt spid="45"/>
                                            </p:tgtEl>
                                            <p:attrNameLst>
                                              <p:attrName>ppt_x</p:attrName>
                                            </p:attrNameLst>
                                          </p:cBhvr>
                                          <p:tavLst>
                                            <p:tav tm="0">
                                              <p:val>
                                                <p:strVal val="1+#ppt_w/2"/>
                                              </p:val>
                                            </p:tav>
                                            <p:tav tm="100000">
                                              <p:val>
                                                <p:strVal val="#ppt_x"/>
                                              </p:val>
                                            </p:tav>
                                          </p:tavLst>
                                        </p:anim>
                                        <p:anim calcmode="lin" valueType="num" p14:bounceEnd="40000">
                                          <p:cBhvr additive="base">
                                            <p:cTn id="16" dur="1000" fill="hold"/>
                                            <p:tgtEl>
                                              <p:spTgt spid="45"/>
                                            </p:tgtEl>
                                            <p:attrNameLst>
                                              <p:attrName>ppt_y</p:attrName>
                                            </p:attrNameLst>
                                          </p:cBhvr>
                                          <p:tavLst>
                                            <p:tav tm="0">
                                              <p:val>
                                                <p:strVal val="1+#ppt_h/2"/>
                                              </p:val>
                                            </p:tav>
                                            <p:tav tm="100000">
                                              <p:val>
                                                <p:strVal val="#ppt_y"/>
                                              </p:val>
                                            </p:tav>
                                          </p:tavLst>
                                        </p:anim>
                                      </p:childTnLst>
                                    </p:cTn>
                                  </p:par>
                                  <p:par>
                                    <p:cTn id="17" presetID="2" presetClass="entr" presetSubtype="6" accel="100000" fill="hold" nodeType="withEffect" p14:presetBounceEnd="40000">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14:bounceEnd="40000">
                                          <p:cBhvr additive="base">
                                            <p:cTn id="19" dur="10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20" dur="10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6" accel="100000" fill="hold" grpId="0" nodeType="withEffect" p14:presetBounceEnd="40000">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14:bounceEnd="40000">
                                          <p:cBhvr additive="base">
                                            <p:cTn id="23" dur="1000" fill="hold"/>
                                            <p:tgtEl>
                                              <p:spTgt spid="4"/>
                                            </p:tgtEl>
                                            <p:attrNameLst>
                                              <p:attrName>ppt_x</p:attrName>
                                            </p:attrNameLst>
                                          </p:cBhvr>
                                          <p:tavLst>
                                            <p:tav tm="0">
                                              <p:val>
                                                <p:strVal val="1+#ppt_w/2"/>
                                              </p:val>
                                            </p:tav>
                                            <p:tav tm="100000">
                                              <p:val>
                                                <p:strVal val="#ppt_x"/>
                                              </p:val>
                                            </p:tav>
                                          </p:tavLst>
                                        </p:anim>
                                        <p:anim calcmode="lin" valueType="num" p14:bounceEnd="40000">
                                          <p:cBhvr additive="base">
                                            <p:cTn id="24" dur="10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6" accel="100000" fill="hold" grpId="0" nodeType="withEffect" p14:presetBounceEnd="40000">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14:bounceEnd="40000">
                                          <p:cBhvr additive="base">
                                            <p:cTn id="27" dur="1000" fill="hold"/>
                                            <p:tgtEl>
                                              <p:spTgt spid="32"/>
                                            </p:tgtEl>
                                            <p:attrNameLst>
                                              <p:attrName>ppt_x</p:attrName>
                                            </p:attrNameLst>
                                          </p:cBhvr>
                                          <p:tavLst>
                                            <p:tav tm="0">
                                              <p:val>
                                                <p:strVal val="1+#ppt_w/2"/>
                                              </p:val>
                                            </p:tav>
                                            <p:tav tm="100000">
                                              <p:val>
                                                <p:strVal val="#ppt_x"/>
                                              </p:val>
                                            </p:tav>
                                          </p:tavLst>
                                        </p:anim>
                                        <p:anim calcmode="lin" valueType="num" p14:bounceEnd="40000">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6" accel="100000" fill="hold" grpId="0" nodeType="withEffect" p14:presetBounceEnd="40000">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14:bounceEnd="40000">
                                          <p:cBhvr additive="base">
                                            <p:cTn id="31" dur="1000" fill="hold"/>
                                            <p:tgtEl>
                                              <p:spTgt spid="33"/>
                                            </p:tgtEl>
                                            <p:attrNameLst>
                                              <p:attrName>ppt_x</p:attrName>
                                            </p:attrNameLst>
                                          </p:cBhvr>
                                          <p:tavLst>
                                            <p:tav tm="0">
                                              <p:val>
                                                <p:strVal val="1+#ppt_w/2"/>
                                              </p:val>
                                            </p:tav>
                                            <p:tav tm="100000">
                                              <p:val>
                                                <p:strVal val="#ppt_x"/>
                                              </p:val>
                                            </p:tav>
                                          </p:tavLst>
                                        </p:anim>
                                        <p:anim calcmode="lin" valueType="num" p14:bounceEnd="40000">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6" accel="100000" fill="hold" grpId="0" nodeType="withEffect" p14:presetBounceEnd="40000">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14:bounceEnd="40000">
                                          <p:cBhvr additive="base">
                                            <p:cTn id="35" dur="1000" fill="hold"/>
                                            <p:tgtEl>
                                              <p:spTgt spid="34"/>
                                            </p:tgtEl>
                                            <p:attrNameLst>
                                              <p:attrName>ppt_x</p:attrName>
                                            </p:attrNameLst>
                                          </p:cBhvr>
                                          <p:tavLst>
                                            <p:tav tm="0">
                                              <p:val>
                                                <p:strVal val="1+#ppt_w/2"/>
                                              </p:val>
                                            </p:tav>
                                            <p:tav tm="100000">
                                              <p:val>
                                                <p:strVal val="#ppt_x"/>
                                              </p:val>
                                            </p:tav>
                                          </p:tavLst>
                                        </p:anim>
                                        <p:anim calcmode="lin" valueType="num" p14:bounceEnd="40000">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6" accel="100000" fill="hold" grpId="0" nodeType="withEffect" p14:presetBounceEnd="40000">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14:bounceEnd="40000">
                                          <p:cBhvr additive="base">
                                            <p:cTn id="39" dur="1000" fill="hold"/>
                                            <p:tgtEl>
                                              <p:spTgt spid="42"/>
                                            </p:tgtEl>
                                            <p:attrNameLst>
                                              <p:attrName>ppt_x</p:attrName>
                                            </p:attrNameLst>
                                          </p:cBhvr>
                                          <p:tavLst>
                                            <p:tav tm="0">
                                              <p:val>
                                                <p:strVal val="1+#ppt_w/2"/>
                                              </p:val>
                                            </p:tav>
                                            <p:tav tm="100000">
                                              <p:val>
                                                <p:strVal val="#ppt_x"/>
                                              </p:val>
                                            </p:tav>
                                          </p:tavLst>
                                        </p:anim>
                                        <p:anim calcmode="lin" valueType="num" p14:bounceEnd="40000">
                                          <p:cBhvr additive="base">
                                            <p:cTn id="40" dur="1000" fill="hold"/>
                                            <p:tgtEl>
                                              <p:spTgt spid="42"/>
                                            </p:tgtEl>
                                            <p:attrNameLst>
                                              <p:attrName>ppt_y</p:attrName>
                                            </p:attrNameLst>
                                          </p:cBhvr>
                                          <p:tavLst>
                                            <p:tav tm="0">
                                              <p:val>
                                                <p:strVal val="1+#ppt_h/2"/>
                                              </p:val>
                                            </p:tav>
                                            <p:tav tm="100000">
                                              <p:val>
                                                <p:strVal val="#ppt_y"/>
                                              </p:val>
                                            </p:tav>
                                          </p:tavLst>
                                        </p:anim>
                                      </p:childTnLst>
                                    </p:cTn>
                                  </p:par>
                                  <p:par>
                                    <p:cTn id="41" presetID="2" presetClass="entr" presetSubtype="6" accel="100000" fill="hold" grpId="0" nodeType="withEffect" p14:presetBounceEnd="40000">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14:bounceEnd="40000">
                                          <p:cBhvr additive="base">
                                            <p:cTn id="43" dur="1000" fill="hold"/>
                                            <p:tgtEl>
                                              <p:spTgt spid="47"/>
                                            </p:tgtEl>
                                            <p:attrNameLst>
                                              <p:attrName>ppt_x</p:attrName>
                                            </p:attrNameLst>
                                          </p:cBhvr>
                                          <p:tavLst>
                                            <p:tav tm="0">
                                              <p:val>
                                                <p:strVal val="1+#ppt_w/2"/>
                                              </p:val>
                                            </p:tav>
                                            <p:tav tm="100000">
                                              <p:val>
                                                <p:strVal val="#ppt_x"/>
                                              </p:val>
                                            </p:tav>
                                          </p:tavLst>
                                        </p:anim>
                                        <p:anim calcmode="lin" valueType="num" p14:bounceEnd="40000">
                                          <p:cBhvr additive="base">
                                            <p:cTn id="44" dur="1000" fill="hold"/>
                                            <p:tgtEl>
                                              <p:spTgt spid="47"/>
                                            </p:tgtEl>
                                            <p:attrNameLst>
                                              <p:attrName>ppt_y</p:attrName>
                                            </p:attrNameLst>
                                          </p:cBhvr>
                                          <p:tavLst>
                                            <p:tav tm="0">
                                              <p:val>
                                                <p:strVal val="1+#ppt_h/2"/>
                                              </p:val>
                                            </p:tav>
                                            <p:tav tm="100000">
                                              <p:val>
                                                <p:strVal val="#ppt_y"/>
                                              </p:val>
                                            </p:tav>
                                          </p:tavLst>
                                        </p:anim>
                                      </p:childTnLst>
                                    </p:cTn>
                                  </p:par>
                                  <p:par>
                                    <p:cTn id="45" presetID="2" presetClass="entr" presetSubtype="6" accel="100000" fill="hold" grpId="0" nodeType="withEffect" p14:presetBounceEnd="40000">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14:bounceEnd="40000">
                                          <p:cBhvr additive="base">
                                            <p:cTn id="47" dur="1000" fill="hold"/>
                                            <p:tgtEl>
                                              <p:spTgt spid="8"/>
                                            </p:tgtEl>
                                            <p:attrNameLst>
                                              <p:attrName>ppt_x</p:attrName>
                                            </p:attrNameLst>
                                          </p:cBhvr>
                                          <p:tavLst>
                                            <p:tav tm="0">
                                              <p:val>
                                                <p:strVal val="1+#ppt_w/2"/>
                                              </p:val>
                                            </p:tav>
                                            <p:tav tm="100000">
                                              <p:val>
                                                <p:strVal val="#ppt_x"/>
                                              </p:val>
                                            </p:tav>
                                          </p:tavLst>
                                        </p:anim>
                                        <p:anim calcmode="lin" valueType="num" p14:bounceEnd="40000">
                                          <p:cBhvr additive="base">
                                            <p:cTn id="48" dur="1000" fill="hold"/>
                                            <p:tgtEl>
                                              <p:spTgt spid="8"/>
                                            </p:tgtEl>
                                            <p:attrNameLst>
                                              <p:attrName>ppt_y</p:attrName>
                                            </p:attrNameLst>
                                          </p:cBhvr>
                                          <p:tavLst>
                                            <p:tav tm="0">
                                              <p:val>
                                                <p:strVal val="1+#ppt_h/2"/>
                                              </p:val>
                                            </p:tav>
                                            <p:tav tm="100000">
                                              <p:val>
                                                <p:strVal val="#ppt_y"/>
                                              </p:val>
                                            </p:tav>
                                          </p:tavLst>
                                        </p:anim>
                                      </p:childTnLst>
                                    </p:cTn>
                                  </p:par>
                                  <p:par>
                                    <p:cTn id="49" presetID="2" presetClass="entr" presetSubtype="3" accel="100000" fill="hold" grpId="0" nodeType="withEffect" p14:presetBounceEnd="40000">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14:bounceEnd="40000">
                                          <p:cBhvr additive="base">
                                            <p:cTn id="51" dur="1000" fill="hold"/>
                                            <p:tgtEl>
                                              <p:spTgt spid="21"/>
                                            </p:tgtEl>
                                            <p:attrNameLst>
                                              <p:attrName>ppt_x</p:attrName>
                                            </p:attrNameLst>
                                          </p:cBhvr>
                                          <p:tavLst>
                                            <p:tav tm="0">
                                              <p:val>
                                                <p:strVal val="1+#ppt_w/2"/>
                                              </p:val>
                                            </p:tav>
                                            <p:tav tm="100000">
                                              <p:val>
                                                <p:strVal val="#ppt_x"/>
                                              </p:val>
                                            </p:tav>
                                          </p:tavLst>
                                        </p:anim>
                                        <p:anim calcmode="lin" valueType="num" p14:bounceEnd="40000">
                                          <p:cBhvr additive="base">
                                            <p:cTn id="52" dur="1000" fill="hold"/>
                                            <p:tgtEl>
                                              <p:spTgt spid="21"/>
                                            </p:tgtEl>
                                            <p:attrNameLst>
                                              <p:attrName>ppt_y</p:attrName>
                                            </p:attrNameLst>
                                          </p:cBhvr>
                                          <p:tavLst>
                                            <p:tav tm="0">
                                              <p:val>
                                                <p:strVal val="0-#ppt_h/2"/>
                                              </p:val>
                                            </p:tav>
                                            <p:tav tm="100000">
                                              <p:val>
                                                <p:strVal val="#ppt_y"/>
                                              </p:val>
                                            </p:tav>
                                          </p:tavLst>
                                        </p:anim>
                                      </p:childTnLst>
                                    </p:cTn>
                                  </p:par>
                                  <p:par>
                                    <p:cTn id="53" presetID="2" presetClass="entr" presetSubtype="3" accel="100000" fill="hold" grpId="0" nodeType="withEffect" p14:presetBounceEnd="40000">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14:bounceEnd="40000">
                                          <p:cBhvr additive="base">
                                            <p:cTn id="55" dur="1000" fill="hold"/>
                                            <p:tgtEl>
                                              <p:spTgt spid="22"/>
                                            </p:tgtEl>
                                            <p:attrNameLst>
                                              <p:attrName>ppt_x</p:attrName>
                                            </p:attrNameLst>
                                          </p:cBhvr>
                                          <p:tavLst>
                                            <p:tav tm="0">
                                              <p:val>
                                                <p:strVal val="1+#ppt_w/2"/>
                                              </p:val>
                                            </p:tav>
                                            <p:tav tm="100000">
                                              <p:val>
                                                <p:strVal val="#ppt_x"/>
                                              </p:val>
                                            </p:tav>
                                          </p:tavLst>
                                        </p:anim>
                                        <p:anim calcmode="lin" valueType="num" p14:bounceEnd="40000">
                                          <p:cBhvr additive="base">
                                            <p:cTn id="56" dur="1000" fill="hold"/>
                                            <p:tgtEl>
                                              <p:spTgt spid="22"/>
                                            </p:tgtEl>
                                            <p:attrNameLst>
                                              <p:attrName>ppt_y</p:attrName>
                                            </p:attrNameLst>
                                          </p:cBhvr>
                                          <p:tavLst>
                                            <p:tav tm="0">
                                              <p:val>
                                                <p:strVal val="0-#ppt_h/2"/>
                                              </p:val>
                                            </p:tav>
                                            <p:tav tm="100000">
                                              <p:val>
                                                <p:strVal val="#ppt_y"/>
                                              </p:val>
                                            </p:tav>
                                          </p:tavLst>
                                        </p:anim>
                                      </p:childTnLst>
                                    </p:cTn>
                                  </p:par>
                                  <p:par>
                                    <p:cTn id="57" presetID="2" presetClass="entr" presetSubtype="3" accel="100000" fill="hold" grpId="0" nodeType="withEffect" p14:presetBounceEnd="40000">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14:bounceEnd="40000">
                                          <p:cBhvr additive="base">
                                            <p:cTn id="59" dur="1000" fill="hold"/>
                                            <p:tgtEl>
                                              <p:spTgt spid="23"/>
                                            </p:tgtEl>
                                            <p:attrNameLst>
                                              <p:attrName>ppt_x</p:attrName>
                                            </p:attrNameLst>
                                          </p:cBhvr>
                                          <p:tavLst>
                                            <p:tav tm="0">
                                              <p:val>
                                                <p:strVal val="1+#ppt_w/2"/>
                                              </p:val>
                                            </p:tav>
                                            <p:tav tm="100000">
                                              <p:val>
                                                <p:strVal val="#ppt_x"/>
                                              </p:val>
                                            </p:tav>
                                          </p:tavLst>
                                        </p:anim>
                                        <p:anim calcmode="lin" valueType="num" p14:bounceEnd="40000">
                                          <p:cBhvr additive="base">
                                            <p:cTn id="60" dur="10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 grpId="0" animBg="1"/>
          <p:bldP spid="32" grpId="0" animBg="1"/>
          <p:bldP spid="33" grpId="0" animBg="1"/>
          <p:bldP spid="34" grpId="0"/>
          <p:bldP spid="42" grpId="0"/>
          <p:bldP spid="47" grpId="0"/>
          <p:bldP spid="8" grpId="0"/>
          <p:bldP spid="21" grpId="0" animBg="1"/>
          <p:bldP spid="22" grpId="0" animBg="1"/>
          <p:bldP spid="23" grpId="0" animBg="1"/>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1+#ppt_w/2"/>
                                              </p:val>
                                            </p:tav>
                                            <p:tav tm="100000">
                                              <p:val>
                                                <p:strVal val="#ppt_x"/>
                                              </p:val>
                                            </p:tav>
                                          </p:tavLst>
                                        </p:anim>
                                        <p:anim calcmode="lin" valueType="num">
                                          <p:cBhvr additive="base">
                                            <p:cTn id="8" dur="10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6" accel="10000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1000" fill="hold"/>
                                            <p:tgtEl>
                                              <p:spTgt spid="44"/>
                                            </p:tgtEl>
                                            <p:attrNameLst>
                                              <p:attrName>ppt_x</p:attrName>
                                            </p:attrNameLst>
                                          </p:cBhvr>
                                          <p:tavLst>
                                            <p:tav tm="0">
                                              <p:val>
                                                <p:strVal val="1+#ppt_w/2"/>
                                              </p:val>
                                            </p:tav>
                                            <p:tav tm="100000">
                                              <p:val>
                                                <p:strVal val="#ppt_x"/>
                                              </p:val>
                                            </p:tav>
                                          </p:tavLst>
                                        </p:anim>
                                        <p:anim calcmode="lin" valueType="num">
                                          <p:cBhvr additive="base">
                                            <p:cTn id="12" dur="1000" fill="hold"/>
                                            <p:tgtEl>
                                              <p:spTgt spid="44"/>
                                            </p:tgtEl>
                                            <p:attrNameLst>
                                              <p:attrName>ppt_y</p:attrName>
                                            </p:attrNameLst>
                                          </p:cBhvr>
                                          <p:tavLst>
                                            <p:tav tm="0">
                                              <p:val>
                                                <p:strVal val="1+#ppt_h/2"/>
                                              </p:val>
                                            </p:tav>
                                            <p:tav tm="100000">
                                              <p:val>
                                                <p:strVal val="#ppt_y"/>
                                              </p:val>
                                            </p:tav>
                                          </p:tavLst>
                                        </p:anim>
                                      </p:childTnLst>
                                    </p:cTn>
                                  </p:par>
                                  <p:par>
                                    <p:cTn id="13" presetID="2" presetClass="entr" presetSubtype="6" accel="10000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1000" fill="hold"/>
                                            <p:tgtEl>
                                              <p:spTgt spid="45"/>
                                            </p:tgtEl>
                                            <p:attrNameLst>
                                              <p:attrName>ppt_x</p:attrName>
                                            </p:attrNameLst>
                                          </p:cBhvr>
                                          <p:tavLst>
                                            <p:tav tm="0">
                                              <p:val>
                                                <p:strVal val="1+#ppt_w/2"/>
                                              </p:val>
                                            </p:tav>
                                            <p:tav tm="100000">
                                              <p:val>
                                                <p:strVal val="#ppt_x"/>
                                              </p:val>
                                            </p:tav>
                                          </p:tavLst>
                                        </p:anim>
                                        <p:anim calcmode="lin" valueType="num">
                                          <p:cBhvr additive="base">
                                            <p:cTn id="16" dur="1000" fill="hold"/>
                                            <p:tgtEl>
                                              <p:spTgt spid="45"/>
                                            </p:tgtEl>
                                            <p:attrNameLst>
                                              <p:attrName>ppt_y</p:attrName>
                                            </p:attrNameLst>
                                          </p:cBhvr>
                                          <p:tavLst>
                                            <p:tav tm="0">
                                              <p:val>
                                                <p:strVal val="1+#ppt_h/2"/>
                                              </p:val>
                                            </p:tav>
                                            <p:tav tm="100000">
                                              <p:val>
                                                <p:strVal val="#ppt_y"/>
                                              </p:val>
                                            </p:tav>
                                          </p:tavLst>
                                        </p:anim>
                                      </p:childTnLst>
                                    </p:cTn>
                                  </p:par>
                                  <p:par>
                                    <p:cTn id="17" presetID="2" presetClass="entr" presetSubtype="6" accel="10000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1+#ppt_w/2"/>
                                              </p:val>
                                            </p:tav>
                                            <p:tav tm="100000">
                                              <p:val>
                                                <p:strVal val="#ppt_x"/>
                                              </p:val>
                                            </p:tav>
                                          </p:tavLst>
                                        </p:anim>
                                        <p:anim calcmode="lin" valueType="num">
                                          <p:cBhvr additive="base">
                                            <p:cTn id="20" dur="10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6" accel="10000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000" fill="hold"/>
                                            <p:tgtEl>
                                              <p:spTgt spid="4"/>
                                            </p:tgtEl>
                                            <p:attrNameLst>
                                              <p:attrName>ppt_x</p:attrName>
                                            </p:attrNameLst>
                                          </p:cBhvr>
                                          <p:tavLst>
                                            <p:tav tm="0">
                                              <p:val>
                                                <p:strVal val="1+#ppt_w/2"/>
                                              </p:val>
                                            </p:tav>
                                            <p:tav tm="100000">
                                              <p:val>
                                                <p:strVal val="#ppt_x"/>
                                              </p:val>
                                            </p:tav>
                                          </p:tavLst>
                                        </p:anim>
                                        <p:anim calcmode="lin" valueType="num">
                                          <p:cBhvr additive="base">
                                            <p:cTn id="24" dur="10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6" accel="10000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1+#ppt_w/2"/>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6" accel="10000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1+#ppt_w/2"/>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6" accel="10000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1+#ppt_w/2"/>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6" accel="10000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1000" fill="hold"/>
                                            <p:tgtEl>
                                              <p:spTgt spid="42"/>
                                            </p:tgtEl>
                                            <p:attrNameLst>
                                              <p:attrName>ppt_x</p:attrName>
                                            </p:attrNameLst>
                                          </p:cBhvr>
                                          <p:tavLst>
                                            <p:tav tm="0">
                                              <p:val>
                                                <p:strVal val="1+#ppt_w/2"/>
                                              </p:val>
                                            </p:tav>
                                            <p:tav tm="100000">
                                              <p:val>
                                                <p:strVal val="#ppt_x"/>
                                              </p:val>
                                            </p:tav>
                                          </p:tavLst>
                                        </p:anim>
                                        <p:anim calcmode="lin" valueType="num">
                                          <p:cBhvr additive="base">
                                            <p:cTn id="40" dur="1000" fill="hold"/>
                                            <p:tgtEl>
                                              <p:spTgt spid="42"/>
                                            </p:tgtEl>
                                            <p:attrNameLst>
                                              <p:attrName>ppt_y</p:attrName>
                                            </p:attrNameLst>
                                          </p:cBhvr>
                                          <p:tavLst>
                                            <p:tav tm="0">
                                              <p:val>
                                                <p:strVal val="1+#ppt_h/2"/>
                                              </p:val>
                                            </p:tav>
                                            <p:tav tm="100000">
                                              <p:val>
                                                <p:strVal val="#ppt_y"/>
                                              </p:val>
                                            </p:tav>
                                          </p:tavLst>
                                        </p:anim>
                                      </p:childTnLst>
                                    </p:cTn>
                                  </p:par>
                                  <p:par>
                                    <p:cTn id="41" presetID="2" presetClass="entr" presetSubtype="6" accel="10000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1000" fill="hold"/>
                                            <p:tgtEl>
                                              <p:spTgt spid="47"/>
                                            </p:tgtEl>
                                            <p:attrNameLst>
                                              <p:attrName>ppt_x</p:attrName>
                                            </p:attrNameLst>
                                          </p:cBhvr>
                                          <p:tavLst>
                                            <p:tav tm="0">
                                              <p:val>
                                                <p:strVal val="1+#ppt_w/2"/>
                                              </p:val>
                                            </p:tav>
                                            <p:tav tm="100000">
                                              <p:val>
                                                <p:strVal val="#ppt_x"/>
                                              </p:val>
                                            </p:tav>
                                          </p:tavLst>
                                        </p:anim>
                                        <p:anim calcmode="lin" valueType="num">
                                          <p:cBhvr additive="base">
                                            <p:cTn id="44" dur="1000" fill="hold"/>
                                            <p:tgtEl>
                                              <p:spTgt spid="47"/>
                                            </p:tgtEl>
                                            <p:attrNameLst>
                                              <p:attrName>ppt_y</p:attrName>
                                            </p:attrNameLst>
                                          </p:cBhvr>
                                          <p:tavLst>
                                            <p:tav tm="0">
                                              <p:val>
                                                <p:strVal val="1+#ppt_h/2"/>
                                              </p:val>
                                            </p:tav>
                                            <p:tav tm="100000">
                                              <p:val>
                                                <p:strVal val="#ppt_y"/>
                                              </p:val>
                                            </p:tav>
                                          </p:tavLst>
                                        </p:anim>
                                      </p:childTnLst>
                                    </p:cTn>
                                  </p:par>
                                  <p:par>
                                    <p:cTn id="45" presetID="2" presetClass="entr" presetSubtype="6" accel="10000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1000" fill="hold"/>
                                            <p:tgtEl>
                                              <p:spTgt spid="8"/>
                                            </p:tgtEl>
                                            <p:attrNameLst>
                                              <p:attrName>ppt_x</p:attrName>
                                            </p:attrNameLst>
                                          </p:cBhvr>
                                          <p:tavLst>
                                            <p:tav tm="0">
                                              <p:val>
                                                <p:strVal val="1+#ppt_w/2"/>
                                              </p:val>
                                            </p:tav>
                                            <p:tav tm="100000">
                                              <p:val>
                                                <p:strVal val="#ppt_x"/>
                                              </p:val>
                                            </p:tav>
                                          </p:tavLst>
                                        </p:anim>
                                        <p:anim calcmode="lin" valueType="num">
                                          <p:cBhvr additive="base">
                                            <p:cTn id="48" dur="1000" fill="hold"/>
                                            <p:tgtEl>
                                              <p:spTgt spid="8"/>
                                            </p:tgtEl>
                                            <p:attrNameLst>
                                              <p:attrName>ppt_y</p:attrName>
                                            </p:attrNameLst>
                                          </p:cBhvr>
                                          <p:tavLst>
                                            <p:tav tm="0">
                                              <p:val>
                                                <p:strVal val="1+#ppt_h/2"/>
                                              </p:val>
                                            </p:tav>
                                            <p:tav tm="100000">
                                              <p:val>
                                                <p:strVal val="#ppt_y"/>
                                              </p:val>
                                            </p:tav>
                                          </p:tavLst>
                                        </p:anim>
                                      </p:childTnLst>
                                    </p:cTn>
                                  </p:par>
                                  <p:par>
                                    <p:cTn id="49" presetID="2" presetClass="entr" presetSubtype="3" accel="10000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1000" fill="hold"/>
                                            <p:tgtEl>
                                              <p:spTgt spid="21"/>
                                            </p:tgtEl>
                                            <p:attrNameLst>
                                              <p:attrName>ppt_x</p:attrName>
                                            </p:attrNameLst>
                                          </p:cBhvr>
                                          <p:tavLst>
                                            <p:tav tm="0">
                                              <p:val>
                                                <p:strVal val="1+#ppt_w/2"/>
                                              </p:val>
                                            </p:tav>
                                            <p:tav tm="100000">
                                              <p:val>
                                                <p:strVal val="#ppt_x"/>
                                              </p:val>
                                            </p:tav>
                                          </p:tavLst>
                                        </p:anim>
                                        <p:anim calcmode="lin" valueType="num">
                                          <p:cBhvr additive="base">
                                            <p:cTn id="52" dur="1000" fill="hold"/>
                                            <p:tgtEl>
                                              <p:spTgt spid="21"/>
                                            </p:tgtEl>
                                            <p:attrNameLst>
                                              <p:attrName>ppt_y</p:attrName>
                                            </p:attrNameLst>
                                          </p:cBhvr>
                                          <p:tavLst>
                                            <p:tav tm="0">
                                              <p:val>
                                                <p:strVal val="0-#ppt_h/2"/>
                                              </p:val>
                                            </p:tav>
                                            <p:tav tm="100000">
                                              <p:val>
                                                <p:strVal val="#ppt_y"/>
                                              </p:val>
                                            </p:tav>
                                          </p:tavLst>
                                        </p:anim>
                                      </p:childTnLst>
                                    </p:cTn>
                                  </p:par>
                                  <p:par>
                                    <p:cTn id="53" presetID="2" presetClass="entr" presetSubtype="3" accel="10000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1000" fill="hold"/>
                                            <p:tgtEl>
                                              <p:spTgt spid="22"/>
                                            </p:tgtEl>
                                            <p:attrNameLst>
                                              <p:attrName>ppt_x</p:attrName>
                                            </p:attrNameLst>
                                          </p:cBhvr>
                                          <p:tavLst>
                                            <p:tav tm="0">
                                              <p:val>
                                                <p:strVal val="1+#ppt_w/2"/>
                                              </p:val>
                                            </p:tav>
                                            <p:tav tm="100000">
                                              <p:val>
                                                <p:strVal val="#ppt_x"/>
                                              </p:val>
                                            </p:tav>
                                          </p:tavLst>
                                        </p:anim>
                                        <p:anim calcmode="lin" valueType="num">
                                          <p:cBhvr additive="base">
                                            <p:cTn id="56" dur="1000" fill="hold"/>
                                            <p:tgtEl>
                                              <p:spTgt spid="22"/>
                                            </p:tgtEl>
                                            <p:attrNameLst>
                                              <p:attrName>ppt_y</p:attrName>
                                            </p:attrNameLst>
                                          </p:cBhvr>
                                          <p:tavLst>
                                            <p:tav tm="0">
                                              <p:val>
                                                <p:strVal val="0-#ppt_h/2"/>
                                              </p:val>
                                            </p:tav>
                                            <p:tav tm="100000">
                                              <p:val>
                                                <p:strVal val="#ppt_y"/>
                                              </p:val>
                                            </p:tav>
                                          </p:tavLst>
                                        </p:anim>
                                      </p:childTnLst>
                                    </p:cTn>
                                  </p:par>
                                  <p:par>
                                    <p:cTn id="57" presetID="2" presetClass="entr" presetSubtype="3" accel="10000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1000" fill="hold"/>
                                            <p:tgtEl>
                                              <p:spTgt spid="23"/>
                                            </p:tgtEl>
                                            <p:attrNameLst>
                                              <p:attrName>ppt_x</p:attrName>
                                            </p:attrNameLst>
                                          </p:cBhvr>
                                          <p:tavLst>
                                            <p:tav tm="0">
                                              <p:val>
                                                <p:strVal val="1+#ppt_w/2"/>
                                              </p:val>
                                            </p:tav>
                                            <p:tav tm="100000">
                                              <p:val>
                                                <p:strVal val="#ppt_x"/>
                                              </p:val>
                                            </p:tav>
                                          </p:tavLst>
                                        </p:anim>
                                        <p:anim calcmode="lin" valueType="num">
                                          <p:cBhvr additive="base">
                                            <p:cTn id="60" dur="10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 grpId="0" animBg="1"/>
          <p:bldP spid="32" grpId="0" animBg="1"/>
          <p:bldP spid="33" grpId="0" animBg="1"/>
          <p:bldP spid="34" grpId="0"/>
          <p:bldP spid="42" grpId="0"/>
          <p:bldP spid="47" grpId="0"/>
          <p:bldP spid="8" grpId="0"/>
          <p:bldP spid="21" grpId="0" animBg="1"/>
          <p:bldP spid="22" grpId="0" animBg="1"/>
          <p:bldP spid="23"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687" y="919692"/>
            <a:ext cx="12152314" cy="5682382"/>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spcBef>
                <a:spcPct val="0"/>
              </a:spcBef>
            </a:pPr>
            <a:endParaRPr lang="zh-CN" altLang="en-US" sz="2000" smtClean="0">
              <a:solidFill>
                <a:srgbClr val="222B33"/>
              </a:solidFill>
              <a:latin typeface="微软雅黑" panose="020B0503020204020204" pitchFamily="34" charset="-122"/>
              <a:ea typeface="微软雅黑" panose="020B0503020204020204" pitchFamily="34" charset="-122"/>
            </a:endParaRPr>
          </a:p>
        </p:txBody>
      </p:sp>
      <p:sp>
        <p:nvSpPr>
          <p:cNvPr id="30" name="矩形 29"/>
          <p:cNvSpPr/>
          <p:nvPr/>
        </p:nvSpPr>
        <p:spPr>
          <a:xfrm>
            <a:off x="4789490" y="157512"/>
            <a:ext cx="2206301" cy="666849"/>
          </a:xfrm>
          <a:prstGeom prst="rect">
            <a:avLst/>
          </a:prstGeom>
        </p:spPr>
        <p:txBody>
          <a:bodyPr wrap="square">
            <a:spAutoFit/>
          </a:bodyPr>
          <a:lstStyle/>
          <a:p>
            <a:pPr>
              <a:lnSpc>
                <a:spcPct val="120000"/>
              </a:lnSpc>
              <a:spcBef>
                <a:spcPct val="0"/>
              </a:spcBef>
            </a:pPr>
            <a:r>
              <a:rPr lang="en-US" altLang="en-US" sz="3200" dirty="0" smtClean="0">
                <a:solidFill>
                  <a:srgbClr val="0270D1"/>
                </a:solidFill>
                <a:latin typeface="微软雅黑" panose="020B0503020204020204" pitchFamily="34" charset="-122"/>
                <a:ea typeface="微软雅黑" panose="020B0503020204020204" pitchFamily="34" charset="-122"/>
              </a:rPr>
              <a:t>研究思路</a:t>
            </a:r>
            <a:endParaRPr lang="zh-CN" altLang="en-US" sz="3200" dirty="0">
              <a:solidFill>
                <a:srgbClr val="0270D1"/>
              </a:solidFill>
              <a:latin typeface="微软雅黑" panose="020B0503020204020204" pitchFamily="34" charset="-122"/>
              <a:ea typeface="微软雅黑" panose="020B0503020204020204" pitchFamily="34" charset="-122"/>
            </a:endParaRPr>
          </a:p>
        </p:txBody>
      </p:sp>
      <p:sp>
        <p:nvSpPr>
          <p:cNvPr id="88" name="任意多边形: 形状 8"/>
          <p:cNvSpPr/>
          <p:nvPr/>
        </p:nvSpPr>
        <p:spPr>
          <a:xfrm>
            <a:off x="0" y="2934255"/>
            <a:ext cx="12177486" cy="1189592"/>
          </a:xfrm>
          <a:custGeom>
            <a:avLst/>
            <a:gdLst>
              <a:gd name="connsiteX0" fmla="*/ 0 w 12177486"/>
              <a:gd name="connsiteY0" fmla="*/ 805696 h 823872"/>
              <a:gd name="connsiteX1" fmla="*/ 3788229 w 12177486"/>
              <a:gd name="connsiteY1" fmla="*/ 326725 h 823872"/>
              <a:gd name="connsiteX2" fmla="*/ 6821715 w 12177486"/>
              <a:gd name="connsiteY2" fmla="*/ 820210 h 823872"/>
              <a:gd name="connsiteX3" fmla="*/ 9913257 w 12177486"/>
              <a:gd name="connsiteY3" fmla="*/ 7410 h 823872"/>
              <a:gd name="connsiteX4" fmla="*/ 12177486 w 12177486"/>
              <a:gd name="connsiteY4" fmla="*/ 486382 h 823872"/>
              <a:gd name="connsiteX0" fmla="*/ 0 w 12177486"/>
              <a:gd name="connsiteY0" fmla="*/ 805696 h 825056"/>
              <a:gd name="connsiteX1" fmla="*/ 3788229 w 12177486"/>
              <a:gd name="connsiteY1" fmla="*/ 326725 h 825056"/>
              <a:gd name="connsiteX2" fmla="*/ 6821715 w 12177486"/>
              <a:gd name="connsiteY2" fmla="*/ 820210 h 825056"/>
              <a:gd name="connsiteX3" fmla="*/ 9913257 w 12177486"/>
              <a:gd name="connsiteY3" fmla="*/ 7410 h 825056"/>
              <a:gd name="connsiteX4" fmla="*/ 12177486 w 12177486"/>
              <a:gd name="connsiteY4" fmla="*/ 486382 h 825056"/>
              <a:gd name="connsiteX0" fmla="*/ 0 w 12177486"/>
              <a:gd name="connsiteY0" fmla="*/ 805696 h 831751"/>
              <a:gd name="connsiteX1" fmla="*/ 3788229 w 12177486"/>
              <a:gd name="connsiteY1" fmla="*/ 326725 h 831751"/>
              <a:gd name="connsiteX2" fmla="*/ 6821715 w 12177486"/>
              <a:gd name="connsiteY2" fmla="*/ 820210 h 831751"/>
              <a:gd name="connsiteX3" fmla="*/ 9913257 w 12177486"/>
              <a:gd name="connsiteY3" fmla="*/ 7410 h 831751"/>
              <a:gd name="connsiteX4" fmla="*/ 12177486 w 12177486"/>
              <a:gd name="connsiteY4" fmla="*/ 486382 h 831751"/>
              <a:gd name="connsiteX0" fmla="*/ 0 w 12177486"/>
              <a:gd name="connsiteY0" fmla="*/ 803846 h 829901"/>
              <a:gd name="connsiteX1" fmla="*/ 3788229 w 12177486"/>
              <a:gd name="connsiteY1" fmla="*/ 324875 h 829901"/>
              <a:gd name="connsiteX2" fmla="*/ 6821715 w 12177486"/>
              <a:gd name="connsiteY2" fmla="*/ 818360 h 829901"/>
              <a:gd name="connsiteX3" fmla="*/ 9913257 w 12177486"/>
              <a:gd name="connsiteY3" fmla="*/ 5560 h 829901"/>
              <a:gd name="connsiteX4" fmla="*/ 12177486 w 12177486"/>
              <a:gd name="connsiteY4" fmla="*/ 484532 h 829901"/>
              <a:gd name="connsiteX0" fmla="*/ 0 w 12177486"/>
              <a:gd name="connsiteY0" fmla="*/ 798305 h 824360"/>
              <a:gd name="connsiteX1" fmla="*/ 3788229 w 12177486"/>
              <a:gd name="connsiteY1" fmla="*/ 319334 h 824360"/>
              <a:gd name="connsiteX2" fmla="*/ 6821715 w 12177486"/>
              <a:gd name="connsiteY2" fmla="*/ 812819 h 824360"/>
              <a:gd name="connsiteX3" fmla="*/ 9913257 w 12177486"/>
              <a:gd name="connsiteY3" fmla="*/ 19 h 824360"/>
              <a:gd name="connsiteX4" fmla="*/ 12177486 w 12177486"/>
              <a:gd name="connsiteY4" fmla="*/ 478991 h 824360"/>
              <a:gd name="connsiteX0" fmla="*/ 0 w 12177486"/>
              <a:gd name="connsiteY0" fmla="*/ 798305 h 819144"/>
              <a:gd name="connsiteX1" fmla="*/ 3788229 w 12177486"/>
              <a:gd name="connsiteY1" fmla="*/ 319334 h 819144"/>
              <a:gd name="connsiteX2" fmla="*/ 6821715 w 12177486"/>
              <a:gd name="connsiteY2" fmla="*/ 812819 h 819144"/>
              <a:gd name="connsiteX3" fmla="*/ 9913257 w 12177486"/>
              <a:gd name="connsiteY3" fmla="*/ 19 h 819144"/>
              <a:gd name="connsiteX4" fmla="*/ 12177486 w 12177486"/>
              <a:gd name="connsiteY4" fmla="*/ 478991 h 819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7486" h="819144">
                <a:moveTo>
                  <a:pt x="0" y="798305"/>
                </a:moveTo>
                <a:cubicBezTo>
                  <a:pt x="1325638" y="557610"/>
                  <a:pt x="3009417" y="65455"/>
                  <a:pt x="3788229" y="319334"/>
                </a:cubicBezTo>
                <a:cubicBezTo>
                  <a:pt x="4567041" y="573213"/>
                  <a:pt x="5800877" y="866038"/>
                  <a:pt x="6821715" y="812819"/>
                </a:cubicBezTo>
                <a:cubicBezTo>
                  <a:pt x="7842553" y="759600"/>
                  <a:pt x="8883469" y="2317"/>
                  <a:pt x="9913257" y="19"/>
                </a:cubicBezTo>
                <a:cubicBezTo>
                  <a:pt x="10943045" y="-2279"/>
                  <a:pt x="11491686" y="211686"/>
                  <a:pt x="12177486" y="478991"/>
                </a:cubicBezTo>
              </a:path>
            </a:pathLst>
          </a:custGeom>
          <a:noFill/>
          <a:ln w="19050">
            <a:solidFill>
              <a:srgbClr val="0270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a:off x="569298" y="3897742"/>
            <a:ext cx="142324" cy="131384"/>
          </a:xfrm>
          <a:prstGeom prst="ellipse">
            <a:avLst/>
          </a:prstGeom>
          <a:solidFill>
            <a:srgbClr val="FFFFFF"/>
          </a:solidFill>
          <a:ln>
            <a:solidFill>
              <a:srgbClr val="3E7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H="1" flipV="1">
            <a:off x="2912176" y="3218921"/>
            <a:ext cx="186116" cy="164231"/>
          </a:xfrm>
          <a:prstGeom prst="ellipse">
            <a:avLst/>
          </a:prstGeom>
          <a:solidFill>
            <a:srgbClr val="FFFFFF"/>
          </a:solidFill>
          <a:ln>
            <a:solidFill>
              <a:srgbClr val="3E7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5900988" y="4018177"/>
            <a:ext cx="120429" cy="120435"/>
          </a:xfrm>
          <a:prstGeom prst="ellipse">
            <a:avLst/>
          </a:prstGeom>
          <a:solidFill>
            <a:srgbClr val="FFFFFF"/>
          </a:solidFill>
          <a:ln>
            <a:solidFill>
              <a:srgbClr val="3E7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V="1">
            <a:off x="8090594" y="3536433"/>
            <a:ext cx="131378" cy="131386"/>
          </a:xfrm>
          <a:prstGeom prst="ellipse">
            <a:avLst/>
          </a:prstGeom>
          <a:solidFill>
            <a:srgbClr val="FFFFFF"/>
          </a:solidFill>
          <a:ln>
            <a:solidFill>
              <a:srgbClr val="3E7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H="1">
            <a:off x="11145094" y="3087537"/>
            <a:ext cx="142325" cy="142333"/>
          </a:xfrm>
          <a:prstGeom prst="ellipse">
            <a:avLst/>
          </a:prstGeom>
          <a:solidFill>
            <a:srgbClr val="FFFFFF"/>
          </a:solidFill>
          <a:ln>
            <a:solidFill>
              <a:srgbClr val="3E7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p:cNvGrpSpPr/>
          <p:nvPr/>
        </p:nvGrpSpPr>
        <p:grpSpPr>
          <a:xfrm>
            <a:off x="224323" y="4152933"/>
            <a:ext cx="1064774" cy="1064774"/>
            <a:chOff x="1676400" y="4740492"/>
            <a:chExt cx="685800" cy="685800"/>
          </a:xfrm>
        </p:grpSpPr>
        <p:sp>
          <p:nvSpPr>
            <p:cNvPr id="96" name="椭圆 95"/>
            <p:cNvSpPr/>
            <p:nvPr/>
          </p:nvSpPr>
          <p:spPr>
            <a:xfrm>
              <a:off x="1676400" y="4740492"/>
              <a:ext cx="685800" cy="685800"/>
            </a:xfrm>
            <a:prstGeom prst="ellipse">
              <a:avLst/>
            </a:prstGeom>
            <a:solidFill>
              <a:srgbClr val="0270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Freeform 109"/>
            <p:cNvSpPr>
              <a:spLocks noChangeArrowheads="1"/>
            </p:cNvSpPr>
            <p:nvPr/>
          </p:nvSpPr>
          <p:spPr bwMode="auto">
            <a:xfrm>
              <a:off x="1827792" y="4880339"/>
              <a:ext cx="383016" cy="383014"/>
            </a:xfrm>
            <a:custGeom>
              <a:avLst/>
              <a:gdLst>
                <a:gd name="T0" fmla="*/ 116822 w 634"/>
                <a:gd name="T1" fmla="*/ 0 h 634"/>
                <a:gd name="T2" fmla="*/ 116822 w 634"/>
                <a:gd name="T3" fmla="*/ 228190 h 634"/>
                <a:gd name="T4" fmla="*/ 116822 w 634"/>
                <a:gd name="T5" fmla="*/ 0 h 634"/>
                <a:gd name="T6" fmla="*/ 196507 w 634"/>
                <a:gd name="T7" fmla="*/ 58399 h 634"/>
                <a:gd name="T8" fmla="*/ 159369 w 634"/>
                <a:gd name="T9" fmla="*/ 105984 h 634"/>
                <a:gd name="T10" fmla="*/ 196507 w 634"/>
                <a:gd name="T11" fmla="*/ 58399 h 634"/>
                <a:gd name="T12" fmla="*/ 186051 w 634"/>
                <a:gd name="T13" fmla="*/ 47945 h 634"/>
                <a:gd name="T14" fmla="*/ 138096 w 634"/>
                <a:gd name="T15" fmla="*/ 21269 h 634"/>
                <a:gd name="T16" fmla="*/ 85093 w 634"/>
                <a:gd name="T17" fmla="*/ 105984 h 634"/>
                <a:gd name="T18" fmla="*/ 90501 w 634"/>
                <a:gd name="T19" fmla="*/ 69214 h 634"/>
                <a:gd name="T20" fmla="*/ 138096 w 634"/>
                <a:gd name="T21" fmla="*/ 69214 h 634"/>
                <a:gd name="T22" fmla="*/ 85093 w 634"/>
                <a:gd name="T23" fmla="*/ 105984 h 634"/>
                <a:gd name="T24" fmla="*/ 143504 w 634"/>
                <a:gd name="T25" fmla="*/ 122206 h 634"/>
                <a:gd name="T26" fmla="*/ 116822 w 634"/>
                <a:gd name="T27" fmla="*/ 159336 h 634"/>
                <a:gd name="T28" fmla="*/ 85093 w 634"/>
                <a:gd name="T29" fmla="*/ 122206 h 634"/>
                <a:gd name="T30" fmla="*/ 106366 w 634"/>
                <a:gd name="T31" fmla="*/ 15862 h 634"/>
                <a:gd name="T32" fmla="*/ 116822 w 634"/>
                <a:gd name="T33" fmla="*/ 15862 h 634"/>
                <a:gd name="T34" fmla="*/ 138096 w 634"/>
                <a:gd name="T35" fmla="*/ 58399 h 634"/>
                <a:gd name="T36" fmla="*/ 95549 w 634"/>
                <a:gd name="T37" fmla="*/ 58399 h 634"/>
                <a:gd name="T38" fmla="*/ 90501 w 634"/>
                <a:gd name="T39" fmla="*/ 21269 h 634"/>
                <a:gd name="T40" fmla="*/ 79684 w 634"/>
                <a:gd name="T41" fmla="*/ 52992 h 634"/>
                <a:gd name="T42" fmla="*/ 90501 w 634"/>
                <a:gd name="T43" fmla="*/ 21269 h 634"/>
                <a:gd name="T44" fmla="*/ 32090 w 634"/>
                <a:gd name="T45" fmla="*/ 58399 h 634"/>
                <a:gd name="T46" fmla="*/ 74637 w 634"/>
                <a:gd name="T47" fmla="*/ 105984 h 634"/>
                <a:gd name="T48" fmla="*/ 32090 w 634"/>
                <a:gd name="T49" fmla="*/ 58399 h 634"/>
                <a:gd name="T50" fmla="*/ 32090 w 634"/>
                <a:gd name="T51" fmla="*/ 169790 h 634"/>
                <a:gd name="T52" fmla="*/ 74637 w 634"/>
                <a:gd name="T53" fmla="*/ 122206 h 634"/>
                <a:gd name="T54" fmla="*/ 32090 w 634"/>
                <a:gd name="T55" fmla="*/ 169790 h 634"/>
                <a:gd name="T56" fmla="*/ 42546 w 634"/>
                <a:gd name="T57" fmla="*/ 180605 h 634"/>
                <a:gd name="T58" fmla="*/ 90501 w 634"/>
                <a:gd name="T59" fmla="*/ 212328 h 634"/>
                <a:gd name="T60" fmla="*/ 122231 w 634"/>
                <a:gd name="T61" fmla="*/ 212328 h 634"/>
                <a:gd name="T62" fmla="*/ 116822 w 634"/>
                <a:gd name="T63" fmla="*/ 212328 h 634"/>
                <a:gd name="T64" fmla="*/ 95549 w 634"/>
                <a:gd name="T65" fmla="*/ 169790 h 634"/>
                <a:gd name="T66" fmla="*/ 138096 w 634"/>
                <a:gd name="T67" fmla="*/ 169790 h 634"/>
                <a:gd name="T68" fmla="*/ 138096 w 634"/>
                <a:gd name="T69" fmla="*/ 212328 h 634"/>
                <a:gd name="T70" fmla="*/ 148552 w 634"/>
                <a:gd name="T71" fmla="*/ 175198 h 634"/>
                <a:gd name="T72" fmla="*/ 138096 w 634"/>
                <a:gd name="T73" fmla="*/ 212328 h 634"/>
                <a:gd name="T74" fmla="*/ 196507 w 634"/>
                <a:gd name="T75" fmla="*/ 169790 h 634"/>
                <a:gd name="T76" fmla="*/ 159369 w 634"/>
                <a:gd name="T77" fmla="*/ 122206 h 634"/>
                <a:gd name="T78" fmla="*/ 196507 w 634"/>
                <a:gd name="T79" fmla="*/ 169790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324" y="0"/>
                  </a:moveTo>
                  <a:lnTo>
                    <a:pt x="324" y="0"/>
                  </a:lnTo>
                  <a:cubicBezTo>
                    <a:pt x="148" y="0"/>
                    <a:pt x="0" y="147"/>
                    <a:pt x="0" y="324"/>
                  </a:cubicBezTo>
                  <a:cubicBezTo>
                    <a:pt x="0" y="486"/>
                    <a:pt x="148" y="633"/>
                    <a:pt x="324" y="633"/>
                  </a:cubicBezTo>
                  <a:cubicBezTo>
                    <a:pt x="486" y="633"/>
                    <a:pt x="633" y="486"/>
                    <a:pt x="633" y="324"/>
                  </a:cubicBezTo>
                  <a:cubicBezTo>
                    <a:pt x="633" y="147"/>
                    <a:pt x="486" y="0"/>
                    <a:pt x="324" y="0"/>
                  </a:cubicBezTo>
                  <a:close/>
                  <a:moveTo>
                    <a:pt x="545" y="162"/>
                  </a:moveTo>
                  <a:lnTo>
                    <a:pt x="545" y="162"/>
                  </a:lnTo>
                  <a:cubicBezTo>
                    <a:pt x="574" y="206"/>
                    <a:pt x="589" y="251"/>
                    <a:pt x="589" y="294"/>
                  </a:cubicBezTo>
                  <a:cubicBezTo>
                    <a:pt x="442" y="294"/>
                    <a:pt x="442" y="294"/>
                    <a:pt x="442" y="294"/>
                  </a:cubicBezTo>
                  <a:cubicBezTo>
                    <a:pt x="442" y="265"/>
                    <a:pt x="427" y="221"/>
                    <a:pt x="427" y="192"/>
                  </a:cubicBezTo>
                  <a:cubicBezTo>
                    <a:pt x="471" y="192"/>
                    <a:pt x="516" y="177"/>
                    <a:pt x="545" y="162"/>
                  </a:cubicBezTo>
                  <a:close/>
                  <a:moveTo>
                    <a:pt x="516" y="133"/>
                  </a:moveTo>
                  <a:lnTo>
                    <a:pt x="516" y="133"/>
                  </a:lnTo>
                  <a:cubicBezTo>
                    <a:pt x="486" y="147"/>
                    <a:pt x="457" y="147"/>
                    <a:pt x="412" y="147"/>
                  </a:cubicBezTo>
                  <a:cubicBezTo>
                    <a:pt x="412" y="118"/>
                    <a:pt x="398" y="89"/>
                    <a:pt x="383" y="59"/>
                  </a:cubicBezTo>
                  <a:cubicBezTo>
                    <a:pt x="442" y="59"/>
                    <a:pt x="486" y="89"/>
                    <a:pt x="516" y="133"/>
                  </a:cubicBezTo>
                  <a:close/>
                  <a:moveTo>
                    <a:pt x="236" y="294"/>
                  </a:moveTo>
                  <a:lnTo>
                    <a:pt x="236" y="294"/>
                  </a:lnTo>
                  <a:cubicBezTo>
                    <a:pt x="236" y="265"/>
                    <a:pt x="251" y="236"/>
                    <a:pt x="251" y="192"/>
                  </a:cubicBezTo>
                  <a:cubicBezTo>
                    <a:pt x="280" y="206"/>
                    <a:pt x="295" y="206"/>
                    <a:pt x="324" y="206"/>
                  </a:cubicBezTo>
                  <a:cubicBezTo>
                    <a:pt x="339" y="206"/>
                    <a:pt x="369" y="206"/>
                    <a:pt x="383" y="192"/>
                  </a:cubicBezTo>
                  <a:cubicBezTo>
                    <a:pt x="398" y="236"/>
                    <a:pt x="398" y="265"/>
                    <a:pt x="398" y="294"/>
                  </a:cubicBezTo>
                  <a:lnTo>
                    <a:pt x="236" y="294"/>
                  </a:lnTo>
                  <a:close/>
                  <a:moveTo>
                    <a:pt x="398" y="339"/>
                  </a:moveTo>
                  <a:lnTo>
                    <a:pt x="398" y="339"/>
                  </a:lnTo>
                  <a:cubicBezTo>
                    <a:pt x="398" y="368"/>
                    <a:pt x="398" y="412"/>
                    <a:pt x="383" y="442"/>
                  </a:cubicBezTo>
                  <a:cubicBezTo>
                    <a:pt x="369" y="442"/>
                    <a:pt x="339" y="442"/>
                    <a:pt x="324" y="442"/>
                  </a:cubicBezTo>
                  <a:cubicBezTo>
                    <a:pt x="295" y="442"/>
                    <a:pt x="280" y="442"/>
                    <a:pt x="251" y="442"/>
                  </a:cubicBezTo>
                  <a:cubicBezTo>
                    <a:pt x="251" y="412"/>
                    <a:pt x="236" y="368"/>
                    <a:pt x="236" y="339"/>
                  </a:cubicBezTo>
                  <a:lnTo>
                    <a:pt x="398" y="339"/>
                  </a:lnTo>
                  <a:close/>
                  <a:moveTo>
                    <a:pt x="295" y="44"/>
                  </a:moveTo>
                  <a:lnTo>
                    <a:pt x="295" y="44"/>
                  </a:lnTo>
                  <a:cubicBezTo>
                    <a:pt x="310" y="44"/>
                    <a:pt x="310" y="44"/>
                    <a:pt x="324" y="44"/>
                  </a:cubicBezTo>
                  <a:lnTo>
                    <a:pt x="339" y="44"/>
                  </a:lnTo>
                  <a:cubicBezTo>
                    <a:pt x="354" y="74"/>
                    <a:pt x="369" y="118"/>
                    <a:pt x="383" y="162"/>
                  </a:cubicBezTo>
                  <a:cubicBezTo>
                    <a:pt x="354" y="162"/>
                    <a:pt x="339" y="162"/>
                    <a:pt x="324" y="162"/>
                  </a:cubicBezTo>
                  <a:cubicBezTo>
                    <a:pt x="295" y="162"/>
                    <a:pt x="280" y="162"/>
                    <a:pt x="265" y="162"/>
                  </a:cubicBezTo>
                  <a:cubicBezTo>
                    <a:pt x="265" y="118"/>
                    <a:pt x="280" y="74"/>
                    <a:pt x="295" y="44"/>
                  </a:cubicBezTo>
                  <a:close/>
                  <a:moveTo>
                    <a:pt x="251" y="59"/>
                  </a:moveTo>
                  <a:lnTo>
                    <a:pt x="251" y="59"/>
                  </a:lnTo>
                  <a:cubicBezTo>
                    <a:pt x="236" y="89"/>
                    <a:pt x="221" y="118"/>
                    <a:pt x="221" y="147"/>
                  </a:cubicBezTo>
                  <a:cubicBezTo>
                    <a:pt x="192" y="147"/>
                    <a:pt x="148" y="147"/>
                    <a:pt x="118" y="133"/>
                  </a:cubicBezTo>
                  <a:cubicBezTo>
                    <a:pt x="148" y="89"/>
                    <a:pt x="207" y="59"/>
                    <a:pt x="251" y="59"/>
                  </a:cubicBezTo>
                  <a:close/>
                  <a:moveTo>
                    <a:pt x="89" y="162"/>
                  </a:moveTo>
                  <a:lnTo>
                    <a:pt x="89" y="162"/>
                  </a:lnTo>
                  <a:cubicBezTo>
                    <a:pt x="133" y="177"/>
                    <a:pt x="177" y="192"/>
                    <a:pt x="207" y="192"/>
                  </a:cubicBezTo>
                  <a:cubicBezTo>
                    <a:pt x="207" y="221"/>
                    <a:pt x="207" y="265"/>
                    <a:pt x="207" y="294"/>
                  </a:cubicBezTo>
                  <a:cubicBezTo>
                    <a:pt x="44" y="294"/>
                    <a:pt x="44" y="294"/>
                    <a:pt x="44" y="294"/>
                  </a:cubicBezTo>
                  <a:cubicBezTo>
                    <a:pt x="44" y="251"/>
                    <a:pt x="59" y="206"/>
                    <a:pt x="89" y="162"/>
                  </a:cubicBezTo>
                  <a:close/>
                  <a:moveTo>
                    <a:pt x="89" y="471"/>
                  </a:moveTo>
                  <a:lnTo>
                    <a:pt x="89" y="471"/>
                  </a:lnTo>
                  <a:cubicBezTo>
                    <a:pt x="59" y="427"/>
                    <a:pt x="44" y="383"/>
                    <a:pt x="44" y="339"/>
                  </a:cubicBezTo>
                  <a:cubicBezTo>
                    <a:pt x="207" y="339"/>
                    <a:pt x="207" y="339"/>
                    <a:pt x="207" y="339"/>
                  </a:cubicBezTo>
                  <a:cubicBezTo>
                    <a:pt x="207" y="368"/>
                    <a:pt x="207" y="412"/>
                    <a:pt x="207" y="442"/>
                  </a:cubicBezTo>
                  <a:cubicBezTo>
                    <a:pt x="177" y="457"/>
                    <a:pt x="133" y="457"/>
                    <a:pt x="89" y="471"/>
                  </a:cubicBezTo>
                  <a:close/>
                  <a:moveTo>
                    <a:pt x="118" y="501"/>
                  </a:moveTo>
                  <a:lnTo>
                    <a:pt x="118" y="501"/>
                  </a:lnTo>
                  <a:cubicBezTo>
                    <a:pt x="148" y="501"/>
                    <a:pt x="192" y="486"/>
                    <a:pt x="221" y="486"/>
                  </a:cubicBezTo>
                  <a:cubicBezTo>
                    <a:pt x="221" y="515"/>
                    <a:pt x="236" y="560"/>
                    <a:pt x="251" y="589"/>
                  </a:cubicBezTo>
                  <a:cubicBezTo>
                    <a:pt x="207" y="574"/>
                    <a:pt x="148" y="545"/>
                    <a:pt x="118" y="501"/>
                  </a:cubicBezTo>
                  <a:close/>
                  <a:moveTo>
                    <a:pt x="339" y="589"/>
                  </a:moveTo>
                  <a:lnTo>
                    <a:pt x="339" y="589"/>
                  </a:lnTo>
                  <a:lnTo>
                    <a:pt x="324" y="589"/>
                  </a:lnTo>
                  <a:cubicBezTo>
                    <a:pt x="310" y="589"/>
                    <a:pt x="310" y="589"/>
                    <a:pt x="295" y="589"/>
                  </a:cubicBezTo>
                  <a:cubicBezTo>
                    <a:pt x="280" y="560"/>
                    <a:pt x="265" y="515"/>
                    <a:pt x="265" y="471"/>
                  </a:cubicBezTo>
                  <a:cubicBezTo>
                    <a:pt x="280" y="471"/>
                    <a:pt x="295" y="471"/>
                    <a:pt x="324" y="471"/>
                  </a:cubicBezTo>
                  <a:cubicBezTo>
                    <a:pt x="339" y="471"/>
                    <a:pt x="354" y="471"/>
                    <a:pt x="383" y="471"/>
                  </a:cubicBezTo>
                  <a:cubicBezTo>
                    <a:pt x="369" y="515"/>
                    <a:pt x="354" y="560"/>
                    <a:pt x="339" y="589"/>
                  </a:cubicBezTo>
                  <a:close/>
                  <a:moveTo>
                    <a:pt x="383" y="589"/>
                  </a:moveTo>
                  <a:lnTo>
                    <a:pt x="383" y="589"/>
                  </a:lnTo>
                  <a:cubicBezTo>
                    <a:pt x="398" y="560"/>
                    <a:pt x="412" y="515"/>
                    <a:pt x="412" y="486"/>
                  </a:cubicBezTo>
                  <a:cubicBezTo>
                    <a:pt x="457" y="486"/>
                    <a:pt x="486" y="501"/>
                    <a:pt x="516" y="501"/>
                  </a:cubicBezTo>
                  <a:cubicBezTo>
                    <a:pt x="486" y="545"/>
                    <a:pt x="442" y="574"/>
                    <a:pt x="383" y="589"/>
                  </a:cubicBezTo>
                  <a:close/>
                  <a:moveTo>
                    <a:pt x="545" y="471"/>
                  </a:moveTo>
                  <a:lnTo>
                    <a:pt x="545" y="471"/>
                  </a:lnTo>
                  <a:cubicBezTo>
                    <a:pt x="516" y="457"/>
                    <a:pt x="471" y="457"/>
                    <a:pt x="427" y="442"/>
                  </a:cubicBezTo>
                  <a:cubicBezTo>
                    <a:pt x="427" y="412"/>
                    <a:pt x="442" y="368"/>
                    <a:pt x="442" y="339"/>
                  </a:cubicBezTo>
                  <a:cubicBezTo>
                    <a:pt x="589" y="339"/>
                    <a:pt x="589" y="339"/>
                    <a:pt x="589" y="339"/>
                  </a:cubicBezTo>
                  <a:cubicBezTo>
                    <a:pt x="589" y="383"/>
                    <a:pt x="574" y="427"/>
                    <a:pt x="545" y="471"/>
                  </a:cubicBezTo>
                  <a:close/>
                </a:path>
              </a:pathLst>
            </a:custGeom>
            <a:solidFill>
              <a:srgbClr val="FFFFFF"/>
            </a:solidFill>
            <a:ln>
              <a:noFill/>
            </a:ln>
            <a:effectLs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defRPr/>
              </a:pPr>
              <a:endParaRPr lang="zh-CN" altLang="en-US"/>
            </a:p>
          </p:txBody>
        </p:sp>
      </p:grpSp>
      <p:grpSp>
        <p:nvGrpSpPr>
          <p:cNvPr id="98" name="组合 97"/>
          <p:cNvGrpSpPr/>
          <p:nvPr/>
        </p:nvGrpSpPr>
        <p:grpSpPr>
          <a:xfrm>
            <a:off x="7575617" y="2113129"/>
            <a:ext cx="1064774" cy="1064774"/>
            <a:chOff x="8299836" y="4588092"/>
            <a:chExt cx="685800" cy="685800"/>
          </a:xfrm>
        </p:grpSpPr>
        <p:sp>
          <p:nvSpPr>
            <p:cNvPr id="99" name="椭圆 98"/>
            <p:cNvSpPr/>
            <p:nvPr/>
          </p:nvSpPr>
          <p:spPr>
            <a:xfrm>
              <a:off x="8299836" y="4588092"/>
              <a:ext cx="685800" cy="685800"/>
            </a:xfrm>
            <a:prstGeom prst="ellipse">
              <a:avLst/>
            </a:prstGeom>
            <a:solidFill>
              <a:srgbClr val="0270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Freeform 81"/>
            <p:cNvSpPr>
              <a:spLocks noChangeArrowheads="1"/>
            </p:cNvSpPr>
            <p:nvPr/>
          </p:nvSpPr>
          <p:spPr bwMode="auto">
            <a:xfrm>
              <a:off x="8456763" y="4786246"/>
              <a:ext cx="371946" cy="285600"/>
            </a:xfrm>
            <a:custGeom>
              <a:avLst/>
              <a:gdLst>
                <a:gd name="T0" fmla="*/ 131975 w 619"/>
                <a:gd name="T1" fmla="*/ 79795 h 472"/>
                <a:gd name="T2" fmla="*/ 131975 w 619"/>
                <a:gd name="T3" fmla="*/ 79795 h 472"/>
                <a:gd name="T4" fmla="*/ 105437 w 619"/>
                <a:gd name="T5" fmla="*/ 79795 h 472"/>
                <a:gd name="T6" fmla="*/ 116196 w 619"/>
                <a:gd name="T7" fmla="*/ 48021 h 472"/>
                <a:gd name="T8" fmla="*/ 110816 w 619"/>
                <a:gd name="T9" fmla="*/ 42605 h 472"/>
                <a:gd name="T10" fmla="*/ 100416 w 619"/>
                <a:gd name="T11" fmla="*/ 42605 h 472"/>
                <a:gd name="T12" fmla="*/ 84278 w 619"/>
                <a:gd name="T13" fmla="*/ 85211 h 472"/>
                <a:gd name="T14" fmla="*/ 84278 w 619"/>
                <a:gd name="T15" fmla="*/ 90626 h 472"/>
                <a:gd name="T16" fmla="*/ 89657 w 619"/>
                <a:gd name="T17" fmla="*/ 95681 h 472"/>
                <a:gd name="T18" fmla="*/ 121575 w 619"/>
                <a:gd name="T19" fmla="*/ 95681 h 472"/>
                <a:gd name="T20" fmla="*/ 105437 w 619"/>
                <a:gd name="T21" fmla="*/ 127455 h 472"/>
                <a:gd name="T22" fmla="*/ 105437 w 619"/>
                <a:gd name="T23" fmla="*/ 138287 h 472"/>
                <a:gd name="T24" fmla="*/ 116196 w 619"/>
                <a:gd name="T25" fmla="*/ 133232 h 472"/>
                <a:gd name="T26" fmla="*/ 136996 w 619"/>
                <a:gd name="T27" fmla="*/ 85211 h 472"/>
                <a:gd name="T28" fmla="*/ 131975 w 619"/>
                <a:gd name="T29" fmla="*/ 79795 h 472"/>
                <a:gd name="T30" fmla="*/ 158155 w 619"/>
                <a:gd name="T31" fmla="*/ 37189 h 472"/>
                <a:gd name="T32" fmla="*/ 158155 w 619"/>
                <a:gd name="T33" fmla="*/ 37189 h 472"/>
                <a:gd name="T34" fmla="*/ 105437 w 619"/>
                <a:gd name="T35" fmla="*/ 0 h 472"/>
                <a:gd name="T36" fmla="*/ 42318 w 619"/>
                <a:gd name="T37" fmla="*/ 58492 h 472"/>
                <a:gd name="T38" fmla="*/ 0 w 619"/>
                <a:gd name="T39" fmla="*/ 116984 h 472"/>
                <a:gd name="T40" fmla="*/ 52718 w 619"/>
                <a:gd name="T41" fmla="*/ 170060 h 472"/>
                <a:gd name="T42" fmla="*/ 153134 w 619"/>
                <a:gd name="T43" fmla="*/ 170060 h 472"/>
                <a:gd name="T44" fmla="*/ 221632 w 619"/>
                <a:gd name="T45" fmla="*/ 106513 h 472"/>
                <a:gd name="T46" fmla="*/ 158155 w 619"/>
                <a:gd name="T47" fmla="*/ 37189 h 472"/>
                <a:gd name="T48" fmla="*/ 153134 w 619"/>
                <a:gd name="T49" fmla="*/ 159589 h 472"/>
                <a:gd name="T50" fmla="*/ 153134 w 619"/>
                <a:gd name="T51" fmla="*/ 159589 h 472"/>
                <a:gd name="T52" fmla="*/ 52718 w 619"/>
                <a:gd name="T53" fmla="*/ 159589 h 472"/>
                <a:gd name="T54" fmla="*/ 10400 w 619"/>
                <a:gd name="T55" fmla="*/ 116984 h 472"/>
                <a:gd name="T56" fmla="*/ 52718 w 619"/>
                <a:gd name="T57" fmla="*/ 74379 h 472"/>
                <a:gd name="T58" fmla="*/ 105437 w 619"/>
                <a:gd name="T59" fmla="*/ 15887 h 472"/>
                <a:gd name="T60" fmla="*/ 147755 w 619"/>
                <a:gd name="T61" fmla="*/ 53437 h 472"/>
                <a:gd name="T62" fmla="*/ 211232 w 619"/>
                <a:gd name="T63" fmla="*/ 101097 h 472"/>
                <a:gd name="T64" fmla="*/ 153134 w 619"/>
                <a:gd name="T65" fmla="*/ 159589 h 4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19" h="472">
                  <a:moveTo>
                    <a:pt x="368" y="221"/>
                  </a:moveTo>
                  <a:lnTo>
                    <a:pt x="368" y="221"/>
                  </a:lnTo>
                  <a:cubicBezTo>
                    <a:pt x="294" y="221"/>
                    <a:pt x="294" y="221"/>
                    <a:pt x="294" y="221"/>
                  </a:cubicBezTo>
                  <a:cubicBezTo>
                    <a:pt x="324" y="133"/>
                    <a:pt x="324" y="133"/>
                    <a:pt x="324" y="133"/>
                  </a:cubicBezTo>
                  <a:cubicBezTo>
                    <a:pt x="324" y="133"/>
                    <a:pt x="324" y="118"/>
                    <a:pt x="309" y="118"/>
                  </a:cubicBezTo>
                  <a:cubicBezTo>
                    <a:pt x="294" y="103"/>
                    <a:pt x="294" y="118"/>
                    <a:pt x="280" y="118"/>
                  </a:cubicBezTo>
                  <a:cubicBezTo>
                    <a:pt x="235" y="236"/>
                    <a:pt x="235" y="236"/>
                    <a:pt x="235" y="236"/>
                  </a:cubicBezTo>
                  <a:lnTo>
                    <a:pt x="235" y="251"/>
                  </a:lnTo>
                  <a:lnTo>
                    <a:pt x="250" y="265"/>
                  </a:lnTo>
                  <a:cubicBezTo>
                    <a:pt x="339" y="265"/>
                    <a:pt x="339" y="265"/>
                    <a:pt x="339" y="265"/>
                  </a:cubicBezTo>
                  <a:cubicBezTo>
                    <a:pt x="294" y="353"/>
                    <a:pt x="294" y="353"/>
                    <a:pt x="294" y="353"/>
                  </a:cubicBezTo>
                  <a:cubicBezTo>
                    <a:pt x="280" y="353"/>
                    <a:pt x="294" y="369"/>
                    <a:pt x="294" y="383"/>
                  </a:cubicBezTo>
                  <a:cubicBezTo>
                    <a:pt x="309" y="383"/>
                    <a:pt x="324" y="383"/>
                    <a:pt x="324" y="369"/>
                  </a:cubicBezTo>
                  <a:cubicBezTo>
                    <a:pt x="324" y="369"/>
                    <a:pt x="382" y="251"/>
                    <a:pt x="382" y="236"/>
                  </a:cubicBezTo>
                  <a:cubicBezTo>
                    <a:pt x="382" y="236"/>
                    <a:pt x="382" y="221"/>
                    <a:pt x="368" y="221"/>
                  </a:cubicBezTo>
                  <a:close/>
                  <a:moveTo>
                    <a:pt x="441" y="103"/>
                  </a:moveTo>
                  <a:lnTo>
                    <a:pt x="441" y="103"/>
                  </a:lnTo>
                  <a:cubicBezTo>
                    <a:pt x="412" y="44"/>
                    <a:pt x="353" y="0"/>
                    <a:pt x="294" y="0"/>
                  </a:cubicBezTo>
                  <a:cubicBezTo>
                    <a:pt x="191" y="0"/>
                    <a:pt x="118" y="74"/>
                    <a:pt x="118" y="162"/>
                  </a:cubicBezTo>
                  <a:cubicBezTo>
                    <a:pt x="44" y="192"/>
                    <a:pt x="0" y="251"/>
                    <a:pt x="0" y="324"/>
                  </a:cubicBezTo>
                  <a:cubicBezTo>
                    <a:pt x="0" y="398"/>
                    <a:pt x="59" y="471"/>
                    <a:pt x="147" y="471"/>
                  </a:cubicBezTo>
                  <a:lnTo>
                    <a:pt x="427" y="471"/>
                  </a:lnTo>
                  <a:cubicBezTo>
                    <a:pt x="530" y="471"/>
                    <a:pt x="618" y="398"/>
                    <a:pt x="618" y="295"/>
                  </a:cubicBezTo>
                  <a:cubicBezTo>
                    <a:pt x="618" y="192"/>
                    <a:pt x="544" y="103"/>
                    <a:pt x="441" y="103"/>
                  </a:cubicBezTo>
                  <a:close/>
                  <a:moveTo>
                    <a:pt x="427" y="442"/>
                  </a:moveTo>
                  <a:lnTo>
                    <a:pt x="427" y="442"/>
                  </a:lnTo>
                  <a:lnTo>
                    <a:pt x="147" y="442"/>
                  </a:lnTo>
                  <a:cubicBezTo>
                    <a:pt x="147" y="442"/>
                    <a:pt x="29" y="427"/>
                    <a:pt x="29" y="324"/>
                  </a:cubicBezTo>
                  <a:cubicBezTo>
                    <a:pt x="29" y="265"/>
                    <a:pt x="88" y="206"/>
                    <a:pt x="147" y="206"/>
                  </a:cubicBezTo>
                  <a:cubicBezTo>
                    <a:pt x="147" y="118"/>
                    <a:pt x="206" y="44"/>
                    <a:pt x="294" y="44"/>
                  </a:cubicBezTo>
                  <a:cubicBezTo>
                    <a:pt x="353" y="44"/>
                    <a:pt x="397" y="89"/>
                    <a:pt x="412" y="148"/>
                  </a:cubicBezTo>
                  <a:cubicBezTo>
                    <a:pt x="515" y="133"/>
                    <a:pt x="574" y="221"/>
                    <a:pt x="589" y="280"/>
                  </a:cubicBezTo>
                  <a:cubicBezTo>
                    <a:pt x="589" y="369"/>
                    <a:pt x="500" y="442"/>
                    <a:pt x="427" y="442"/>
                  </a:cubicBezTo>
                  <a:close/>
                </a:path>
              </a:pathLst>
            </a:custGeom>
            <a:solidFill>
              <a:srgbClr val="FFFFFF"/>
            </a:solidFill>
            <a:ln>
              <a:noFill/>
            </a:ln>
            <a:effectLs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defRPr/>
              </a:pPr>
              <a:endParaRPr lang="zh-CN" altLang="en-US"/>
            </a:p>
          </p:txBody>
        </p:sp>
      </p:grpSp>
      <p:grpSp>
        <p:nvGrpSpPr>
          <p:cNvPr id="101" name="组合 100"/>
          <p:cNvGrpSpPr/>
          <p:nvPr/>
        </p:nvGrpSpPr>
        <p:grpSpPr>
          <a:xfrm>
            <a:off x="10590654" y="1805480"/>
            <a:ext cx="1064774" cy="1064774"/>
            <a:chOff x="9955694" y="2892642"/>
            <a:chExt cx="685800" cy="685800"/>
          </a:xfrm>
        </p:grpSpPr>
        <p:sp>
          <p:nvSpPr>
            <p:cNvPr id="102" name="椭圆 101"/>
            <p:cNvSpPr/>
            <p:nvPr/>
          </p:nvSpPr>
          <p:spPr>
            <a:xfrm>
              <a:off x="9955694" y="2892642"/>
              <a:ext cx="685800" cy="6858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Freeform 85"/>
            <p:cNvSpPr>
              <a:spLocks noChangeArrowheads="1"/>
            </p:cNvSpPr>
            <p:nvPr/>
          </p:nvSpPr>
          <p:spPr bwMode="auto">
            <a:xfrm>
              <a:off x="10130332" y="3043021"/>
              <a:ext cx="336524" cy="383014"/>
            </a:xfrm>
            <a:custGeom>
              <a:avLst/>
              <a:gdLst>
                <a:gd name="T0" fmla="*/ 168627 w 561"/>
                <a:gd name="T1" fmla="*/ 0 h 635"/>
                <a:gd name="T2" fmla="*/ 168627 w 561"/>
                <a:gd name="T3" fmla="*/ 0 h 635"/>
                <a:gd name="T4" fmla="*/ 31864 w 561"/>
                <a:gd name="T5" fmla="*/ 0 h 635"/>
                <a:gd name="T6" fmla="*/ 0 w 561"/>
                <a:gd name="T7" fmla="*/ 26634 h 635"/>
                <a:gd name="T8" fmla="*/ 0 w 561"/>
                <a:gd name="T9" fmla="*/ 228190 h 635"/>
                <a:gd name="T10" fmla="*/ 15753 w 561"/>
                <a:gd name="T11" fmla="*/ 228190 h 635"/>
                <a:gd name="T12" fmla="*/ 42246 w 561"/>
                <a:gd name="T13" fmla="*/ 206955 h 635"/>
                <a:gd name="T14" fmla="*/ 74110 w 561"/>
                <a:gd name="T15" fmla="*/ 228190 h 635"/>
                <a:gd name="T16" fmla="*/ 100245 w 561"/>
                <a:gd name="T17" fmla="*/ 206955 h 635"/>
                <a:gd name="T18" fmla="*/ 126739 w 561"/>
                <a:gd name="T19" fmla="*/ 228190 h 635"/>
                <a:gd name="T20" fmla="*/ 158245 w 561"/>
                <a:gd name="T21" fmla="*/ 206955 h 635"/>
                <a:gd name="T22" fmla="*/ 184738 w 561"/>
                <a:gd name="T23" fmla="*/ 228190 h 635"/>
                <a:gd name="T24" fmla="*/ 200491 w 561"/>
                <a:gd name="T25" fmla="*/ 228190 h 635"/>
                <a:gd name="T26" fmla="*/ 200491 w 561"/>
                <a:gd name="T27" fmla="*/ 26634 h 635"/>
                <a:gd name="T28" fmla="*/ 168627 w 561"/>
                <a:gd name="T29" fmla="*/ 0 h 635"/>
                <a:gd name="T30" fmla="*/ 184738 w 561"/>
                <a:gd name="T31" fmla="*/ 211994 h 635"/>
                <a:gd name="T32" fmla="*/ 184738 w 561"/>
                <a:gd name="T33" fmla="*/ 211994 h 635"/>
                <a:gd name="T34" fmla="*/ 158245 w 561"/>
                <a:gd name="T35" fmla="*/ 190758 h 635"/>
                <a:gd name="T36" fmla="*/ 126739 w 561"/>
                <a:gd name="T37" fmla="*/ 211994 h 635"/>
                <a:gd name="T38" fmla="*/ 100245 w 561"/>
                <a:gd name="T39" fmla="*/ 190758 h 635"/>
                <a:gd name="T40" fmla="*/ 74110 w 561"/>
                <a:gd name="T41" fmla="*/ 211994 h 635"/>
                <a:gd name="T42" fmla="*/ 42246 w 561"/>
                <a:gd name="T43" fmla="*/ 190758 h 635"/>
                <a:gd name="T44" fmla="*/ 15753 w 561"/>
                <a:gd name="T45" fmla="*/ 211994 h 635"/>
                <a:gd name="T46" fmla="*/ 15753 w 561"/>
                <a:gd name="T47" fmla="*/ 26634 h 635"/>
                <a:gd name="T48" fmla="*/ 31864 w 561"/>
                <a:gd name="T49" fmla="*/ 16196 h 635"/>
                <a:gd name="T50" fmla="*/ 168627 w 561"/>
                <a:gd name="T51" fmla="*/ 16196 h 635"/>
                <a:gd name="T52" fmla="*/ 184738 w 561"/>
                <a:gd name="T53" fmla="*/ 26634 h 635"/>
                <a:gd name="T54" fmla="*/ 184738 w 561"/>
                <a:gd name="T55" fmla="*/ 211994 h 635"/>
                <a:gd name="T56" fmla="*/ 147504 w 561"/>
                <a:gd name="T57" fmla="*/ 127412 h 635"/>
                <a:gd name="T58" fmla="*/ 147504 w 561"/>
                <a:gd name="T59" fmla="*/ 127412 h 635"/>
                <a:gd name="T60" fmla="*/ 52987 w 561"/>
                <a:gd name="T61" fmla="*/ 127412 h 635"/>
                <a:gd name="T62" fmla="*/ 42246 w 561"/>
                <a:gd name="T63" fmla="*/ 132451 h 635"/>
                <a:gd name="T64" fmla="*/ 52987 w 561"/>
                <a:gd name="T65" fmla="*/ 143249 h 635"/>
                <a:gd name="T66" fmla="*/ 147504 w 561"/>
                <a:gd name="T67" fmla="*/ 143249 h 635"/>
                <a:gd name="T68" fmla="*/ 158245 w 561"/>
                <a:gd name="T69" fmla="*/ 132451 h 635"/>
                <a:gd name="T70" fmla="*/ 147504 w 561"/>
                <a:gd name="T71" fmla="*/ 127412 h 635"/>
                <a:gd name="T72" fmla="*/ 147504 w 561"/>
                <a:gd name="T73" fmla="*/ 84941 h 635"/>
                <a:gd name="T74" fmla="*/ 147504 w 561"/>
                <a:gd name="T75" fmla="*/ 84941 h 635"/>
                <a:gd name="T76" fmla="*/ 52987 w 561"/>
                <a:gd name="T77" fmla="*/ 84941 h 635"/>
                <a:gd name="T78" fmla="*/ 42246 w 561"/>
                <a:gd name="T79" fmla="*/ 90340 h 635"/>
                <a:gd name="T80" fmla="*/ 52987 w 561"/>
                <a:gd name="T81" fmla="*/ 100778 h 635"/>
                <a:gd name="T82" fmla="*/ 147504 w 561"/>
                <a:gd name="T83" fmla="*/ 100778 h 635"/>
                <a:gd name="T84" fmla="*/ 158245 w 561"/>
                <a:gd name="T85" fmla="*/ 90340 h 635"/>
                <a:gd name="T86" fmla="*/ 147504 w 561"/>
                <a:gd name="T87" fmla="*/ 84941 h 635"/>
                <a:gd name="T88" fmla="*/ 147504 w 561"/>
                <a:gd name="T89" fmla="*/ 42471 h 635"/>
                <a:gd name="T90" fmla="*/ 147504 w 561"/>
                <a:gd name="T91" fmla="*/ 42471 h 635"/>
                <a:gd name="T92" fmla="*/ 52987 w 561"/>
                <a:gd name="T93" fmla="*/ 42471 h 635"/>
                <a:gd name="T94" fmla="*/ 42246 w 561"/>
                <a:gd name="T95" fmla="*/ 47870 h 635"/>
                <a:gd name="T96" fmla="*/ 52987 w 561"/>
                <a:gd name="T97" fmla="*/ 58667 h 635"/>
                <a:gd name="T98" fmla="*/ 147504 w 561"/>
                <a:gd name="T99" fmla="*/ 58667 h 635"/>
                <a:gd name="T100" fmla="*/ 158245 w 561"/>
                <a:gd name="T101" fmla="*/ 47870 h 635"/>
                <a:gd name="T102" fmla="*/ 147504 w 561"/>
                <a:gd name="T103" fmla="*/ 42471 h 63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61" h="635">
                  <a:moveTo>
                    <a:pt x="471" y="0"/>
                  </a:moveTo>
                  <a:lnTo>
                    <a:pt x="471" y="0"/>
                  </a:lnTo>
                  <a:cubicBezTo>
                    <a:pt x="89" y="0"/>
                    <a:pt x="89" y="0"/>
                    <a:pt x="89" y="0"/>
                  </a:cubicBezTo>
                  <a:cubicBezTo>
                    <a:pt x="44" y="0"/>
                    <a:pt x="0" y="30"/>
                    <a:pt x="0" y="74"/>
                  </a:cubicBezTo>
                  <a:cubicBezTo>
                    <a:pt x="0" y="634"/>
                    <a:pt x="0" y="634"/>
                    <a:pt x="0" y="634"/>
                  </a:cubicBezTo>
                  <a:cubicBezTo>
                    <a:pt x="44" y="634"/>
                    <a:pt x="44" y="634"/>
                    <a:pt x="44" y="634"/>
                  </a:cubicBezTo>
                  <a:cubicBezTo>
                    <a:pt x="118" y="575"/>
                    <a:pt x="118" y="575"/>
                    <a:pt x="118" y="575"/>
                  </a:cubicBezTo>
                  <a:cubicBezTo>
                    <a:pt x="207" y="634"/>
                    <a:pt x="207" y="634"/>
                    <a:pt x="207" y="634"/>
                  </a:cubicBezTo>
                  <a:cubicBezTo>
                    <a:pt x="280" y="575"/>
                    <a:pt x="280" y="575"/>
                    <a:pt x="280" y="575"/>
                  </a:cubicBezTo>
                  <a:cubicBezTo>
                    <a:pt x="354" y="634"/>
                    <a:pt x="354" y="634"/>
                    <a:pt x="354" y="634"/>
                  </a:cubicBezTo>
                  <a:cubicBezTo>
                    <a:pt x="442" y="575"/>
                    <a:pt x="442" y="575"/>
                    <a:pt x="442" y="575"/>
                  </a:cubicBezTo>
                  <a:cubicBezTo>
                    <a:pt x="516" y="634"/>
                    <a:pt x="516" y="634"/>
                    <a:pt x="516" y="634"/>
                  </a:cubicBezTo>
                  <a:cubicBezTo>
                    <a:pt x="560" y="634"/>
                    <a:pt x="560" y="634"/>
                    <a:pt x="560" y="634"/>
                  </a:cubicBezTo>
                  <a:cubicBezTo>
                    <a:pt x="560" y="74"/>
                    <a:pt x="560" y="74"/>
                    <a:pt x="560" y="74"/>
                  </a:cubicBezTo>
                  <a:cubicBezTo>
                    <a:pt x="560" y="30"/>
                    <a:pt x="516" y="0"/>
                    <a:pt x="471" y="0"/>
                  </a:cubicBezTo>
                  <a:close/>
                  <a:moveTo>
                    <a:pt x="516" y="589"/>
                  </a:moveTo>
                  <a:lnTo>
                    <a:pt x="516" y="589"/>
                  </a:lnTo>
                  <a:cubicBezTo>
                    <a:pt x="442" y="530"/>
                    <a:pt x="442" y="530"/>
                    <a:pt x="442" y="530"/>
                  </a:cubicBezTo>
                  <a:cubicBezTo>
                    <a:pt x="354" y="589"/>
                    <a:pt x="354" y="589"/>
                    <a:pt x="354" y="589"/>
                  </a:cubicBezTo>
                  <a:cubicBezTo>
                    <a:pt x="280" y="530"/>
                    <a:pt x="280" y="530"/>
                    <a:pt x="280" y="530"/>
                  </a:cubicBezTo>
                  <a:cubicBezTo>
                    <a:pt x="207" y="589"/>
                    <a:pt x="207" y="589"/>
                    <a:pt x="207" y="589"/>
                  </a:cubicBezTo>
                  <a:cubicBezTo>
                    <a:pt x="118" y="530"/>
                    <a:pt x="118" y="530"/>
                    <a:pt x="118" y="530"/>
                  </a:cubicBezTo>
                  <a:cubicBezTo>
                    <a:pt x="44" y="589"/>
                    <a:pt x="44" y="589"/>
                    <a:pt x="44" y="589"/>
                  </a:cubicBezTo>
                  <a:cubicBezTo>
                    <a:pt x="44" y="74"/>
                    <a:pt x="44" y="74"/>
                    <a:pt x="44" y="74"/>
                  </a:cubicBezTo>
                  <a:cubicBezTo>
                    <a:pt x="44" y="59"/>
                    <a:pt x="59" y="45"/>
                    <a:pt x="89" y="45"/>
                  </a:cubicBezTo>
                  <a:cubicBezTo>
                    <a:pt x="471" y="45"/>
                    <a:pt x="471" y="45"/>
                    <a:pt x="471" y="45"/>
                  </a:cubicBezTo>
                  <a:cubicBezTo>
                    <a:pt x="501" y="45"/>
                    <a:pt x="516" y="59"/>
                    <a:pt x="516" y="74"/>
                  </a:cubicBezTo>
                  <a:lnTo>
                    <a:pt x="516" y="589"/>
                  </a:lnTo>
                  <a:close/>
                  <a:moveTo>
                    <a:pt x="412" y="354"/>
                  </a:moveTo>
                  <a:lnTo>
                    <a:pt x="412" y="354"/>
                  </a:lnTo>
                  <a:cubicBezTo>
                    <a:pt x="148" y="354"/>
                    <a:pt x="148" y="354"/>
                    <a:pt x="148" y="354"/>
                  </a:cubicBezTo>
                  <a:cubicBezTo>
                    <a:pt x="133" y="354"/>
                    <a:pt x="118" y="368"/>
                    <a:pt x="118" y="368"/>
                  </a:cubicBezTo>
                  <a:cubicBezTo>
                    <a:pt x="118" y="383"/>
                    <a:pt x="133" y="398"/>
                    <a:pt x="148" y="398"/>
                  </a:cubicBezTo>
                  <a:cubicBezTo>
                    <a:pt x="412" y="398"/>
                    <a:pt x="412" y="398"/>
                    <a:pt x="412" y="398"/>
                  </a:cubicBezTo>
                  <a:cubicBezTo>
                    <a:pt x="427" y="398"/>
                    <a:pt x="442" y="383"/>
                    <a:pt x="442" y="368"/>
                  </a:cubicBezTo>
                  <a:cubicBezTo>
                    <a:pt x="442" y="368"/>
                    <a:pt x="427" y="354"/>
                    <a:pt x="412" y="354"/>
                  </a:cubicBezTo>
                  <a:close/>
                  <a:moveTo>
                    <a:pt x="412" y="236"/>
                  </a:moveTo>
                  <a:lnTo>
                    <a:pt x="412" y="236"/>
                  </a:lnTo>
                  <a:cubicBezTo>
                    <a:pt x="148" y="236"/>
                    <a:pt x="148" y="236"/>
                    <a:pt x="148" y="236"/>
                  </a:cubicBezTo>
                  <a:cubicBezTo>
                    <a:pt x="133" y="236"/>
                    <a:pt x="118" y="251"/>
                    <a:pt x="118" y="251"/>
                  </a:cubicBezTo>
                  <a:cubicBezTo>
                    <a:pt x="118" y="266"/>
                    <a:pt x="133" y="280"/>
                    <a:pt x="148" y="280"/>
                  </a:cubicBezTo>
                  <a:cubicBezTo>
                    <a:pt x="412" y="280"/>
                    <a:pt x="412" y="280"/>
                    <a:pt x="412" y="280"/>
                  </a:cubicBezTo>
                  <a:cubicBezTo>
                    <a:pt x="427" y="280"/>
                    <a:pt x="442" y="266"/>
                    <a:pt x="442" y="251"/>
                  </a:cubicBezTo>
                  <a:cubicBezTo>
                    <a:pt x="442" y="251"/>
                    <a:pt x="427" y="236"/>
                    <a:pt x="412" y="236"/>
                  </a:cubicBezTo>
                  <a:close/>
                  <a:moveTo>
                    <a:pt x="412" y="118"/>
                  </a:moveTo>
                  <a:lnTo>
                    <a:pt x="412" y="118"/>
                  </a:lnTo>
                  <a:cubicBezTo>
                    <a:pt x="148" y="118"/>
                    <a:pt x="148" y="118"/>
                    <a:pt x="148" y="118"/>
                  </a:cubicBezTo>
                  <a:cubicBezTo>
                    <a:pt x="133" y="118"/>
                    <a:pt x="118" y="133"/>
                    <a:pt x="118" y="133"/>
                  </a:cubicBezTo>
                  <a:cubicBezTo>
                    <a:pt x="118" y="148"/>
                    <a:pt x="133" y="163"/>
                    <a:pt x="148" y="163"/>
                  </a:cubicBezTo>
                  <a:cubicBezTo>
                    <a:pt x="412" y="163"/>
                    <a:pt x="412" y="163"/>
                    <a:pt x="412" y="163"/>
                  </a:cubicBezTo>
                  <a:cubicBezTo>
                    <a:pt x="427" y="163"/>
                    <a:pt x="442" y="148"/>
                    <a:pt x="442" y="133"/>
                  </a:cubicBezTo>
                  <a:cubicBezTo>
                    <a:pt x="442" y="133"/>
                    <a:pt x="427" y="118"/>
                    <a:pt x="412" y="118"/>
                  </a:cubicBezTo>
                  <a:close/>
                </a:path>
              </a:pathLst>
            </a:custGeom>
            <a:solidFill>
              <a:srgbClr val="595959"/>
            </a:solidFill>
            <a:ln>
              <a:noFill/>
            </a:ln>
            <a:effectLs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defRPr/>
              </a:pPr>
              <a:endParaRPr lang="zh-CN" altLang="en-US"/>
            </a:p>
          </p:txBody>
        </p:sp>
      </p:grpSp>
      <p:grpSp>
        <p:nvGrpSpPr>
          <p:cNvPr id="108" name="组合 107"/>
          <p:cNvGrpSpPr/>
          <p:nvPr/>
        </p:nvGrpSpPr>
        <p:grpSpPr>
          <a:xfrm>
            <a:off x="5298008" y="4327594"/>
            <a:ext cx="1064774" cy="1064774"/>
            <a:chOff x="4988118" y="4988142"/>
            <a:chExt cx="685800" cy="685800"/>
          </a:xfrm>
        </p:grpSpPr>
        <p:sp>
          <p:nvSpPr>
            <p:cNvPr id="109" name="椭圆 108"/>
            <p:cNvSpPr/>
            <p:nvPr/>
          </p:nvSpPr>
          <p:spPr>
            <a:xfrm>
              <a:off x="4988118" y="4988142"/>
              <a:ext cx="685800" cy="6858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Freeform 159"/>
            <p:cNvSpPr>
              <a:spLocks noChangeArrowheads="1"/>
            </p:cNvSpPr>
            <p:nvPr/>
          </p:nvSpPr>
          <p:spPr bwMode="auto">
            <a:xfrm>
              <a:off x="5139510" y="5151163"/>
              <a:ext cx="383016" cy="371946"/>
            </a:xfrm>
            <a:custGeom>
              <a:avLst/>
              <a:gdLst>
                <a:gd name="T0" fmla="*/ 63820 w 634"/>
                <a:gd name="T1" fmla="*/ 68484 h 619"/>
                <a:gd name="T2" fmla="*/ 63820 w 634"/>
                <a:gd name="T3" fmla="*/ 68484 h 619"/>
                <a:gd name="T4" fmla="*/ 58411 w 634"/>
                <a:gd name="T5" fmla="*/ 73504 h 619"/>
                <a:gd name="T6" fmla="*/ 58411 w 634"/>
                <a:gd name="T7" fmla="*/ 147724 h 619"/>
                <a:gd name="T8" fmla="*/ 63820 w 634"/>
                <a:gd name="T9" fmla="*/ 152744 h 619"/>
                <a:gd name="T10" fmla="*/ 74637 w 634"/>
                <a:gd name="T11" fmla="*/ 147724 h 619"/>
                <a:gd name="T12" fmla="*/ 74637 w 634"/>
                <a:gd name="T13" fmla="*/ 73504 h 619"/>
                <a:gd name="T14" fmla="*/ 63820 w 634"/>
                <a:gd name="T15" fmla="*/ 68484 h 619"/>
                <a:gd name="T16" fmla="*/ 122231 w 634"/>
                <a:gd name="T17" fmla="*/ 89639 h 619"/>
                <a:gd name="T18" fmla="*/ 122231 w 634"/>
                <a:gd name="T19" fmla="*/ 89639 h 619"/>
                <a:gd name="T20" fmla="*/ 116822 w 634"/>
                <a:gd name="T21" fmla="*/ 94658 h 619"/>
                <a:gd name="T22" fmla="*/ 116822 w 634"/>
                <a:gd name="T23" fmla="*/ 136968 h 619"/>
                <a:gd name="T24" fmla="*/ 122231 w 634"/>
                <a:gd name="T25" fmla="*/ 147724 h 619"/>
                <a:gd name="T26" fmla="*/ 127639 w 634"/>
                <a:gd name="T27" fmla="*/ 136968 h 619"/>
                <a:gd name="T28" fmla="*/ 127639 w 634"/>
                <a:gd name="T29" fmla="*/ 94658 h 619"/>
                <a:gd name="T30" fmla="*/ 122231 w 634"/>
                <a:gd name="T31" fmla="*/ 89639 h 619"/>
                <a:gd name="T32" fmla="*/ 169825 w 634"/>
                <a:gd name="T33" fmla="*/ 0 h 619"/>
                <a:gd name="T34" fmla="*/ 169825 w 634"/>
                <a:gd name="T35" fmla="*/ 0 h 619"/>
                <a:gd name="T36" fmla="*/ 116822 w 634"/>
                <a:gd name="T37" fmla="*/ 41951 h 619"/>
                <a:gd name="T38" fmla="*/ 58411 w 634"/>
                <a:gd name="T39" fmla="*/ 20796 h 619"/>
                <a:gd name="T40" fmla="*/ 0 w 634"/>
                <a:gd name="T41" fmla="*/ 52707 h 619"/>
                <a:gd name="T42" fmla="*/ 0 w 634"/>
                <a:gd name="T43" fmla="*/ 221586 h 619"/>
                <a:gd name="T44" fmla="*/ 58411 w 634"/>
                <a:gd name="T45" fmla="*/ 190034 h 619"/>
                <a:gd name="T46" fmla="*/ 116822 w 634"/>
                <a:gd name="T47" fmla="*/ 210830 h 619"/>
                <a:gd name="T48" fmla="*/ 169825 w 634"/>
                <a:gd name="T49" fmla="*/ 168879 h 619"/>
                <a:gd name="T50" fmla="*/ 228236 w 634"/>
                <a:gd name="T51" fmla="*/ 210830 h 619"/>
                <a:gd name="T52" fmla="*/ 228236 w 634"/>
                <a:gd name="T53" fmla="*/ 41951 h 619"/>
                <a:gd name="T54" fmla="*/ 169825 w 634"/>
                <a:gd name="T55" fmla="*/ 0 h 619"/>
                <a:gd name="T56" fmla="*/ 212372 w 634"/>
                <a:gd name="T57" fmla="*/ 184655 h 619"/>
                <a:gd name="T58" fmla="*/ 212372 w 634"/>
                <a:gd name="T59" fmla="*/ 184655 h 619"/>
                <a:gd name="T60" fmla="*/ 169825 w 634"/>
                <a:gd name="T61" fmla="*/ 152744 h 619"/>
                <a:gd name="T62" fmla="*/ 116822 w 634"/>
                <a:gd name="T63" fmla="*/ 195053 h 619"/>
                <a:gd name="T64" fmla="*/ 58411 w 634"/>
                <a:gd name="T65" fmla="*/ 173899 h 619"/>
                <a:gd name="T66" fmla="*/ 15865 w 634"/>
                <a:gd name="T67" fmla="*/ 200432 h 619"/>
                <a:gd name="T68" fmla="*/ 15865 w 634"/>
                <a:gd name="T69" fmla="*/ 58086 h 619"/>
                <a:gd name="T70" fmla="*/ 58411 w 634"/>
                <a:gd name="T71" fmla="*/ 31553 h 619"/>
                <a:gd name="T72" fmla="*/ 116822 w 634"/>
                <a:gd name="T73" fmla="*/ 52707 h 619"/>
                <a:gd name="T74" fmla="*/ 169825 w 634"/>
                <a:gd name="T75" fmla="*/ 10398 h 619"/>
                <a:gd name="T76" fmla="*/ 212372 w 634"/>
                <a:gd name="T77" fmla="*/ 41951 h 619"/>
                <a:gd name="T78" fmla="*/ 212372 w 634"/>
                <a:gd name="T79" fmla="*/ 184655 h 619"/>
                <a:gd name="T80" fmla="*/ 169825 w 634"/>
                <a:gd name="T81" fmla="*/ 115813 h 619"/>
                <a:gd name="T82" fmla="*/ 169825 w 634"/>
                <a:gd name="T83" fmla="*/ 115813 h 619"/>
                <a:gd name="T84" fmla="*/ 180642 w 634"/>
                <a:gd name="T85" fmla="*/ 126570 h 619"/>
                <a:gd name="T86" fmla="*/ 186051 w 634"/>
                <a:gd name="T87" fmla="*/ 115813 h 619"/>
                <a:gd name="T88" fmla="*/ 186051 w 634"/>
                <a:gd name="T89" fmla="*/ 63106 h 619"/>
                <a:gd name="T90" fmla="*/ 180642 w 634"/>
                <a:gd name="T91" fmla="*/ 52707 h 619"/>
                <a:gd name="T92" fmla="*/ 169825 w 634"/>
                <a:gd name="T93" fmla="*/ 63106 h 619"/>
                <a:gd name="T94" fmla="*/ 169825 w 634"/>
                <a:gd name="T95" fmla="*/ 115813 h 6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4" h="619">
                  <a:moveTo>
                    <a:pt x="177" y="191"/>
                  </a:moveTo>
                  <a:lnTo>
                    <a:pt x="177" y="191"/>
                  </a:lnTo>
                  <a:lnTo>
                    <a:pt x="162" y="205"/>
                  </a:lnTo>
                  <a:cubicBezTo>
                    <a:pt x="162" y="412"/>
                    <a:pt x="162" y="412"/>
                    <a:pt x="162" y="412"/>
                  </a:cubicBezTo>
                  <a:lnTo>
                    <a:pt x="177" y="426"/>
                  </a:lnTo>
                  <a:cubicBezTo>
                    <a:pt x="192" y="426"/>
                    <a:pt x="207" y="412"/>
                    <a:pt x="207" y="412"/>
                  </a:cubicBezTo>
                  <a:cubicBezTo>
                    <a:pt x="207" y="205"/>
                    <a:pt x="207" y="205"/>
                    <a:pt x="207" y="205"/>
                  </a:cubicBezTo>
                  <a:cubicBezTo>
                    <a:pt x="207" y="205"/>
                    <a:pt x="192" y="191"/>
                    <a:pt x="177" y="191"/>
                  </a:cubicBezTo>
                  <a:close/>
                  <a:moveTo>
                    <a:pt x="339" y="250"/>
                  </a:moveTo>
                  <a:lnTo>
                    <a:pt x="339" y="250"/>
                  </a:lnTo>
                  <a:cubicBezTo>
                    <a:pt x="324" y="250"/>
                    <a:pt x="324" y="264"/>
                    <a:pt x="324" y="264"/>
                  </a:cubicBezTo>
                  <a:cubicBezTo>
                    <a:pt x="324" y="382"/>
                    <a:pt x="324" y="382"/>
                    <a:pt x="324" y="382"/>
                  </a:cubicBezTo>
                  <a:cubicBezTo>
                    <a:pt x="324" y="397"/>
                    <a:pt x="324" y="412"/>
                    <a:pt x="339" y="412"/>
                  </a:cubicBezTo>
                  <a:cubicBezTo>
                    <a:pt x="354" y="412"/>
                    <a:pt x="354" y="397"/>
                    <a:pt x="354" y="382"/>
                  </a:cubicBezTo>
                  <a:cubicBezTo>
                    <a:pt x="354" y="264"/>
                    <a:pt x="354" y="264"/>
                    <a:pt x="354" y="264"/>
                  </a:cubicBezTo>
                  <a:cubicBezTo>
                    <a:pt x="354" y="264"/>
                    <a:pt x="354" y="250"/>
                    <a:pt x="339" y="250"/>
                  </a:cubicBezTo>
                  <a:close/>
                  <a:moveTo>
                    <a:pt x="471" y="0"/>
                  </a:moveTo>
                  <a:lnTo>
                    <a:pt x="471" y="0"/>
                  </a:lnTo>
                  <a:cubicBezTo>
                    <a:pt x="324" y="117"/>
                    <a:pt x="324" y="117"/>
                    <a:pt x="324" y="117"/>
                  </a:cubicBezTo>
                  <a:cubicBezTo>
                    <a:pt x="162" y="58"/>
                    <a:pt x="162" y="58"/>
                    <a:pt x="162" y="58"/>
                  </a:cubicBezTo>
                  <a:cubicBezTo>
                    <a:pt x="0" y="147"/>
                    <a:pt x="0" y="147"/>
                    <a:pt x="0" y="147"/>
                  </a:cubicBezTo>
                  <a:cubicBezTo>
                    <a:pt x="0" y="618"/>
                    <a:pt x="0" y="618"/>
                    <a:pt x="0" y="618"/>
                  </a:cubicBezTo>
                  <a:cubicBezTo>
                    <a:pt x="162" y="530"/>
                    <a:pt x="162" y="530"/>
                    <a:pt x="162" y="530"/>
                  </a:cubicBezTo>
                  <a:cubicBezTo>
                    <a:pt x="324" y="588"/>
                    <a:pt x="324" y="588"/>
                    <a:pt x="324" y="588"/>
                  </a:cubicBezTo>
                  <a:cubicBezTo>
                    <a:pt x="471" y="471"/>
                    <a:pt x="471" y="471"/>
                    <a:pt x="471" y="471"/>
                  </a:cubicBezTo>
                  <a:cubicBezTo>
                    <a:pt x="633" y="588"/>
                    <a:pt x="633" y="588"/>
                    <a:pt x="633" y="588"/>
                  </a:cubicBezTo>
                  <a:cubicBezTo>
                    <a:pt x="633" y="117"/>
                    <a:pt x="633" y="117"/>
                    <a:pt x="633" y="117"/>
                  </a:cubicBezTo>
                  <a:lnTo>
                    <a:pt x="471" y="0"/>
                  </a:lnTo>
                  <a:close/>
                  <a:moveTo>
                    <a:pt x="589" y="515"/>
                  </a:moveTo>
                  <a:lnTo>
                    <a:pt x="589" y="515"/>
                  </a:lnTo>
                  <a:cubicBezTo>
                    <a:pt x="471" y="426"/>
                    <a:pt x="471" y="426"/>
                    <a:pt x="471" y="426"/>
                  </a:cubicBezTo>
                  <a:cubicBezTo>
                    <a:pt x="324" y="544"/>
                    <a:pt x="324" y="544"/>
                    <a:pt x="324" y="544"/>
                  </a:cubicBezTo>
                  <a:cubicBezTo>
                    <a:pt x="162" y="485"/>
                    <a:pt x="162" y="485"/>
                    <a:pt x="162" y="485"/>
                  </a:cubicBezTo>
                  <a:cubicBezTo>
                    <a:pt x="44" y="559"/>
                    <a:pt x="44" y="559"/>
                    <a:pt x="44" y="559"/>
                  </a:cubicBezTo>
                  <a:cubicBezTo>
                    <a:pt x="44" y="162"/>
                    <a:pt x="44" y="162"/>
                    <a:pt x="44" y="162"/>
                  </a:cubicBezTo>
                  <a:cubicBezTo>
                    <a:pt x="162" y="88"/>
                    <a:pt x="162" y="88"/>
                    <a:pt x="162" y="88"/>
                  </a:cubicBezTo>
                  <a:cubicBezTo>
                    <a:pt x="324" y="147"/>
                    <a:pt x="324" y="147"/>
                    <a:pt x="324" y="147"/>
                  </a:cubicBezTo>
                  <a:cubicBezTo>
                    <a:pt x="471" y="29"/>
                    <a:pt x="471" y="29"/>
                    <a:pt x="471" y="29"/>
                  </a:cubicBezTo>
                  <a:cubicBezTo>
                    <a:pt x="589" y="117"/>
                    <a:pt x="589" y="117"/>
                    <a:pt x="589" y="117"/>
                  </a:cubicBezTo>
                  <a:lnTo>
                    <a:pt x="589" y="515"/>
                  </a:lnTo>
                  <a:close/>
                  <a:moveTo>
                    <a:pt x="471" y="323"/>
                  </a:moveTo>
                  <a:lnTo>
                    <a:pt x="471" y="323"/>
                  </a:lnTo>
                  <a:cubicBezTo>
                    <a:pt x="471" y="338"/>
                    <a:pt x="486" y="353"/>
                    <a:pt x="501" y="353"/>
                  </a:cubicBezTo>
                  <a:cubicBezTo>
                    <a:pt x="501" y="353"/>
                    <a:pt x="516" y="338"/>
                    <a:pt x="516" y="323"/>
                  </a:cubicBezTo>
                  <a:cubicBezTo>
                    <a:pt x="516" y="176"/>
                    <a:pt x="516" y="176"/>
                    <a:pt x="516" y="176"/>
                  </a:cubicBezTo>
                  <a:cubicBezTo>
                    <a:pt x="516" y="162"/>
                    <a:pt x="501" y="147"/>
                    <a:pt x="501" y="147"/>
                  </a:cubicBezTo>
                  <a:cubicBezTo>
                    <a:pt x="486" y="147"/>
                    <a:pt x="471" y="162"/>
                    <a:pt x="471" y="176"/>
                  </a:cubicBezTo>
                  <a:lnTo>
                    <a:pt x="471" y="323"/>
                  </a:lnTo>
                  <a:close/>
                </a:path>
              </a:pathLst>
            </a:custGeom>
            <a:solidFill>
              <a:srgbClr val="595959"/>
            </a:solidFill>
            <a:ln>
              <a:noFill/>
            </a:ln>
            <a:effectLs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defRPr/>
              </a:pPr>
              <a:endParaRPr lang="zh-CN" altLang="en-US"/>
            </a:p>
          </p:txBody>
        </p:sp>
      </p:grpSp>
      <p:grpSp>
        <p:nvGrpSpPr>
          <p:cNvPr id="111" name="组合 110"/>
          <p:cNvGrpSpPr/>
          <p:nvPr/>
        </p:nvGrpSpPr>
        <p:grpSpPr>
          <a:xfrm>
            <a:off x="2459656" y="1718151"/>
            <a:ext cx="1064774" cy="1064774"/>
            <a:chOff x="3332259" y="3083142"/>
            <a:chExt cx="685800" cy="685800"/>
          </a:xfrm>
        </p:grpSpPr>
        <p:sp>
          <p:nvSpPr>
            <p:cNvPr id="112" name="椭圆 111"/>
            <p:cNvSpPr/>
            <p:nvPr/>
          </p:nvSpPr>
          <p:spPr>
            <a:xfrm>
              <a:off x="3332259" y="3083142"/>
              <a:ext cx="685800" cy="6858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Freeform 160"/>
            <p:cNvSpPr>
              <a:spLocks noChangeArrowheads="1"/>
            </p:cNvSpPr>
            <p:nvPr/>
          </p:nvSpPr>
          <p:spPr bwMode="auto">
            <a:xfrm>
              <a:off x="3530439" y="3240069"/>
              <a:ext cx="309956" cy="371946"/>
            </a:xfrm>
            <a:custGeom>
              <a:avLst/>
              <a:gdLst>
                <a:gd name="T0" fmla="*/ 179267 w 517"/>
                <a:gd name="T1" fmla="*/ 84260 h 619"/>
                <a:gd name="T2" fmla="*/ 179267 w 517"/>
                <a:gd name="T3" fmla="*/ 84260 h 619"/>
                <a:gd name="T4" fmla="*/ 158156 w 517"/>
                <a:gd name="T5" fmla="*/ 41951 h 619"/>
                <a:gd name="T6" fmla="*/ 152788 w 517"/>
                <a:gd name="T7" fmla="*/ 41951 h 619"/>
                <a:gd name="T8" fmla="*/ 110566 w 517"/>
                <a:gd name="T9" fmla="*/ 41951 h 619"/>
                <a:gd name="T10" fmla="*/ 110566 w 517"/>
                <a:gd name="T11" fmla="*/ 26174 h 619"/>
                <a:gd name="T12" fmla="*/ 84445 w 517"/>
                <a:gd name="T13" fmla="*/ 0 h 619"/>
                <a:gd name="T14" fmla="*/ 68701 w 517"/>
                <a:gd name="T15" fmla="*/ 0 h 619"/>
                <a:gd name="T16" fmla="*/ 42223 w 517"/>
                <a:gd name="T17" fmla="*/ 26174 h 619"/>
                <a:gd name="T18" fmla="*/ 42223 w 517"/>
                <a:gd name="T19" fmla="*/ 41951 h 619"/>
                <a:gd name="T20" fmla="*/ 16102 w 517"/>
                <a:gd name="T21" fmla="*/ 41951 h 619"/>
                <a:gd name="T22" fmla="*/ 0 w 517"/>
                <a:gd name="T23" fmla="*/ 52707 h 619"/>
                <a:gd name="T24" fmla="*/ 0 w 517"/>
                <a:gd name="T25" fmla="*/ 126570 h 619"/>
                <a:gd name="T26" fmla="*/ 16102 w 517"/>
                <a:gd name="T27" fmla="*/ 136968 h 619"/>
                <a:gd name="T28" fmla="*/ 42223 w 517"/>
                <a:gd name="T29" fmla="*/ 136968 h 619"/>
                <a:gd name="T30" fmla="*/ 42223 w 517"/>
                <a:gd name="T31" fmla="*/ 195053 h 619"/>
                <a:gd name="T32" fmla="*/ 68701 w 517"/>
                <a:gd name="T33" fmla="*/ 221586 h 619"/>
                <a:gd name="T34" fmla="*/ 84445 w 517"/>
                <a:gd name="T35" fmla="*/ 221586 h 619"/>
                <a:gd name="T36" fmla="*/ 110566 w 517"/>
                <a:gd name="T37" fmla="*/ 195053 h 619"/>
                <a:gd name="T38" fmla="*/ 110566 w 517"/>
                <a:gd name="T39" fmla="*/ 136968 h 619"/>
                <a:gd name="T40" fmla="*/ 152788 w 517"/>
                <a:gd name="T41" fmla="*/ 136968 h 619"/>
                <a:gd name="T42" fmla="*/ 152788 w 517"/>
                <a:gd name="T43" fmla="*/ 136968 h 619"/>
                <a:gd name="T44" fmla="*/ 158156 w 517"/>
                <a:gd name="T45" fmla="*/ 136968 h 619"/>
                <a:gd name="T46" fmla="*/ 179267 w 517"/>
                <a:gd name="T47" fmla="*/ 94658 h 619"/>
                <a:gd name="T48" fmla="*/ 184634 w 517"/>
                <a:gd name="T49" fmla="*/ 89639 h 619"/>
                <a:gd name="T50" fmla="*/ 179267 w 517"/>
                <a:gd name="T51" fmla="*/ 84260 h 619"/>
                <a:gd name="T52" fmla="*/ 57967 w 517"/>
                <a:gd name="T53" fmla="*/ 26174 h 619"/>
                <a:gd name="T54" fmla="*/ 57967 w 517"/>
                <a:gd name="T55" fmla="*/ 26174 h 619"/>
                <a:gd name="T56" fmla="*/ 68701 w 517"/>
                <a:gd name="T57" fmla="*/ 10398 h 619"/>
                <a:gd name="T58" fmla="*/ 84445 w 517"/>
                <a:gd name="T59" fmla="*/ 10398 h 619"/>
                <a:gd name="T60" fmla="*/ 100189 w 517"/>
                <a:gd name="T61" fmla="*/ 26174 h 619"/>
                <a:gd name="T62" fmla="*/ 100189 w 517"/>
                <a:gd name="T63" fmla="*/ 41951 h 619"/>
                <a:gd name="T64" fmla="*/ 57967 w 517"/>
                <a:gd name="T65" fmla="*/ 41951 h 619"/>
                <a:gd name="T66" fmla="*/ 57967 w 517"/>
                <a:gd name="T67" fmla="*/ 26174 h 619"/>
                <a:gd name="T68" fmla="*/ 100189 w 517"/>
                <a:gd name="T69" fmla="*/ 195053 h 619"/>
                <a:gd name="T70" fmla="*/ 100189 w 517"/>
                <a:gd name="T71" fmla="*/ 195053 h 619"/>
                <a:gd name="T72" fmla="*/ 84445 w 517"/>
                <a:gd name="T73" fmla="*/ 210830 h 619"/>
                <a:gd name="T74" fmla="*/ 68701 w 517"/>
                <a:gd name="T75" fmla="*/ 210830 h 619"/>
                <a:gd name="T76" fmla="*/ 57967 w 517"/>
                <a:gd name="T77" fmla="*/ 195053 h 619"/>
                <a:gd name="T78" fmla="*/ 57967 w 517"/>
                <a:gd name="T79" fmla="*/ 136968 h 619"/>
                <a:gd name="T80" fmla="*/ 100189 w 517"/>
                <a:gd name="T81" fmla="*/ 136968 h 619"/>
                <a:gd name="T82" fmla="*/ 100189 w 517"/>
                <a:gd name="T83" fmla="*/ 195053 h 619"/>
                <a:gd name="T84" fmla="*/ 152788 w 517"/>
                <a:gd name="T85" fmla="*/ 121191 h 619"/>
                <a:gd name="T86" fmla="*/ 152788 w 517"/>
                <a:gd name="T87" fmla="*/ 121191 h 619"/>
                <a:gd name="T88" fmla="*/ 147779 w 517"/>
                <a:gd name="T89" fmla="*/ 126570 h 619"/>
                <a:gd name="T90" fmla="*/ 21111 w 517"/>
                <a:gd name="T91" fmla="*/ 126570 h 619"/>
                <a:gd name="T92" fmla="*/ 16102 w 517"/>
                <a:gd name="T93" fmla="*/ 115813 h 619"/>
                <a:gd name="T94" fmla="*/ 16102 w 517"/>
                <a:gd name="T95" fmla="*/ 63106 h 619"/>
                <a:gd name="T96" fmla="*/ 21111 w 517"/>
                <a:gd name="T97" fmla="*/ 52707 h 619"/>
                <a:gd name="T98" fmla="*/ 147779 w 517"/>
                <a:gd name="T99" fmla="*/ 52707 h 619"/>
                <a:gd name="T100" fmla="*/ 152788 w 517"/>
                <a:gd name="T101" fmla="*/ 58086 h 619"/>
                <a:gd name="T102" fmla="*/ 168890 w 517"/>
                <a:gd name="T103" fmla="*/ 89639 h 619"/>
                <a:gd name="T104" fmla="*/ 152788 w 517"/>
                <a:gd name="T105" fmla="*/ 121191 h 61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17" h="619">
                  <a:moveTo>
                    <a:pt x="501" y="235"/>
                  </a:moveTo>
                  <a:lnTo>
                    <a:pt x="501" y="235"/>
                  </a:lnTo>
                  <a:cubicBezTo>
                    <a:pt x="442" y="117"/>
                    <a:pt x="442" y="117"/>
                    <a:pt x="442" y="117"/>
                  </a:cubicBezTo>
                  <a:cubicBezTo>
                    <a:pt x="442" y="117"/>
                    <a:pt x="442" y="117"/>
                    <a:pt x="427" y="117"/>
                  </a:cubicBezTo>
                  <a:cubicBezTo>
                    <a:pt x="309" y="117"/>
                    <a:pt x="309" y="117"/>
                    <a:pt x="309" y="117"/>
                  </a:cubicBezTo>
                  <a:cubicBezTo>
                    <a:pt x="309" y="73"/>
                    <a:pt x="309" y="73"/>
                    <a:pt x="309" y="73"/>
                  </a:cubicBezTo>
                  <a:cubicBezTo>
                    <a:pt x="309" y="29"/>
                    <a:pt x="280" y="0"/>
                    <a:pt x="236" y="0"/>
                  </a:cubicBezTo>
                  <a:cubicBezTo>
                    <a:pt x="192" y="0"/>
                    <a:pt x="192" y="0"/>
                    <a:pt x="192" y="0"/>
                  </a:cubicBezTo>
                  <a:cubicBezTo>
                    <a:pt x="148" y="0"/>
                    <a:pt x="118" y="29"/>
                    <a:pt x="118" y="73"/>
                  </a:cubicBezTo>
                  <a:cubicBezTo>
                    <a:pt x="118" y="117"/>
                    <a:pt x="118" y="117"/>
                    <a:pt x="118" y="117"/>
                  </a:cubicBezTo>
                  <a:cubicBezTo>
                    <a:pt x="45" y="117"/>
                    <a:pt x="45" y="117"/>
                    <a:pt x="45" y="117"/>
                  </a:cubicBezTo>
                  <a:cubicBezTo>
                    <a:pt x="15" y="117"/>
                    <a:pt x="0" y="132"/>
                    <a:pt x="0" y="147"/>
                  </a:cubicBezTo>
                  <a:cubicBezTo>
                    <a:pt x="0" y="353"/>
                    <a:pt x="0" y="353"/>
                    <a:pt x="0" y="353"/>
                  </a:cubicBezTo>
                  <a:cubicBezTo>
                    <a:pt x="0" y="367"/>
                    <a:pt x="15" y="382"/>
                    <a:pt x="45" y="382"/>
                  </a:cubicBezTo>
                  <a:cubicBezTo>
                    <a:pt x="118" y="382"/>
                    <a:pt x="118" y="382"/>
                    <a:pt x="118" y="382"/>
                  </a:cubicBezTo>
                  <a:cubicBezTo>
                    <a:pt x="118" y="544"/>
                    <a:pt x="118" y="544"/>
                    <a:pt x="118" y="544"/>
                  </a:cubicBezTo>
                  <a:cubicBezTo>
                    <a:pt x="118" y="588"/>
                    <a:pt x="148" y="618"/>
                    <a:pt x="192" y="618"/>
                  </a:cubicBezTo>
                  <a:cubicBezTo>
                    <a:pt x="236" y="618"/>
                    <a:pt x="236" y="618"/>
                    <a:pt x="236" y="618"/>
                  </a:cubicBezTo>
                  <a:cubicBezTo>
                    <a:pt x="280" y="618"/>
                    <a:pt x="309" y="588"/>
                    <a:pt x="309" y="544"/>
                  </a:cubicBezTo>
                  <a:cubicBezTo>
                    <a:pt x="309" y="382"/>
                    <a:pt x="309" y="382"/>
                    <a:pt x="309" y="382"/>
                  </a:cubicBezTo>
                  <a:cubicBezTo>
                    <a:pt x="427" y="382"/>
                    <a:pt x="427" y="382"/>
                    <a:pt x="427" y="382"/>
                  </a:cubicBezTo>
                  <a:cubicBezTo>
                    <a:pt x="442" y="382"/>
                    <a:pt x="442" y="382"/>
                    <a:pt x="442" y="382"/>
                  </a:cubicBezTo>
                  <a:cubicBezTo>
                    <a:pt x="501" y="264"/>
                    <a:pt x="501" y="264"/>
                    <a:pt x="501" y="264"/>
                  </a:cubicBezTo>
                  <a:cubicBezTo>
                    <a:pt x="516" y="250"/>
                    <a:pt x="516" y="250"/>
                    <a:pt x="516" y="250"/>
                  </a:cubicBezTo>
                  <a:cubicBezTo>
                    <a:pt x="516" y="250"/>
                    <a:pt x="516" y="235"/>
                    <a:pt x="501" y="235"/>
                  </a:cubicBezTo>
                  <a:close/>
                  <a:moveTo>
                    <a:pt x="162" y="73"/>
                  </a:moveTo>
                  <a:lnTo>
                    <a:pt x="162" y="73"/>
                  </a:lnTo>
                  <a:cubicBezTo>
                    <a:pt x="162" y="58"/>
                    <a:pt x="177" y="29"/>
                    <a:pt x="192" y="29"/>
                  </a:cubicBezTo>
                  <a:cubicBezTo>
                    <a:pt x="236" y="29"/>
                    <a:pt x="236" y="29"/>
                    <a:pt x="236" y="29"/>
                  </a:cubicBezTo>
                  <a:cubicBezTo>
                    <a:pt x="251" y="29"/>
                    <a:pt x="280" y="58"/>
                    <a:pt x="280" y="73"/>
                  </a:cubicBezTo>
                  <a:cubicBezTo>
                    <a:pt x="280" y="117"/>
                    <a:pt x="280" y="117"/>
                    <a:pt x="280" y="117"/>
                  </a:cubicBezTo>
                  <a:cubicBezTo>
                    <a:pt x="162" y="117"/>
                    <a:pt x="162" y="117"/>
                    <a:pt x="162" y="117"/>
                  </a:cubicBezTo>
                  <a:lnTo>
                    <a:pt x="162" y="73"/>
                  </a:lnTo>
                  <a:close/>
                  <a:moveTo>
                    <a:pt x="280" y="544"/>
                  </a:moveTo>
                  <a:lnTo>
                    <a:pt x="280" y="544"/>
                  </a:lnTo>
                  <a:cubicBezTo>
                    <a:pt x="280" y="559"/>
                    <a:pt x="251" y="588"/>
                    <a:pt x="236" y="588"/>
                  </a:cubicBezTo>
                  <a:cubicBezTo>
                    <a:pt x="192" y="588"/>
                    <a:pt x="192" y="588"/>
                    <a:pt x="192" y="588"/>
                  </a:cubicBezTo>
                  <a:cubicBezTo>
                    <a:pt x="177" y="588"/>
                    <a:pt x="162" y="559"/>
                    <a:pt x="162" y="544"/>
                  </a:cubicBezTo>
                  <a:cubicBezTo>
                    <a:pt x="162" y="382"/>
                    <a:pt x="162" y="382"/>
                    <a:pt x="162" y="382"/>
                  </a:cubicBezTo>
                  <a:cubicBezTo>
                    <a:pt x="280" y="382"/>
                    <a:pt x="280" y="382"/>
                    <a:pt x="280" y="382"/>
                  </a:cubicBezTo>
                  <a:lnTo>
                    <a:pt x="280" y="544"/>
                  </a:lnTo>
                  <a:close/>
                  <a:moveTo>
                    <a:pt x="427" y="338"/>
                  </a:moveTo>
                  <a:lnTo>
                    <a:pt x="427" y="338"/>
                  </a:lnTo>
                  <a:cubicBezTo>
                    <a:pt x="427" y="353"/>
                    <a:pt x="413" y="353"/>
                    <a:pt x="413" y="353"/>
                  </a:cubicBezTo>
                  <a:cubicBezTo>
                    <a:pt x="59" y="353"/>
                    <a:pt x="59" y="353"/>
                    <a:pt x="59" y="353"/>
                  </a:cubicBezTo>
                  <a:cubicBezTo>
                    <a:pt x="45" y="353"/>
                    <a:pt x="45" y="338"/>
                    <a:pt x="45" y="323"/>
                  </a:cubicBezTo>
                  <a:cubicBezTo>
                    <a:pt x="45" y="176"/>
                    <a:pt x="45" y="176"/>
                    <a:pt x="45" y="176"/>
                  </a:cubicBezTo>
                  <a:cubicBezTo>
                    <a:pt x="45" y="162"/>
                    <a:pt x="45" y="147"/>
                    <a:pt x="59" y="147"/>
                  </a:cubicBezTo>
                  <a:cubicBezTo>
                    <a:pt x="413" y="147"/>
                    <a:pt x="413" y="147"/>
                    <a:pt x="413" y="147"/>
                  </a:cubicBezTo>
                  <a:cubicBezTo>
                    <a:pt x="413" y="147"/>
                    <a:pt x="427" y="147"/>
                    <a:pt x="427" y="162"/>
                  </a:cubicBezTo>
                  <a:cubicBezTo>
                    <a:pt x="472" y="250"/>
                    <a:pt x="472" y="250"/>
                    <a:pt x="472" y="250"/>
                  </a:cubicBezTo>
                  <a:lnTo>
                    <a:pt x="427" y="338"/>
                  </a:lnTo>
                  <a:close/>
                </a:path>
              </a:pathLst>
            </a:custGeom>
            <a:solidFill>
              <a:srgbClr val="595959"/>
            </a:solidFill>
            <a:ln>
              <a:noFill/>
            </a:ln>
            <a:effectLs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defRPr/>
              </a:pPr>
              <a:endParaRPr lang="zh-CN" altLang="en-US"/>
            </a:p>
          </p:txBody>
        </p:sp>
      </p:grpSp>
      <p:sp>
        <p:nvSpPr>
          <p:cNvPr id="114" name="文本框 113"/>
          <p:cNvSpPr txBox="1"/>
          <p:nvPr/>
        </p:nvSpPr>
        <p:spPr>
          <a:xfrm>
            <a:off x="98534" y="1027472"/>
            <a:ext cx="1904956" cy="3139321"/>
          </a:xfrm>
          <a:prstGeom prst="rect">
            <a:avLst/>
          </a:prstGeom>
          <a:noFill/>
        </p:spPr>
        <p:txBody>
          <a:bodyPr wrap="square" rtlCol="0">
            <a:spAutoFit/>
          </a:bodyPr>
          <a:lstStyle/>
          <a:p>
            <a:r>
              <a:rPr lang="zh-CN" altLang="en-US" dirty="0" smtClean="0">
                <a:solidFill>
                  <a:srgbClr val="404040"/>
                </a:solidFill>
                <a:latin typeface="微软雅黑" panose="020B0503020204020204" pitchFamily="34" charset="-122"/>
                <a:ea typeface="微软雅黑" panose="020B0503020204020204" pitchFamily="34" charset="-122"/>
              </a:rPr>
              <a:t> </a:t>
            </a:r>
            <a:r>
              <a:rPr lang="zh-CN" altLang="zh-CN" dirty="0" smtClean="0">
                <a:solidFill>
                  <a:srgbClr val="404040"/>
                </a:solidFill>
                <a:latin typeface="微软雅黑" panose="020B0503020204020204" pitchFamily="34" charset="-122"/>
                <a:ea typeface="微软雅黑" panose="020B0503020204020204" pitchFamily="34" charset="-122"/>
              </a:rPr>
              <a:t>本论文分别</a:t>
            </a:r>
            <a:r>
              <a:rPr lang="zh-CN" altLang="zh-CN" dirty="0">
                <a:solidFill>
                  <a:srgbClr val="404040"/>
                </a:solidFill>
                <a:latin typeface="微软雅黑" panose="020B0503020204020204" pitchFamily="34" charset="-122"/>
                <a:ea typeface="微软雅黑" panose="020B0503020204020204" pitchFamily="34" charset="-122"/>
              </a:rPr>
              <a:t>采用</a:t>
            </a:r>
            <a:r>
              <a:rPr lang="en-US" altLang="zh-CN" dirty="0">
                <a:solidFill>
                  <a:srgbClr val="404040"/>
                </a:solidFill>
                <a:latin typeface="微软雅黑" panose="020B0503020204020204" pitchFamily="34" charset="-122"/>
                <a:ea typeface="微软雅黑" panose="020B0503020204020204" pitchFamily="34" charset="-122"/>
              </a:rPr>
              <a:t>GCMS</a:t>
            </a:r>
            <a:r>
              <a:rPr lang="zh-CN" altLang="zh-CN" dirty="0">
                <a:solidFill>
                  <a:srgbClr val="404040"/>
                </a:solidFill>
                <a:latin typeface="微软雅黑" panose="020B0503020204020204" pitchFamily="34" charset="-122"/>
                <a:ea typeface="微软雅黑" panose="020B0503020204020204" pitchFamily="34" charset="-122"/>
              </a:rPr>
              <a:t>气质联用和</a:t>
            </a:r>
            <a:r>
              <a:rPr lang="en-US" altLang="zh-CN" dirty="0">
                <a:solidFill>
                  <a:srgbClr val="404040"/>
                </a:solidFill>
                <a:latin typeface="微软雅黑" panose="020B0503020204020204" pitchFamily="34" charset="-122"/>
                <a:ea typeface="微软雅黑" panose="020B0503020204020204" pitchFamily="34" charset="-122"/>
              </a:rPr>
              <a:t>NMR</a:t>
            </a:r>
            <a:r>
              <a:rPr lang="zh-CN" altLang="zh-CN" dirty="0">
                <a:solidFill>
                  <a:srgbClr val="404040"/>
                </a:solidFill>
                <a:latin typeface="微软雅黑" panose="020B0503020204020204" pitchFamily="34" charset="-122"/>
                <a:ea typeface="微软雅黑" panose="020B0503020204020204" pitchFamily="34" charset="-122"/>
              </a:rPr>
              <a:t>核磁共振技术对采自甘肃岷县</a:t>
            </a:r>
            <a:r>
              <a:rPr lang="zh-CN" altLang="zh-CN" dirty="0" smtClean="0">
                <a:solidFill>
                  <a:srgbClr val="404040"/>
                </a:solidFill>
                <a:latin typeface="微软雅黑" panose="020B0503020204020204" pitchFamily="34" charset="-122"/>
                <a:ea typeface="微软雅黑" panose="020B0503020204020204" pitchFamily="34" charset="-122"/>
              </a:rPr>
              <a:t>不同生长</a:t>
            </a:r>
            <a:r>
              <a:rPr lang="zh-CN" altLang="zh-CN" dirty="0">
                <a:solidFill>
                  <a:srgbClr val="404040"/>
                </a:solidFill>
                <a:latin typeface="微软雅黑" panose="020B0503020204020204" pitchFamily="34" charset="-122"/>
                <a:ea typeface="微软雅黑" panose="020B0503020204020204" pitchFamily="34" charset="-122"/>
              </a:rPr>
              <a:t>期的当归药材的提取物进行代谢图谱测定，对获得的图谱进行数据的整理。</a:t>
            </a:r>
          </a:p>
          <a:p>
            <a:pPr algn="ctr"/>
            <a:endParaRPr lang="zh-CN" altLang="en-US" dirty="0">
              <a:solidFill>
                <a:srgbClr val="404040"/>
              </a:solidFill>
              <a:latin typeface="微软雅黑" panose="020B0503020204020204" pitchFamily="34" charset="-122"/>
              <a:ea typeface="微软雅黑" panose="020B0503020204020204" pitchFamily="34" charset="-122"/>
            </a:endParaRPr>
          </a:p>
        </p:txBody>
      </p:sp>
      <p:sp>
        <p:nvSpPr>
          <p:cNvPr id="115" name="文本框 114"/>
          <p:cNvSpPr txBox="1"/>
          <p:nvPr/>
        </p:nvSpPr>
        <p:spPr>
          <a:xfrm>
            <a:off x="2331930" y="3372204"/>
            <a:ext cx="1850217" cy="3139321"/>
          </a:xfrm>
          <a:prstGeom prst="rect">
            <a:avLst/>
          </a:prstGeom>
          <a:noFill/>
        </p:spPr>
        <p:txBody>
          <a:bodyPr wrap="square" rtlCol="0">
            <a:spAutoFit/>
          </a:bodyPr>
          <a:lstStyle/>
          <a:p>
            <a:r>
              <a:rPr lang="zh-CN" altLang="en-US" dirty="0" smtClean="0">
                <a:solidFill>
                  <a:srgbClr val="404040"/>
                </a:solidFill>
                <a:latin typeface="微软雅黑" panose="020B0503020204020204" pitchFamily="34" charset="-122"/>
                <a:ea typeface="微软雅黑" panose="020B0503020204020204" pitchFamily="34" charset="-122"/>
              </a:rPr>
              <a:t> </a:t>
            </a:r>
            <a:r>
              <a:rPr lang="zh-CN" altLang="zh-CN" dirty="0" smtClean="0">
                <a:solidFill>
                  <a:srgbClr val="404040"/>
                </a:solidFill>
                <a:latin typeface="微软雅黑" panose="020B0503020204020204" pitchFamily="34" charset="-122"/>
                <a:ea typeface="微软雅黑" panose="020B0503020204020204" pitchFamily="34" charset="-122"/>
              </a:rPr>
              <a:t>建立当归</a:t>
            </a:r>
            <a:r>
              <a:rPr lang="en-US" altLang="zh-CN" dirty="0">
                <a:solidFill>
                  <a:srgbClr val="404040"/>
                </a:solidFill>
                <a:latin typeface="微软雅黑" panose="020B0503020204020204" pitchFamily="34" charset="-122"/>
                <a:ea typeface="微软雅黑" panose="020B0503020204020204" pitchFamily="34" charset="-122"/>
              </a:rPr>
              <a:t>NMR</a:t>
            </a:r>
            <a:r>
              <a:rPr lang="zh-CN" altLang="zh-CN" dirty="0">
                <a:solidFill>
                  <a:srgbClr val="404040"/>
                </a:solidFill>
                <a:latin typeface="微软雅黑" panose="020B0503020204020204" pitchFamily="34" charset="-122"/>
                <a:ea typeface="微软雅黑" panose="020B0503020204020204" pitchFamily="34" charset="-122"/>
              </a:rPr>
              <a:t>与</a:t>
            </a:r>
            <a:r>
              <a:rPr lang="en-US" altLang="zh-CN" dirty="0">
                <a:solidFill>
                  <a:srgbClr val="404040"/>
                </a:solidFill>
                <a:latin typeface="微软雅黑" panose="020B0503020204020204" pitchFamily="34" charset="-122"/>
                <a:ea typeface="微软雅黑" panose="020B0503020204020204" pitchFamily="34" charset="-122"/>
              </a:rPr>
              <a:t>GCMS</a:t>
            </a:r>
            <a:r>
              <a:rPr lang="zh-CN" altLang="zh-CN" dirty="0">
                <a:solidFill>
                  <a:srgbClr val="404040"/>
                </a:solidFill>
                <a:latin typeface="微软雅黑" panose="020B0503020204020204" pitchFamily="34" charset="-122"/>
                <a:ea typeface="微软雅黑" panose="020B0503020204020204" pitchFamily="34" charset="-122"/>
              </a:rPr>
              <a:t>指纹图谱，尝试利用方差分析模型来筛选在当归生长时期内差异较大的特征峰和化学保留时间，据此来判别在三年当归的生长时期差异较大的物质。</a:t>
            </a:r>
          </a:p>
        </p:txBody>
      </p:sp>
      <p:sp>
        <p:nvSpPr>
          <p:cNvPr id="116" name="文本框 115"/>
          <p:cNvSpPr txBox="1"/>
          <p:nvPr/>
        </p:nvSpPr>
        <p:spPr>
          <a:xfrm>
            <a:off x="4881978" y="1267872"/>
            <a:ext cx="2245190" cy="2585323"/>
          </a:xfrm>
          <a:prstGeom prst="rect">
            <a:avLst/>
          </a:prstGeom>
          <a:noFill/>
        </p:spPr>
        <p:txBody>
          <a:bodyPr wrap="square" rtlCol="0">
            <a:spAutoFit/>
          </a:bodyPr>
          <a:lstStyle/>
          <a:p>
            <a:r>
              <a:rPr lang="zh-CN" altLang="zh-CN" dirty="0">
                <a:solidFill>
                  <a:srgbClr val="404040"/>
                </a:solidFill>
                <a:latin typeface="微软雅黑" panose="020B0503020204020204" pitchFamily="34" charset="-122"/>
                <a:ea typeface="微软雅黑" panose="020B0503020204020204" pitchFamily="34" charset="-122"/>
              </a:rPr>
              <a:t>利用正交偏最小二乘判别分析</a:t>
            </a:r>
            <a:r>
              <a:rPr lang="en-US" altLang="zh-CN" dirty="0">
                <a:solidFill>
                  <a:srgbClr val="404040"/>
                </a:solidFill>
                <a:latin typeface="微软雅黑" panose="020B0503020204020204" pitchFamily="34" charset="-122"/>
                <a:ea typeface="微软雅黑" panose="020B0503020204020204" pitchFamily="34" charset="-122"/>
              </a:rPr>
              <a:t>OPLS-DA</a:t>
            </a:r>
            <a:r>
              <a:rPr lang="zh-CN" altLang="zh-CN" dirty="0">
                <a:solidFill>
                  <a:srgbClr val="404040"/>
                </a:solidFill>
                <a:latin typeface="微软雅黑" panose="020B0503020204020204" pitchFamily="34" charset="-122"/>
                <a:ea typeface="微软雅黑" panose="020B0503020204020204" pitchFamily="34" charset="-122"/>
              </a:rPr>
              <a:t>统计方法，结合积分相对含量和谱图数据全面系统地进行挖掘分析和方法对比。探寻当归在生长周期中对年份变化较为敏感的代谢成分 </a:t>
            </a:r>
            <a:endParaRPr lang="zh-CN" altLang="en-US" dirty="0">
              <a:solidFill>
                <a:srgbClr val="404040"/>
              </a:solidFill>
              <a:latin typeface="微软雅黑" panose="020B0503020204020204" pitchFamily="34" charset="-122"/>
              <a:ea typeface="微软雅黑" panose="020B0503020204020204" pitchFamily="34" charset="-122"/>
            </a:endParaRPr>
          </a:p>
        </p:txBody>
      </p:sp>
      <p:sp>
        <p:nvSpPr>
          <p:cNvPr id="118" name="文本框 117"/>
          <p:cNvSpPr txBox="1"/>
          <p:nvPr/>
        </p:nvSpPr>
        <p:spPr>
          <a:xfrm>
            <a:off x="7537985" y="3885897"/>
            <a:ext cx="1811633" cy="2308324"/>
          </a:xfrm>
          <a:prstGeom prst="rect">
            <a:avLst/>
          </a:prstGeom>
          <a:noFill/>
        </p:spPr>
        <p:txBody>
          <a:bodyPr wrap="square" rtlCol="0">
            <a:spAutoFit/>
          </a:bodyPr>
          <a:lstStyle/>
          <a:p>
            <a:r>
              <a:rPr lang="zh-CN" altLang="zh-CN" dirty="0" smtClean="0">
                <a:solidFill>
                  <a:srgbClr val="404040"/>
                </a:solidFill>
                <a:latin typeface="微软雅黑" panose="020B0503020204020204" pitchFamily="34" charset="-122"/>
                <a:ea typeface="微软雅黑" panose="020B0503020204020204" pitchFamily="34" charset="-122"/>
              </a:rPr>
              <a:t>利用</a:t>
            </a:r>
            <a:r>
              <a:rPr lang="en-US" altLang="zh-CN" dirty="0">
                <a:solidFill>
                  <a:srgbClr val="404040"/>
                </a:solidFill>
                <a:latin typeface="微软雅黑" panose="020B0503020204020204" pitchFamily="34" charset="-122"/>
                <a:ea typeface="微软雅黑" panose="020B0503020204020204" pitchFamily="34" charset="-122"/>
              </a:rPr>
              <a:t>t</a:t>
            </a:r>
            <a:r>
              <a:rPr lang="zh-CN" altLang="zh-CN" dirty="0">
                <a:solidFill>
                  <a:srgbClr val="404040"/>
                </a:solidFill>
                <a:latin typeface="微软雅黑" panose="020B0503020204020204" pitchFamily="34" charset="-122"/>
                <a:ea typeface="微软雅黑" panose="020B0503020204020204" pitchFamily="34" charset="-122"/>
              </a:rPr>
              <a:t>检验检测当归在自然生长过程中对不同年份分化贡献较为重要的代谢成分在含量上在各个年份之间有无的差异情况。 </a:t>
            </a:r>
            <a:endParaRPr lang="zh-CN" altLang="en-US" dirty="0">
              <a:solidFill>
                <a:srgbClr val="404040"/>
              </a:solidFill>
              <a:latin typeface="微软雅黑" panose="020B0503020204020204" pitchFamily="34" charset="-122"/>
              <a:ea typeface="微软雅黑" panose="020B0503020204020204" pitchFamily="34" charset="-122"/>
            </a:endParaRPr>
          </a:p>
        </p:txBody>
      </p:sp>
      <p:sp>
        <p:nvSpPr>
          <p:cNvPr id="119" name="文本框 118"/>
          <p:cNvSpPr txBox="1"/>
          <p:nvPr/>
        </p:nvSpPr>
        <p:spPr>
          <a:xfrm>
            <a:off x="9853227" y="3175127"/>
            <a:ext cx="2123919" cy="3139321"/>
          </a:xfrm>
          <a:prstGeom prst="rect">
            <a:avLst/>
          </a:prstGeom>
          <a:noFill/>
        </p:spPr>
        <p:txBody>
          <a:bodyPr wrap="square" rtlCol="0">
            <a:spAutoFit/>
          </a:bodyPr>
          <a:lstStyle/>
          <a:p>
            <a:r>
              <a:rPr lang="zh-CN" altLang="zh-CN" dirty="0">
                <a:solidFill>
                  <a:srgbClr val="404040"/>
                </a:solidFill>
                <a:latin typeface="微软雅黑" panose="020B0503020204020204" pitchFamily="34" charset="-122"/>
                <a:ea typeface="微软雅黑" panose="020B0503020204020204" pitchFamily="34" charset="-122"/>
              </a:rPr>
              <a:t>将当归产生的</a:t>
            </a:r>
            <a:r>
              <a:rPr lang="en-US" altLang="zh-CN" dirty="0">
                <a:solidFill>
                  <a:srgbClr val="404040"/>
                </a:solidFill>
                <a:latin typeface="微软雅黑" panose="020B0503020204020204" pitchFamily="34" charset="-122"/>
                <a:ea typeface="微软雅黑" panose="020B0503020204020204" pitchFamily="34" charset="-122"/>
              </a:rPr>
              <a:t>GCMS</a:t>
            </a:r>
            <a:r>
              <a:rPr lang="zh-CN" altLang="zh-CN" dirty="0">
                <a:solidFill>
                  <a:srgbClr val="404040"/>
                </a:solidFill>
                <a:latin typeface="微软雅黑" panose="020B0503020204020204" pitchFamily="34" charset="-122"/>
                <a:ea typeface="微软雅黑" panose="020B0503020204020204" pitchFamily="34" charset="-122"/>
              </a:rPr>
              <a:t>和</a:t>
            </a:r>
            <a:r>
              <a:rPr lang="en-US" altLang="zh-CN" dirty="0">
                <a:solidFill>
                  <a:srgbClr val="404040"/>
                </a:solidFill>
                <a:latin typeface="微软雅黑" panose="020B0503020204020204" pitchFamily="34" charset="-122"/>
                <a:ea typeface="微软雅黑" panose="020B0503020204020204" pitchFamily="34" charset="-122"/>
              </a:rPr>
              <a:t>HNMR</a:t>
            </a:r>
            <a:r>
              <a:rPr lang="zh-CN" altLang="zh-CN" dirty="0">
                <a:solidFill>
                  <a:srgbClr val="404040"/>
                </a:solidFill>
                <a:latin typeface="微软雅黑" panose="020B0503020204020204" pitchFamily="34" charset="-122"/>
                <a:ea typeface="微软雅黑" panose="020B0503020204020204" pitchFamily="34" charset="-122"/>
              </a:rPr>
              <a:t>指纹代谢图谱进行相互对比和验证</a:t>
            </a:r>
            <a:r>
              <a:rPr lang="en-US" altLang="zh-CN" dirty="0">
                <a:solidFill>
                  <a:srgbClr val="404040"/>
                </a:solidFill>
                <a:latin typeface="微软雅黑" panose="020B0503020204020204" pitchFamily="34" charset="-122"/>
                <a:ea typeface="微软雅黑" panose="020B0503020204020204" pitchFamily="34" charset="-122"/>
              </a:rPr>
              <a:t>,</a:t>
            </a:r>
            <a:r>
              <a:rPr lang="zh-CN" altLang="zh-CN" dirty="0">
                <a:solidFill>
                  <a:srgbClr val="404040"/>
                </a:solidFill>
                <a:latin typeface="微软雅黑" panose="020B0503020204020204" pitchFamily="34" charset="-122"/>
                <a:ea typeface="微软雅黑" panose="020B0503020204020204" pitchFamily="34" charset="-122"/>
              </a:rPr>
              <a:t>来更加立体直观地展现不同图谱对当归药材内部物质所展现的差异</a:t>
            </a:r>
            <a:r>
              <a:rPr lang="en-US" altLang="zh-CN" dirty="0">
                <a:solidFill>
                  <a:srgbClr val="404040"/>
                </a:solidFill>
                <a:latin typeface="微软雅黑" panose="020B0503020204020204" pitchFamily="34" charset="-122"/>
                <a:ea typeface="微软雅黑" panose="020B0503020204020204" pitchFamily="34" charset="-122"/>
              </a:rPr>
              <a:t>, </a:t>
            </a:r>
            <a:r>
              <a:rPr lang="zh-CN" altLang="zh-CN" dirty="0">
                <a:solidFill>
                  <a:srgbClr val="404040"/>
                </a:solidFill>
                <a:latin typeface="微软雅黑" panose="020B0503020204020204" pitchFamily="34" charset="-122"/>
                <a:ea typeface="微软雅黑" panose="020B0503020204020204" pitchFamily="34" charset="-122"/>
              </a:rPr>
              <a:t>并相互补充说明</a:t>
            </a:r>
            <a:r>
              <a:rPr lang="en-US" altLang="zh-CN" dirty="0">
                <a:solidFill>
                  <a:srgbClr val="404040"/>
                </a:solidFill>
                <a:latin typeface="微软雅黑" panose="020B0503020204020204" pitchFamily="34" charset="-122"/>
                <a:ea typeface="微软雅黑" panose="020B0503020204020204" pitchFamily="34" charset="-122"/>
              </a:rPr>
              <a:t>,</a:t>
            </a:r>
            <a:r>
              <a:rPr lang="zh-CN" altLang="zh-CN" dirty="0">
                <a:solidFill>
                  <a:srgbClr val="404040"/>
                </a:solidFill>
                <a:latin typeface="微软雅黑" panose="020B0503020204020204" pitchFamily="34" charset="-122"/>
                <a:ea typeface="微软雅黑" panose="020B0503020204020204" pitchFamily="34" charset="-122"/>
              </a:rPr>
              <a:t>以弥补单一代谢图谱分析手段的局限。</a:t>
            </a:r>
          </a:p>
        </p:txBody>
      </p:sp>
      <p:cxnSp>
        <p:nvCxnSpPr>
          <p:cNvPr id="29" name="直接连接符 28"/>
          <p:cNvCxnSpPr/>
          <p:nvPr/>
        </p:nvCxnSpPr>
        <p:spPr>
          <a:xfrm>
            <a:off x="4340211" y="520901"/>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640578" y="520901"/>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pic>
        <p:nvPicPr>
          <p:cNvPr id="32" name="图片 31"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2612" y="138610"/>
            <a:ext cx="2375647" cy="694849"/>
          </a:xfrm>
          <a:prstGeom prst="rect">
            <a:avLst/>
          </a:prstGeom>
        </p:spPr>
      </p:pic>
    </p:spTree>
    <p:extLst>
      <p:ext uri="{BB962C8B-B14F-4D97-AF65-F5344CB8AC3E}">
        <p14:creationId xmlns:p14="http://schemas.microsoft.com/office/powerpoint/2010/main" val="148195094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00000" fill="hold" grpId="0"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accel="100000" fill="hold" grpId="0" nodeType="withEffect" p14:presetBounceEnd="40000">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14:bounceEnd="40000">
                                          <p:cBhvr additive="base">
                                            <p:cTn id="11" dur="1000" fill="hold"/>
                                            <p:tgtEl>
                                              <p:spTgt spid="30"/>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accel="100000" fill="hold" grpId="0" nodeType="withEffect" p14:presetBounceEnd="40000">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14:bounceEnd="40000">
                                          <p:cBhvr additive="base">
                                            <p:cTn id="15" dur="1000" fill="hold"/>
                                            <p:tgtEl>
                                              <p:spTgt spid="88"/>
                                            </p:tgtEl>
                                            <p:attrNameLst>
                                              <p:attrName>ppt_x</p:attrName>
                                            </p:attrNameLst>
                                          </p:cBhvr>
                                          <p:tavLst>
                                            <p:tav tm="0">
                                              <p:val>
                                                <p:strVal val="0-#ppt_w/2"/>
                                              </p:val>
                                            </p:tav>
                                            <p:tav tm="100000">
                                              <p:val>
                                                <p:strVal val="#ppt_x"/>
                                              </p:val>
                                            </p:tav>
                                          </p:tavLst>
                                        </p:anim>
                                        <p:anim calcmode="lin" valueType="num" p14:bounceEnd="40000">
                                          <p:cBhvr additive="base">
                                            <p:cTn id="16" dur="1000" fill="hold"/>
                                            <p:tgtEl>
                                              <p:spTgt spid="88"/>
                                            </p:tgtEl>
                                            <p:attrNameLst>
                                              <p:attrName>ppt_y</p:attrName>
                                            </p:attrNameLst>
                                          </p:cBhvr>
                                          <p:tavLst>
                                            <p:tav tm="0">
                                              <p:val>
                                                <p:strVal val="#ppt_y"/>
                                              </p:val>
                                            </p:tav>
                                            <p:tav tm="100000">
                                              <p:val>
                                                <p:strVal val="#ppt_y"/>
                                              </p:val>
                                            </p:tav>
                                          </p:tavLst>
                                        </p:anim>
                                      </p:childTnLst>
                                    </p:cTn>
                                  </p:par>
                                  <p:par>
                                    <p:cTn id="17" presetID="2" presetClass="entr" presetSubtype="8" accel="100000" fill="hold" grpId="0" nodeType="withEffect" p14:presetBounceEnd="40000">
                                      <p:stCondLst>
                                        <p:cond delay="0"/>
                                      </p:stCondLst>
                                      <p:childTnLst>
                                        <p:set>
                                          <p:cBhvr>
                                            <p:cTn id="18" dur="1" fill="hold">
                                              <p:stCondLst>
                                                <p:cond delay="0"/>
                                              </p:stCondLst>
                                            </p:cTn>
                                            <p:tgtEl>
                                              <p:spTgt spid="89"/>
                                            </p:tgtEl>
                                            <p:attrNameLst>
                                              <p:attrName>style.visibility</p:attrName>
                                            </p:attrNameLst>
                                          </p:cBhvr>
                                          <p:to>
                                            <p:strVal val="visible"/>
                                          </p:to>
                                        </p:set>
                                        <p:anim calcmode="lin" valueType="num" p14:bounceEnd="40000">
                                          <p:cBhvr additive="base">
                                            <p:cTn id="19" dur="1000" fill="hold"/>
                                            <p:tgtEl>
                                              <p:spTgt spid="89"/>
                                            </p:tgtEl>
                                            <p:attrNameLst>
                                              <p:attrName>ppt_x</p:attrName>
                                            </p:attrNameLst>
                                          </p:cBhvr>
                                          <p:tavLst>
                                            <p:tav tm="0">
                                              <p:val>
                                                <p:strVal val="0-#ppt_w/2"/>
                                              </p:val>
                                            </p:tav>
                                            <p:tav tm="100000">
                                              <p:val>
                                                <p:strVal val="#ppt_x"/>
                                              </p:val>
                                            </p:tav>
                                          </p:tavLst>
                                        </p:anim>
                                        <p:anim calcmode="lin" valueType="num" p14:bounceEnd="40000">
                                          <p:cBhvr additive="base">
                                            <p:cTn id="20" dur="1000" fill="hold"/>
                                            <p:tgtEl>
                                              <p:spTgt spid="89"/>
                                            </p:tgtEl>
                                            <p:attrNameLst>
                                              <p:attrName>ppt_y</p:attrName>
                                            </p:attrNameLst>
                                          </p:cBhvr>
                                          <p:tavLst>
                                            <p:tav tm="0">
                                              <p:val>
                                                <p:strVal val="#ppt_y"/>
                                              </p:val>
                                            </p:tav>
                                            <p:tav tm="100000">
                                              <p:val>
                                                <p:strVal val="#ppt_y"/>
                                              </p:val>
                                            </p:tav>
                                          </p:tavLst>
                                        </p:anim>
                                      </p:childTnLst>
                                    </p:cTn>
                                  </p:par>
                                  <p:par>
                                    <p:cTn id="21" presetID="2" presetClass="entr" presetSubtype="8" accel="100000" fill="hold" grpId="0" nodeType="withEffect" p14:presetBounceEnd="40000">
                                      <p:stCondLst>
                                        <p:cond delay="0"/>
                                      </p:stCondLst>
                                      <p:childTnLst>
                                        <p:set>
                                          <p:cBhvr>
                                            <p:cTn id="22" dur="1" fill="hold">
                                              <p:stCondLst>
                                                <p:cond delay="0"/>
                                              </p:stCondLst>
                                            </p:cTn>
                                            <p:tgtEl>
                                              <p:spTgt spid="90"/>
                                            </p:tgtEl>
                                            <p:attrNameLst>
                                              <p:attrName>style.visibility</p:attrName>
                                            </p:attrNameLst>
                                          </p:cBhvr>
                                          <p:to>
                                            <p:strVal val="visible"/>
                                          </p:to>
                                        </p:set>
                                        <p:anim calcmode="lin" valueType="num" p14:bounceEnd="40000">
                                          <p:cBhvr additive="base">
                                            <p:cTn id="23" dur="1000" fill="hold"/>
                                            <p:tgtEl>
                                              <p:spTgt spid="90"/>
                                            </p:tgtEl>
                                            <p:attrNameLst>
                                              <p:attrName>ppt_x</p:attrName>
                                            </p:attrNameLst>
                                          </p:cBhvr>
                                          <p:tavLst>
                                            <p:tav tm="0">
                                              <p:val>
                                                <p:strVal val="0-#ppt_w/2"/>
                                              </p:val>
                                            </p:tav>
                                            <p:tav tm="100000">
                                              <p:val>
                                                <p:strVal val="#ppt_x"/>
                                              </p:val>
                                            </p:tav>
                                          </p:tavLst>
                                        </p:anim>
                                        <p:anim calcmode="lin" valueType="num" p14:bounceEnd="40000">
                                          <p:cBhvr additive="base">
                                            <p:cTn id="24" dur="1000" fill="hold"/>
                                            <p:tgtEl>
                                              <p:spTgt spid="90"/>
                                            </p:tgtEl>
                                            <p:attrNameLst>
                                              <p:attrName>ppt_y</p:attrName>
                                            </p:attrNameLst>
                                          </p:cBhvr>
                                          <p:tavLst>
                                            <p:tav tm="0">
                                              <p:val>
                                                <p:strVal val="#ppt_y"/>
                                              </p:val>
                                            </p:tav>
                                            <p:tav tm="100000">
                                              <p:val>
                                                <p:strVal val="#ppt_y"/>
                                              </p:val>
                                            </p:tav>
                                          </p:tavLst>
                                        </p:anim>
                                      </p:childTnLst>
                                    </p:cTn>
                                  </p:par>
                                  <p:par>
                                    <p:cTn id="25" presetID="2" presetClass="entr" presetSubtype="8" accel="100000" fill="hold" grpId="0" nodeType="withEffect" p14:presetBounceEnd="40000">
                                      <p:stCondLst>
                                        <p:cond delay="0"/>
                                      </p:stCondLst>
                                      <p:childTnLst>
                                        <p:set>
                                          <p:cBhvr>
                                            <p:cTn id="26" dur="1" fill="hold">
                                              <p:stCondLst>
                                                <p:cond delay="0"/>
                                              </p:stCondLst>
                                            </p:cTn>
                                            <p:tgtEl>
                                              <p:spTgt spid="91"/>
                                            </p:tgtEl>
                                            <p:attrNameLst>
                                              <p:attrName>style.visibility</p:attrName>
                                            </p:attrNameLst>
                                          </p:cBhvr>
                                          <p:to>
                                            <p:strVal val="visible"/>
                                          </p:to>
                                        </p:set>
                                        <p:anim calcmode="lin" valueType="num" p14:bounceEnd="40000">
                                          <p:cBhvr additive="base">
                                            <p:cTn id="27" dur="1000" fill="hold"/>
                                            <p:tgtEl>
                                              <p:spTgt spid="91"/>
                                            </p:tgtEl>
                                            <p:attrNameLst>
                                              <p:attrName>ppt_x</p:attrName>
                                            </p:attrNameLst>
                                          </p:cBhvr>
                                          <p:tavLst>
                                            <p:tav tm="0">
                                              <p:val>
                                                <p:strVal val="0-#ppt_w/2"/>
                                              </p:val>
                                            </p:tav>
                                            <p:tav tm="100000">
                                              <p:val>
                                                <p:strVal val="#ppt_x"/>
                                              </p:val>
                                            </p:tav>
                                          </p:tavLst>
                                        </p:anim>
                                        <p:anim calcmode="lin" valueType="num" p14:bounceEnd="40000">
                                          <p:cBhvr additive="base">
                                            <p:cTn id="28" dur="1000" fill="hold"/>
                                            <p:tgtEl>
                                              <p:spTgt spid="91"/>
                                            </p:tgtEl>
                                            <p:attrNameLst>
                                              <p:attrName>ppt_y</p:attrName>
                                            </p:attrNameLst>
                                          </p:cBhvr>
                                          <p:tavLst>
                                            <p:tav tm="0">
                                              <p:val>
                                                <p:strVal val="#ppt_y"/>
                                              </p:val>
                                            </p:tav>
                                            <p:tav tm="100000">
                                              <p:val>
                                                <p:strVal val="#ppt_y"/>
                                              </p:val>
                                            </p:tav>
                                          </p:tavLst>
                                        </p:anim>
                                      </p:childTnLst>
                                    </p:cTn>
                                  </p:par>
                                  <p:par>
                                    <p:cTn id="29" presetID="2" presetClass="entr" presetSubtype="8" accel="100000" fill="hold" grpId="0" nodeType="withEffect" p14:presetBounceEnd="40000">
                                      <p:stCondLst>
                                        <p:cond delay="0"/>
                                      </p:stCondLst>
                                      <p:childTnLst>
                                        <p:set>
                                          <p:cBhvr>
                                            <p:cTn id="30" dur="1" fill="hold">
                                              <p:stCondLst>
                                                <p:cond delay="0"/>
                                              </p:stCondLst>
                                            </p:cTn>
                                            <p:tgtEl>
                                              <p:spTgt spid="93"/>
                                            </p:tgtEl>
                                            <p:attrNameLst>
                                              <p:attrName>style.visibility</p:attrName>
                                            </p:attrNameLst>
                                          </p:cBhvr>
                                          <p:to>
                                            <p:strVal val="visible"/>
                                          </p:to>
                                        </p:set>
                                        <p:anim calcmode="lin" valueType="num" p14:bounceEnd="40000">
                                          <p:cBhvr additive="base">
                                            <p:cTn id="31" dur="1000" fill="hold"/>
                                            <p:tgtEl>
                                              <p:spTgt spid="93"/>
                                            </p:tgtEl>
                                            <p:attrNameLst>
                                              <p:attrName>ppt_x</p:attrName>
                                            </p:attrNameLst>
                                          </p:cBhvr>
                                          <p:tavLst>
                                            <p:tav tm="0">
                                              <p:val>
                                                <p:strVal val="0-#ppt_w/2"/>
                                              </p:val>
                                            </p:tav>
                                            <p:tav tm="100000">
                                              <p:val>
                                                <p:strVal val="#ppt_x"/>
                                              </p:val>
                                            </p:tav>
                                          </p:tavLst>
                                        </p:anim>
                                        <p:anim calcmode="lin" valueType="num" p14:bounceEnd="40000">
                                          <p:cBhvr additive="base">
                                            <p:cTn id="32" dur="1000" fill="hold"/>
                                            <p:tgtEl>
                                              <p:spTgt spid="93"/>
                                            </p:tgtEl>
                                            <p:attrNameLst>
                                              <p:attrName>ppt_y</p:attrName>
                                            </p:attrNameLst>
                                          </p:cBhvr>
                                          <p:tavLst>
                                            <p:tav tm="0">
                                              <p:val>
                                                <p:strVal val="#ppt_y"/>
                                              </p:val>
                                            </p:tav>
                                            <p:tav tm="100000">
                                              <p:val>
                                                <p:strVal val="#ppt_y"/>
                                              </p:val>
                                            </p:tav>
                                          </p:tavLst>
                                        </p:anim>
                                      </p:childTnLst>
                                    </p:cTn>
                                  </p:par>
                                  <p:par>
                                    <p:cTn id="33" presetID="2" presetClass="entr" presetSubtype="8" accel="100000" fill="hold" grpId="0" nodeType="withEffect" p14:presetBounceEnd="40000">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14:bounceEnd="40000">
                                          <p:cBhvr additive="base">
                                            <p:cTn id="35" dur="1000" fill="hold"/>
                                            <p:tgtEl>
                                              <p:spTgt spid="94"/>
                                            </p:tgtEl>
                                            <p:attrNameLst>
                                              <p:attrName>ppt_x</p:attrName>
                                            </p:attrNameLst>
                                          </p:cBhvr>
                                          <p:tavLst>
                                            <p:tav tm="0">
                                              <p:val>
                                                <p:strVal val="0-#ppt_w/2"/>
                                              </p:val>
                                            </p:tav>
                                            <p:tav tm="100000">
                                              <p:val>
                                                <p:strVal val="#ppt_x"/>
                                              </p:val>
                                            </p:tav>
                                          </p:tavLst>
                                        </p:anim>
                                        <p:anim calcmode="lin" valueType="num" p14:bounceEnd="40000">
                                          <p:cBhvr additive="base">
                                            <p:cTn id="36" dur="1000" fill="hold"/>
                                            <p:tgtEl>
                                              <p:spTgt spid="94"/>
                                            </p:tgtEl>
                                            <p:attrNameLst>
                                              <p:attrName>ppt_y</p:attrName>
                                            </p:attrNameLst>
                                          </p:cBhvr>
                                          <p:tavLst>
                                            <p:tav tm="0">
                                              <p:val>
                                                <p:strVal val="#ppt_y"/>
                                              </p:val>
                                            </p:tav>
                                            <p:tav tm="100000">
                                              <p:val>
                                                <p:strVal val="#ppt_y"/>
                                              </p:val>
                                            </p:tav>
                                          </p:tavLst>
                                        </p:anim>
                                      </p:childTnLst>
                                    </p:cTn>
                                  </p:par>
                                  <p:par>
                                    <p:cTn id="37" presetID="2" presetClass="entr" presetSubtype="8" accel="100000" fill="hold" nodeType="withEffect" p14:presetBounceEnd="40000">
                                      <p:stCondLst>
                                        <p:cond delay="0"/>
                                      </p:stCondLst>
                                      <p:childTnLst>
                                        <p:set>
                                          <p:cBhvr>
                                            <p:cTn id="38" dur="1" fill="hold">
                                              <p:stCondLst>
                                                <p:cond delay="0"/>
                                              </p:stCondLst>
                                            </p:cTn>
                                            <p:tgtEl>
                                              <p:spTgt spid="95"/>
                                            </p:tgtEl>
                                            <p:attrNameLst>
                                              <p:attrName>style.visibility</p:attrName>
                                            </p:attrNameLst>
                                          </p:cBhvr>
                                          <p:to>
                                            <p:strVal val="visible"/>
                                          </p:to>
                                        </p:set>
                                        <p:anim calcmode="lin" valueType="num" p14:bounceEnd="40000">
                                          <p:cBhvr additive="base">
                                            <p:cTn id="39" dur="1000" fill="hold"/>
                                            <p:tgtEl>
                                              <p:spTgt spid="95"/>
                                            </p:tgtEl>
                                            <p:attrNameLst>
                                              <p:attrName>ppt_x</p:attrName>
                                            </p:attrNameLst>
                                          </p:cBhvr>
                                          <p:tavLst>
                                            <p:tav tm="0">
                                              <p:val>
                                                <p:strVal val="0-#ppt_w/2"/>
                                              </p:val>
                                            </p:tav>
                                            <p:tav tm="100000">
                                              <p:val>
                                                <p:strVal val="#ppt_x"/>
                                              </p:val>
                                            </p:tav>
                                          </p:tavLst>
                                        </p:anim>
                                        <p:anim calcmode="lin" valueType="num" p14:bounceEnd="40000">
                                          <p:cBhvr additive="base">
                                            <p:cTn id="40" dur="1000" fill="hold"/>
                                            <p:tgtEl>
                                              <p:spTgt spid="95"/>
                                            </p:tgtEl>
                                            <p:attrNameLst>
                                              <p:attrName>ppt_y</p:attrName>
                                            </p:attrNameLst>
                                          </p:cBhvr>
                                          <p:tavLst>
                                            <p:tav tm="0">
                                              <p:val>
                                                <p:strVal val="#ppt_y"/>
                                              </p:val>
                                            </p:tav>
                                            <p:tav tm="100000">
                                              <p:val>
                                                <p:strVal val="#ppt_y"/>
                                              </p:val>
                                            </p:tav>
                                          </p:tavLst>
                                        </p:anim>
                                      </p:childTnLst>
                                    </p:cTn>
                                  </p:par>
                                  <p:par>
                                    <p:cTn id="41" presetID="2" presetClass="entr" presetSubtype="8" accel="100000" fill="hold" nodeType="withEffect" p14:presetBounceEnd="40000">
                                      <p:stCondLst>
                                        <p:cond delay="0"/>
                                      </p:stCondLst>
                                      <p:childTnLst>
                                        <p:set>
                                          <p:cBhvr>
                                            <p:cTn id="42" dur="1" fill="hold">
                                              <p:stCondLst>
                                                <p:cond delay="0"/>
                                              </p:stCondLst>
                                            </p:cTn>
                                            <p:tgtEl>
                                              <p:spTgt spid="98"/>
                                            </p:tgtEl>
                                            <p:attrNameLst>
                                              <p:attrName>style.visibility</p:attrName>
                                            </p:attrNameLst>
                                          </p:cBhvr>
                                          <p:to>
                                            <p:strVal val="visible"/>
                                          </p:to>
                                        </p:set>
                                        <p:anim calcmode="lin" valueType="num" p14:bounceEnd="40000">
                                          <p:cBhvr additive="base">
                                            <p:cTn id="43" dur="1000" fill="hold"/>
                                            <p:tgtEl>
                                              <p:spTgt spid="98"/>
                                            </p:tgtEl>
                                            <p:attrNameLst>
                                              <p:attrName>ppt_x</p:attrName>
                                            </p:attrNameLst>
                                          </p:cBhvr>
                                          <p:tavLst>
                                            <p:tav tm="0">
                                              <p:val>
                                                <p:strVal val="0-#ppt_w/2"/>
                                              </p:val>
                                            </p:tav>
                                            <p:tav tm="100000">
                                              <p:val>
                                                <p:strVal val="#ppt_x"/>
                                              </p:val>
                                            </p:tav>
                                          </p:tavLst>
                                        </p:anim>
                                        <p:anim calcmode="lin" valueType="num" p14:bounceEnd="40000">
                                          <p:cBhvr additive="base">
                                            <p:cTn id="44" dur="1000" fill="hold"/>
                                            <p:tgtEl>
                                              <p:spTgt spid="98"/>
                                            </p:tgtEl>
                                            <p:attrNameLst>
                                              <p:attrName>ppt_y</p:attrName>
                                            </p:attrNameLst>
                                          </p:cBhvr>
                                          <p:tavLst>
                                            <p:tav tm="0">
                                              <p:val>
                                                <p:strVal val="#ppt_y"/>
                                              </p:val>
                                            </p:tav>
                                            <p:tav tm="100000">
                                              <p:val>
                                                <p:strVal val="#ppt_y"/>
                                              </p:val>
                                            </p:tav>
                                          </p:tavLst>
                                        </p:anim>
                                      </p:childTnLst>
                                    </p:cTn>
                                  </p:par>
                                  <p:par>
                                    <p:cTn id="45" presetID="2" presetClass="entr" presetSubtype="8" accel="100000" fill="hold" nodeType="withEffect" p14:presetBounceEnd="40000">
                                      <p:stCondLst>
                                        <p:cond delay="0"/>
                                      </p:stCondLst>
                                      <p:childTnLst>
                                        <p:set>
                                          <p:cBhvr>
                                            <p:cTn id="46" dur="1" fill="hold">
                                              <p:stCondLst>
                                                <p:cond delay="0"/>
                                              </p:stCondLst>
                                            </p:cTn>
                                            <p:tgtEl>
                                              <p:spTgt spid="101"/>
                                            </p:tgtEl>
                                            <p:attrNameLst>
                                              <p:attrName>style.visibility</p:attrName>
                                            </p:attrNameLst>
                                          </p:cBhvr>
                                          <p:to>
                                            <p:strVal val="visible"/>
                                          </p:to>
                                        </p:set>
                                        <p:anim calcmode="lin" valueType="num" p14:bounceEnd="40000">
                                          <p:cBhvr additive="base">
                                            <p:cTn id="47" dur="1000" fill="hold"/>
                                            <p:tgtEl>
                                              <p:spTgt spid="101"/>
                                            </p:tgtEl>
                                            <p:attrNameLst>
                                              <p:attrName>ppt_x</p:attrName>
                                            </p:attrNameLst>
                                          </p:cBhvr>
                                          <p:tavLst>
                                            <p:tav tm="0">
                                              <p:val>
                                                <p:strVal val="0-#ppt_w/2"/>
                                              </p:val>
                                            </p:tav>
                                            <p:tav tm="100000">
                                              <p:val>
                                                <p:strVal val="#ppt_x"/>
                                              </p:val>
                                            </p:tav>
                                          </p:tavLst>
                                        </p:anim>
                                        <p:anim calcmode="lin" valueType="num" p14:bounceEnd="40000">
                                          <p:cBhvr additive="base">
                                            <p:cTn id="48" dur="1000" fill="hold"/>
                                            <p:tgtEl>
                                              <p:spTgt spid="101"/>
                                            </p:tgtEl>
                                            <p:attrNameLst>
                                              <p:attrName>ppt_y</p:attrName>
                                            </p:attrNameLst>
                                          </p:cBhvr>
                                          <p:tavLst>
                                            <p:tav tm="0">
                                              <p:val>
                                                <p:strVal val="#ppt_y"/>
                                              </p:val>
                                            </p:tav>
                                            <p:tav tm="100000">
                                              <p:val>
                                                <p:strVal val="#ppt_y"/>
                                              </p:val>
                                            </p:tav>
                                          </p:tavLst>
                                        </p:anim>
                                      </p:childTnLst>
                                    </p:cTn>
                                  </p:par>
                                  <p:par>
                                    <p:cTn id="49" presetID="2" presetClass="entr" presetSubtype="8" accel="100000" fill="hold" nodeType="withEffect" p14:presetBounceEnd="40000">
                                      <p:stCondLst>
                                        <p:cond delay="0"/>
                                      </p:stCondLst>
                                      <p:childTnLst>
                                        <p:set>
                                          <p:cBhvr>
                                            <p:cTn id="50" dur="1" fill="hold">
                                              <p:stCondLst>
                                                <p:cond delay="0"/>
                                              </p:stCondLst>
                                            </p:cTn>
                                            <p:tgtEl>
                                              <p:spTgt spid="108"/>
                                            </p:tgtEl>
                                            <p:attrNameLst>
                                              <p:attrName>style.visibility</p:attrName>
                                            </p:attrNameLst>
                                          </p:cBhvr>
                                          <p:to>
                                            <p:strVal val="visible"/>
                                          </p:to>
                                        </p:set>
                                        <p:anim calcmode="lin" valueType="num" p14:bounceEnd="40000">
                                          <p:cBhvr additive="base">
                                            <p:cTn id="51" dur="1000" fill="hold"/>
                                            <p:tgtEl>
                                              <p:spTgt spid="108"/>
                                            </p:tgtEl>
                                            <p:attrNameLst>
                                              <p:attrName>ppt_x</p:attrName>
                                            </p:attrNameLst>
                                          </p:cBhvr>
                                          <p:tavLst>
                                            <p:tav tm="0">
                                              <p:val>
                                                <p:strVal val="0-#ppt_w/2"/>
                                              </p:val>
                                            </p:tav>
                                            <p:tav tm="100000">
                                              <p:val>
                                                <p:strVal val="#ppt_x"/>
                                              </p:val>
                                            </p:tav>
                                          </p:tavLst>
                                        </p:anim>
                                        <p:anim calcmode="lin" valueType="num" p14:bounceEnd="40000">
                                          <p:cBhvr additive="base">
                                            <p:cTn id="52" dur="1000" fill="hold"/>
                                            <p:tgtEl>
                                              <p:spTgt spid="108"/>
                                            </p:tgtEl>
                                            <p:attrNameLst>
                                              <p:attrName>ppt_y</p:attrName>
                                            </p:attrNameLst>
                                          </p:cBhvr>
                                          <p:tavLst>
                                            <p:tav tm="0">
                                              <p:val>
                                                <p:strVal val="#ppt_y"/>
                                              </p:val>
                                            </p:tav>
                                            <p:tav tm="100000">
                                              <p:val>
                                                <p:strVal val="#ppt_y"/>
                                              </p:val>
                                            </p:tav>
                                          </p:tavLst>
                                        </p:anim>
                                      </p:childTnLst>
                                    </p:cTn>
                                  </p:par>
                                  <p:par>
                                    <p:cTn id="53" presetID="2" presetClass="entr" presetSubtype="8" accel="100000" fill="hold" nodeType="withEffect" p14:presetBounceEnd="40000">
                                      <p:stCondLst>
                                        <p:cond delay="0"/>
                                      </p:stCondLst>
                                      <p:childTnLst>
                                        <p:set>
                                          <p:cBhvr>
                                            <p:cTn id="54" dur="1" fill="hold">
                                              <p:stCondLst>
                                                <p:cond delay="0"/>
                                              </p:stCondLst>
                                            </p:cTn>
                                            <p:tgtEl>
                                              <p:spTgt spid="111"/>
                                            </p:tgtEl>
                                            <p:attrNameLst>
                                              <p:attrName>style.visibility</p:attrName>
                                            </p:attrNameLst>
                                          </p:cBhvr>
                                          <p:to>
                                            <p:strVal val="visible"/>
                                          </p:to>
                                        </p:set>
                                        <p:anim calcmode="lin" valueType="num" p14:bounceEnd="40000">
                                          <p:cBhvr additive="base">
                                            <p:cTn id="55" dur="1000" fill="hold"/>
                                            <p:tgtEl>
                                              <p:spTgt spid="111"/>
                                            </p:tgtEl>
                                            <p:attrNameLst>
                                              <p:attrName>ppt_x</p:attrName>
                                            </p:attrNameLst>
                                          </p:cBhvr>
                                          <p:tavLst>
                                            <p:tav tm="0">
                                              <p:val>
                                                <p:strVal val="0-#ppt_w/2"/>
                                              </p:val>
                                            </p:tav>
                                            <p:tav tm="100000">
                                              <p:val>
                                                <p:strVal val="#ppt_x"/>
                                              </p:val>
                                            </p:tav>
                                          </p:tavLst>
                                        </p:anim>
                                        <p:anim calcmode="lin" valueType="num" p14:bounceEnd="40000">
                                          <p:cBhvr additive="base">
                                            <p:cTn id="56" dur="1000" fill="hold"/>
                                            <p:tgtEl>
                                              <p:spTgt spid="111"/>
                                            </p:tgtEl>
                                            <p:attrNameLst>
                                              <p:attrName>ppt_y</p:attrName>
                                            </p:attrNameLst>
                                          </p:cBhvr>
                                          <p:tavLst>
                                            <p:tav tm="0">
                                              <p:val>
                                                <p:strVal val="#ppt_y"/>
                                              </p:val>
                                            </p:tav>
                                            <p:tav tm="100000">
                                              <p:val>
                                                <p:strVal val="#ppt_y"/>
                                              </p:val>
                                            </p:tav>
                                          </p:tavLst>
                                        </p:anim>
                                      </p:childTnLst>
                                    </p:cTn>
                                  </p:par>
                                  <p:par>
                                    <p:cTn id="57" presetID="2" presetClass="entr" presetSubtype="8" accel="100000" fill="hold" grpId="0" nodeType="withEffect" p14:presetBounceEnd="40000">
                                      <p:stCondLst>
                                        <p:cond delay="0"/>
                                      </p:stCondLst>
                                      <p:childTnLst>
                                        <p:set>
                                          <p:cBhvr>
                                            <p:cTn id="58" dur="1" fill="hold">
                                              <p:stCondLst>
                                                <p:cond delay="0"/>
                                              </p:stCondLst>
                                            </p:cTn>
                                            <p:tgtEl>
                                              <p:spTgt spid="114"/>
                                            </p:tgtEl>
                                            <p:attrNameLst>
                                              <p:attrName>style.visibility</p:attrName>
                                            </p:attrNameLst>
                                          </p:cBhvr>
                                          <p:to>
                                            <p:strVal val="visible"/>
                                          </p:to>
                                        </p:set>
                                        <p:anim calcmode="lin" valueType="num" p14:bounceEnd="40000">
                                          <p:cBhvr additive="base">
                                            <p:cTn id="59" dur="1000" fill="hold"/>
                                            <p:tgtEl>
                                              <p:spTgt spid="114"/>
                                            </p:tgtEl>
                                            <p:attrNameLst>
                                              <p:attrName>ppt_x</p:attrName>
                                            </p:attrNameLst>
                                          </p:cBhvr>
                                          <p:tavLst>
                                            <p:tav tm="0">
                                              <p:val>
                                                <p:strVal val="0-#ppt_w/2"/>
                                              </p:val>
                                            </p:tav>
                                            <p:tav tm="100000">
                                              <p:val>
                                                <p:strVal val="#ppt_x"/>
                                              </p:val>
                                            </p:tav>
                                          </p:tavLst>
                                        </p:anim>
                                        <p:anim calcmode="lin" valueType="num" p14:bounceEnd="40000">
                                          <p:cBhvr additive="base">
                                            <p:cTn id="60" dur="1000" fill="hold"/>
                                            <p:tgtEl>
                                              <p:spTgt spid="114"/>
                                            </p:tgtEl>
                                            <p:attrNameLst>
                                              <p:attrName>ppt_y</p:attrName>
                                            </p:attrNameLst>
                                          </p:cBhvr>
                                          <p:tavLst>
                                            <p:tav tm="0">
                                              <p:val>
                                                <p:strVal val="#ppt_y"/>
                                              </p:val>
                                            </p:tav>
                                            <p:tav tm="100000">
                                              <p:val>
                                                <p:strVal val="#ppt_y"/>
                                              </p:val>
                                            </p:tav>
                                          </p:tavLst>
                                        </p:anim>
                                      </p:childTnLst>
                                    </p:cTn>
                                  </p:par>
                                  <p:par>
                                    <p:cTn id="61" presetID="2" presetClass="entr" presetSubtype="8" accel="100000" fill="hold" grpId="0" nodeType="withEffect" p14:presetBounceEnd="40000">
                                      <p:stCondLst>
                                        <p:cond delay="0"/>
                                      </p:stCondLst>
                                      <p:childTnLst>
                                        <p:set>
                                          <p:cBhvr>
                                            <p:cTn id="62" dur="1" fill="hold">
                                              <p:stCondLst>
                                                <p:cond delay="0"/>
                                              </p:stCondLst>
                                            </p:cTn>
                                            <p:tgtEl>
                                              <p:spTgt spid="115"/>
                                            </p:tgtEl>
                                            <p:attrNameLst>
                                              <p:attrName>style.visibility</p:attrName>
                                            </p:attrNameLst>
                                          </p:cBhvr>
                                          <p:to>
                                            <p:strVal val="visible"/>
                                          </p:to>
                                        </p:set>
                                        <p:anim calcmode="lin" valueType="num" p14:bounceEnd="40000">
                                          <p:cBhvr additive="base">
                                            <p:cTn id="63" dur="1000" fill="hold"/>
                                            <p:tgtEl>
                                              <p:spTgt spid="115"/>
                                            </p:tgtEl>
                                            <p:attrNameLst>
                                              <p:attrName>ppt_x</p:attrName>
                                            </p:attrNameLst>
                                          </p:cBhvr>
                                          <p:tavLst>
                                            <p:tav tm="0">
                                              <p:val>
                                                <p:strVal val="0-#ppt_w/2"/>
                                              </p:val>
                                            </p:tav>
                                            <p:tav tm="100000">
                                              <p:val>
                                                <p:strVal val="#ppt_x"/>
                                              </p:val>
                                            </p:tav>
                                          </p:tavLst>
                                        </p:anim>
                                        <p:anim calcmode="lin" valueType="num" p14:bounceEnd="40000">
                                          <p:cBhvr additive="base">
                                            <p:cTn id="64" dur="1000" fill="hold"/>
                                            <p:tgtEl>
                                              <p:spTgt spid="115"/>
                                            </p:tgtEl>
                                            <p:attrNameLst>
                                              <p:attrName>ppt_y</p:attrName>
                                            </p:attrNameLst>
                                          </p:cBhvr>
                                          <p:tavLst>
                                            <p:tav tm="0">
                                              <p:val>
                                                <p:strVal val="#ppt_y"/>
                                              </p:val>
                                            </p:tav>
                                            <p:tav tm="100000">
                                              <p:val>
                                                <p:strVal val="#ppt_y"/>
                                              </p:val>
                                            </p:tav>
                                          </p:tavLst>
                                        </p:anim>
                                      </p:childTnLst>
                                    </p:cTn>
                                  </p:par>
                                  <p:par>
                                    <p:cTn id="65" presetID="2" presetClass="entr" presetSubtype="8" accel="100000" fill="hold" grpId="0" nodeType="withEffect" p14:presetBounceEnd="40000">
                                      <p:stCondLst>
                                        <p:cond delay="0"/>
                                      </p:stCondLst>
                                      <p:childTnLst>
                                        <p:set>
                                          <p:cBhvr>
                                            <p:cTn id="66" dur="1" fill="hold">
                                              <p:stCondLst>
                                                <p:cond delay="0"/>
                                              </p:stCondLst>
                                            </p:cTn>
                                            <p:tgtEl>
                                              <p:spTgt spid="116"/>
                                            </p:tgtEl>
                                            <p:attrNameLst>
                                              <p:attrName>style.visibility</p:attrName>
                                            </p:attrNameLst>
                                          </p:cBhvr>
                                          <p:to>
                                            <p:strVal val="visible"/>
                                          </p:to>
                                        </p:set>
                                        <p:anim calcmode="lin" valueType="num" p14:bounceEnd="40000">
                                          <p:cBhvr additive="base">
                                            <p:cTn id="67" dur="1000" fill="hold"/>
                                            <p:tgtEl>
                                              <p:spTgt spid="116"/>
                                            </p:tgtEl>
                                            <p:attrNameLst>
                                              <p:attrName>ppt_x</p:attrName>
                                            </p:attrNameLst>
                                          </p:cBhvr>
                                          <p:tavLst>
                                            <p:tav tm="0">
                                              <p:val>
                                                <p:strVal val="0-#ppt_w/2"/>
                                              </p:val>
                                            </p:tav>
                                            <p:tav tm="100000">
                                              <p:val>
                                                <p:strVal val="#ppt_x"/>
                                              </p:val>
                                            </p:tav>
                                          </p:tavLst>
                                        </p:anim>
                                        <p:anim calcmode="lin" valueType="num" p14:bounceEnd="40000">
                                          <p:cBhvr additive="base">
                                            <p:cTn id="68" dur="1000" fill="hold"/>
                                            <p:tgtEl>
                                              <p:spTgt spid="116"/>
                                            </p:tgtEl>
                                            <p:attrNameLst>
                                              <p:attrName>ppt_y</p:attrName>
                                            </p:attrNameLst>
                                          </p:cBhvr>
                                          <p:tavLst>
                                            <p:tav tm="0">
                                              <p:val>
                                                <p:strVal val="#ppt_y"/>
                                              </p:val>
                                            </p:tav>
                                            <p:tav tm="100000">
                                              <p:val>
                                                <p:strVal val="#ppt_y"/>
                                              </p:val>
                                            </p:tav>
                                          </p:tavLst>
                                        </p:anim>
                                      </p:childTnLst>
                                    </p:cTn>
                                  </p:par>
                                  <p:par>
                                    <p:cTn id="69" presetID="2" presetClass="entr" presetSubtype="8" accel="100000" fill="hold" grpId="0" nodeType="withEffect" p14:presetBounceEnd="40000">
                                      <p:stCondLst>
                                        <p:cond delay="0"/>
                                      </p:stCondLst>
                                      <p:childTnLst>
                                        <p:set>
                                          <p:cBhvr>
                                            <p:cTn id="70" dur="1" fill="hold">
                                              <p:stCondLst>
                                                <p:cond delay="0"/>
                                              </p:stCondLst>
                                            </p:cTn>
                                            <p:tgtEl>
                                              <p:spTgt spid="118"/>
                                            </p:tgtEl>
                                            <p:attrNameLst>
                                              <p:attrName>style.visibility</p:attrName>
                                            </p:attrNameLst>
                                          </p:cBhvr>
                                          <p:to>
                                            <p:strVal val="visible"/>
                                          </p:to>
                                        </p:set>
                                        <p:anim calcmode="lin" valueType="num" p14:bounceEnd="40000">
                                          <p:cBhvr additive="base">
                                            <p:cTn id="71" dur="1000" fill="hold"/>
                                            <p:tgtEl>
                                              <p:spTgt spid="118"/>
                                            </p:tgtEl>
                                            <p:attrNameLst>
                                              <p:attrName>ppt_x</p:attrName>
                                            </p:attrNameLst>
                                          </p:cBhvr>
                                          <p:tavLst>
                                            <p:tav tm="0">
                                              <p:val>
                                                <p:strVal val="0-#ppt_w/2"/>
                                              </p:val>
                                            </p:tav>
                                            <p:tav tm="100000">
                                              <p:val>
                                                <p:strVal val="#ppt_x"/>
                                              </p:val>
                                            </p:tav>
                                          </p:tavLst>
                                        </p:anim>
                                        <p:anim calcmode="lin" valueType="num" p14:bounceEnd="40000">
                                          <p:cBhvr additive="base">
                                            <p:cTn id="72" dur="1000" fill="hold"/>
                                            <p:tgtEl>
                                              <p:spTgt spid="118"/>
                                            </p:tgtEl>
                                            <p:attrNameLst>
                                              <p:attrName>ppt_y</p:attrName>
                                            </p:attrNameLst>
                                          </p:cBhvr>
                                          <p:tavLst>
                                            <p:tav tm="0">
                                              <p:val>
                                                <p:strVal val="#ppt_y"/>
                                              </p:val>
                                            </p:tav>
                                            <p:tav tm="100000">
                                              <p:val>
                                                <p:strVal val="#ppt_y"/>
                                              </p:val>
                                            </p:tav>
                                          </p:tavLst>
                                        </p:anim>
                                      </p:childTnLst>
                                    </p:cTn>
                                  </p:par>
                                  <p:par>
                                    <p:cTn id="73" presetID="2" presetClass="entr" presetSubtype="8" accel="100000" fill="hold" grpId="0" nodeType="withEffect" p14:presetBounceEnd="40000">
                                      <p:stCondLst>
                                        <p:cond delay="0"/>
                                      </p:stCondLst>
                                      <p:childTnLst>
                                        <p:set>
                                          <p:cBhvr>
                                            <p:cTn id="74" dur="1" fill="hold">
                                              <p:stCondLst>
                                                <p:cond delay="0"/>
                                              </p:stCondLst>
                                            </p:cTn>
                                            <p:tgtEl>
                                              <p:spTgt spid="119"/>
                                            </p:tgtEl>
                                            <p:attrNameLst>
                                              <p:attrName>style.visibility</p:attrName>
                                            </p:attrNameLst>
                                          </p:cBhvr>
                                          <p:to>
                                            <p:strVal val="visible"/>
                                          </p:to>
                                        </p:set>
                                        <p:anim calcmode="lin" valueType="num" p14:bounceEnd="40000">
                                          <p:cBhvr additive="base">
                                            <p:cTn id="75" dur="1000" fill="hold"/>
                                            <p:tgtEl>
                                              <p:spTgt spid="119"/>
                                            </p:tgtEl>
                                            <p:attrNameLst>
                                              <p:attrName>ppt_x</p:attrName>
                                            </p:attrNameLst>
                                          </p:cBhvr>
                                          <p:tavLst>
                                            <p:tav tm="0">
                                              <p:val>
                                                <p:strVal val="0-#ppt_w/2"/>
                                              </p:val>
                                            </p:tav>
                                            <p:tav tm="100000">
                                              <p:val>
                                                <p:strVal val="#ppt_x"/>
                                              </p:val>
                                            </p:tav>
                                          </p:tavLst>
                                        </p:anim>
                                        <p:anim calcmode="lin" valueType="num" p14:bounceEnd="40000">
                                          <p:cBhvr additive="base">
                                            <p:cTn id="76" dur="1000" fill="hold"/>
                                            <p:tgtEl>
                                              <p:spTgt spid="119"/>
                                            </p:tgtEl>
                                            <p:attrNameLst>
                                              <p:attrName>ppt_y</p:attrName>
                                            </p:attrNameLst>
                                          </p:cBhvr>
                                          <p:tavLst>
                                            <p:tav tm="0">
                                              <p:val>
                                                <p:strVal val="#ppt_y"/>
                                              </p:val>
                                            </p:tav>
                                            <p:tav tm="100000">
                                              <p:val>
                                                <p:strVal val="#ppt_y"/>
                                              </p:val>
                                            </p:tav>
                                          </p:tavLst>
                                        </p:anim>
                                      </p:childTnLst>
                                    </p:cTn>
                                  </p:par>
                                  <p:par>
                                    <p:cTn id="77" presetID="2" presetClass="entr" presetSubtype="8" accel="100000" fill="hold" nodeType="withEffect" p14:presetBounceEnd="40000">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14:bounceEnd="40000">
                                          <p:cBhvr additive="base">
                                            <p:cTn id="79" dur="1000" fill="hold"/>
                                            <p:tgtEl>
                                              <p:spTgt spid="29"/>
                                            </p:tgtEl>
                                            <p:attrNameLst>
                                              <p:attrName>ppt_x</p:attrName>
                                            </p:attrNameLst>
                                          </p:cBhvr>
                                          <p:tavLst>
                                            <p:tav tm="0">
                                              <p:val>
                                                <p:strVal val="0-#ppt_w/2"/>
                                              </p:val>
                                            </p:tav>
                                            <p:tav tm="100000">
                                              <p:val>
                                                <p:strVal val="#ppt_x"/>
                                              </p:val>
                                            </p:tav>
                                          </p:tavLst>
                                        </p:anim>
                                        <p:anim calcmode="lin" valueType="num" p14:bounceEnd="40000">
                                          <p:cBhvr additive="base">
                                            <p:cTn id="80" dur="1000" fill="hold"/>
                                            <p:tgtEl>
                                              <p:spTgt spid="29"/>
                                            </p:tgtEl>
                                            <p:attrNameLst>
                                              <p:attrName>ppt_y</p:attrName>
                                            </p:attrNameLst>
                                          </p:cBhvr>
                                          <p:tavLst>
                                            <p:tav tm="0">
                                              <p:val>
                                                <p:strVal val="#ppt_y"/>
                                              </p:val>
                                            </p:tav>
                                            <p:tav tm="100000">
                                              <p:val>
                                                <p:strVal val="#ppt_y"/>
                                              </p:val>
                                            </p:tav>
                                          </p:tavLst>
                                        </p:anim>
                                      </p:childTnLst>
                                    </p:cTn>
                                  </p:par>
                                  <p:par>
                                    <p:cTn id="81" presetID="2" presetClass="entr" presetSubtype="8" accel="100000" fill="hold" nodeType="withEffect" p14:presetBounceEnd="40000">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14:bounceEnd="40000">
                                          <p:cBhvr additive="base">
                                            <p:cTn id="83" dur="1000" fill="hold"/>
                                            <p:tgtEl>
                                              <p:spTgt spid="31"/>
                                            </p:tgtEl>
                                            <p:attrNameLst>
                                              <p:attrName>ppt_x</p:attrName>
                                            </p:attrNameLst>
                                          </p:cBhvr>
                                          <p:tavLst>
                                            <p:tav tm="0">
                                              <p:val>
                                                <p:strVal val="0-#ppt_w/2"/>
                                              </p:val>
                                            </p:tav>
                                            <p:tav tm="100000">
                                              <p:val>
                                                <p:strVal val="#ppt_x"/>
                                              </p:val>
                                            </p:tav>
                                          </p:tavLst>
                                        </p:anim>
                                        <p:anim calcmode="lin" valueType="num" p14:bounceEnd="40000">
                                          <p:cBhvr additive="base">
                                            <p:cTn id="84"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p:bldP spid="88" grpId="0" animBg="1"/>
          <p:bldP spid="89" grpId="0" animBg="1"/>
          <p:bldP spid="90" grpId="0" animBg="1"/>
          <p:bldP spid="91" grpId="0" animBg="1"/>
          <p:bldP spid="93" grpId="0" animBg="1"/>
          <p:bldP spid="94" grpId="0" animBg="1"/>
          <p:bldP spid="114" grpId="0"/>
          <p:bldP spid="115" grpId="0"/>
          <p:bldP spid="116" grpId="0"/>
          <p:bldP spid="118" grpId="0"/>
          <p:bldP spid="119"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ac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0-#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accel="10000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1000" fill="hold"/>
                                            <p:tgtEl>
                                              <p:spTgt spid="88"/>
                                            </p:tgtEl>
                                            <p:attrNameLst>
                                              <p:attrName>ppt_x</p:attrName>
                                            </p:attrNameLst>
                                          </p:cBhvr>
                                          <p:tavLst>
                                            <p:tav tm="0">
                                              <p:val>
                                                <p:strVal val="0-#ppt_w/2"/>
                                              </p:val>
                                            </p:tav>
                                            <p:tav tm="100000">
                                              <p:val>
                                                <p:strVal val="#ppt_x"/>
                                              </p:val>
                                            </p:tav>
                                          </p:tavLst>
                                        </p:anim>
                                        <p:anim calcmode="lin" valueType="num">
                                          <p:cBhvr additive="base">
                                            <p:cTn id="16" dur="1000" fill="hold"/>
                                            <p:tgtEl>
                                              <p:spTgt spid="88"/>
                                            </p:tgtEl>
                                            <p:attrNameLst>
                                              <p:attrName>ppt_y</p:attrName>
                                            </p:attrNameLst>
                                          </p:cBhvr>
                                          <p:tavLst>
                                            <p:tav tm="0">
                                              <p:val>
                                                <p:strVal val="#ppt_y"/>
                                              </p:val>
                                            </p:tav>
                                            <p:tav tm="100000">
                                              <p:val>
                                                <p:strVal val="#ppt_y"/>
                                              </p:val>
                                            </p:tav>
                                          </p:tavLst>
                                        </p:anim>
                                      </p:childTnLst>
                                    </p:cTn>
                                  </p:par>
                                  <p:par>
                                    <p:cTn id="17" presetID="2" presetClass="entr" presetSubtype="8" accel="100000"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anim calcmode="lin" valueType="num">
                                          <p:cBhvr additive="base">
                                            <p:cTn id="19" dur="1000" fill="hold"/>
                                            <p:tgtEl>
                                              <p:spTgt spid="89"/>
                                            </p:tgtEl>
                                            <p:attrNameLst>
                                              <p:attrName>ppt_x</p:attrName>
                                            </p:attrNameLst>
                                          </p:cBhvr>
                                          <p:tavLst>
                                            <p:tav tm="0">
                                              <p:val>
                                                <p:strVal val="0-#ppt_w/2"/>
                                              </p:val>
                                            </p:tav>
                                            <p:tav tm="100000">
                                              <p:val>
                                                <p:strVal val="#ppt_x"/>
                                              </p:val>
                                            </p:tav>
                                          </p:tavLst>
                                        </p:anim>
                                        <p:anim calcmode="lin" valueType="num">
                                          <p:cBhvr additive="base">
                                            <p:cTn id="20" dur="1000" fill="hold"/>
                                            <p:tgtEl>
                                              <p:spTgt spid="89"/>
                                            </p:tgtEl>
                                            <p:attrNameLst>
                                              <p:attrName>ppt_y</p:attrName>
                                            </p:attrNameLst>
                                          </p:cBhvr>
                                          <p:tavLst>
                                            <p:tav tm="0">
                                              <p:val>
                                                <p:strVal val="#ppt_y"/>
                                              </p:val>
                                            </p:tav>
                                            <p:tav tm="100000">
                                              <p:val>
                                                <p:strVal val="#ppt_y"/>
                                              </p:val>
                                            </p:tav>
                                          </p:tavLst>
                                        </p:anim>
                                      </p:childTnLst>
                                    </p:cTn>
                                  </p:par>
                                  <p:par>
                                    <p:cTn id="21" presetID="2" presetClass="entr" presetSubtype="8" accel="100000" fill="hold" grpId="0" nodeType="withEffect">
                                      <p:stCondLst>
                                        <p:cond delay="0"/>
                                      </p:stCondLst>
                                      <p:childTnLst>
                                        <p:set>
                                          <p:cBhvr>
                                            <p:cTn id="22" dur="1" fill="hold">
                                              <p:stCondLst>
                                                <p:cond delay="0"/>
                                              </p:stCondLst>
                                            </p:cTn>
                                            <p:tgtEl>
                                              <p:spTgt spid="90"/>
                                            </p:tgtEl>
                                            <p:attrNameLst>
                                              <p:attrName>style.visibility</p:attrName>
                                            </p:attrNameLst>
                                          </p:cBhvr>
                                          <p:to>
                                            <p:strVal val="visible"/>
                                          </p:to>
                                        </p:set>
                                        <p:anim calcmode="lin" valueType="num">
                                          <p:cBhvr additive="base">
                                            <p:cTn id="23" dur="1000" fill="hold"/>
                                            <p:tgtEl>
                                              <p:spTgt spid="90"/>
                                            </p:tgtEl>
                                            <p:attrNameLst>
                                              <p:attrName>ppt_x</p:attrName>
                                            </p:attrNameLst>
                                          </p:cBhvr>
                                          <p:tavLst>
                                            <p:tav tm="0">
                                              <p:val>
                                                <p:strVal val="0-#ppt_w/2"/>
                                              </p:val>
                                            </p:tav>
                                            <p:tav tm="100000">
                                              <p:val>
                                                <p:strVal val="#ppt_x"/>
                                              </p:val>
                                            </p:tav>
                                          </p:tavLst>
                                        </p:anim>
                                        <p:anim calcmode="lin" valueType="num">
                                          <p:cBhvr additive="base">
                                            <p:cTn id="24" dur="1000" fill="hold"/>
                                            <p:tgtEl>
                                              <p:spTgt spid="90"/>
                                            </p:tgtEl>
                                            <p:attrNameLst>
                                              <p:attrName>ppt_y</p:attrName>
                                            </p:attrNameLst>
                                          </p:cBhvr>
                                          <p:tavLst>
                                            <p:tav tm="0">
                                              <p:val>
                                                <p:strVal val="#ppt_y"/>
                                              </p:val>
                                            </p:tav>
                                            <p:tav tm="100000">
                                              <p:val>
                                                <p:strVal val="#ppt_y"/>
                                              </p:val>
                                            </p:tav>
                                          </p:tavLst>
                                        </p:anim>
                                      </p:childTnLst>
                                    </p:cTn>
                                  </p:par>
                                  <p:par>
                                    <p:cTn id="25" presetID="2" presetClass="entr" presetSubtype="8" accel="10000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anim calcmode="lin" valueType="num">
                                          <p:cBhvr additive="base">
                                            <p:cTn id="27" dur="1000" fill="hold"/>
                                            <p:tgtEl>
                                              <p:spTgt spid="91"/>
                                            </p:tgtEl>
                                            <p:attrNameLst>
                                              <p:attrName>ppt_x</p:attrName>
                                            </p:attrNameLst>
                                          </p:cBhvr>
                                          <p:tavLst>
                                            <p:tav tm="0">
                                              <p:val>
                                                <p:strVal val="0-#ppt_w/2"/>
                                              </p:val>
                                            </p:tav>
                                            <p:tav tm="100000">
                                              <p:val>
                                                <p:strVal val="#ppt_x"/>
                                              </p:val>
                                            </p:tav>
                                          </p:tavLst>
                                        </p:anim>
                                        <p:anim calcmode="lin" valueType="num">
                                          <p:cBhvr additive="base">
                                            <p:cTn id="28" dur="1000" fill="hold"/>
                                            <p:tgtEl>
                                              <p:spTgt spid="91"/>
                                            </p:tgtEl>
                                            <p:attrNameLst>
                                              <p:attrName>ppt_y</p:attrName>
                                            </p:attrNameLst>
                                          </p:cBhvr>
                                          <p:tavLst>
                                            <p:tav tm="0">
                                              <p:val>
                                                <p:strVal val="#ppt_y"/>
                                              </p:val>
                                            </p:tav>
                                            <p:tav tm="100000">
                                              <p:val>
                                                <p:strVal val="#ppt_y"/>
                                              </p:val>
                                            </p:tav>
                                          </p:tavLst>
                                        </p:anim>
                                      </p:childTnLst>
                                    </p:cTn>
                                  </p:par>
                                  <p:par>
                                    <p:cTn id="29" presetID="2" presetClass="entr" presetSubtype="8" accel="100000" fill="hold" grpId="0" nodeType="withEffect">
                                      <p:stCondLst>
                                        <p:cond delay="0"/>
                                      </p:stCondLst>
                                      <p:childTnLst>
                                        <p:set>
                                          <p:cBhvr>
                                            <p:cTn id="30" dur="1" fill="hold">
                                              <p:stCondLst>
                                                <p:cond delay="0"/>
                                              </p:stCondLst>
                                            </p:cTn>
                                            <p:tgtEl>
                                              <p:spTgt spid="93"/>
                                            </p:tgtEl>
                                            <p:attrNameLst>
                                              <p:attrName>style.visibility</p:attrName>
                                            </p:attrNameLst>
                                          </p:cBhvr>
                                          <p:to>
                                            <p:strVal val="visible"/>
                                          </p:to>
                                        </p:set>
                                        <p:anim calcmode="lin" valueType="num">
                                          <p:cBhvr additive="base">
                                            <p:cTn id="31" dur="1000" fill="hold"/>
                                            <p:tgtEl>
                                              <p:spTgt spid="93"/>
                                            </p:tgtEl>
                                            <p:attrNameLst>
                                              <p:attrName>ppt_x</p:attrName>
                                            </p:attrNameLst>
                                          </p:cBhvr>
                                          <p:tavLst>
                                            <p:tav tm="0">
                                              <p:val>
                                                <p:strVal val="0-#ppt_w/2"/>
                                              </p:val>
                                            </p:tav>
                                            <p:tav tm="100000">
                                              <p:val>
                                                <p:strVal val="#ppt_x"/>
                                              </p:val>
                                            </p:tav>
                                          </p:tavLst>
                                        </p:anim>
                                        <p:anim calcmode="lin" valueType="num">
                                          <p:cBhvr additive="base">
                                            <p:cTn id="32" dur="1000" fill="hold"/>
                                            <p:tgtEl>
                                              <p:spTgt spid="93"/>
                                            </p:tgtEl>
                                            <p:attrNameLst>
                                              <p:attrName>ppt_y</p:attrName>
                                            </p:attrNameLst>
                                          </p:cBhvr>
                                          <p:tavLst>
                                            <p:tav tm="0">
                                              <p:val>
                                                <p:strVal val="#ppt_y"/>
                                              </p:val>
                                            </p:tav>
                                            <p:tav tm="100000">
                                              <p:val>
                                                <p:strVal val="#ppt_y"/>
                                              </p:val>
                                            </p:tav>
                                          </p:tavLst>
                                        </p:anim>
                                      </p:childTnLst>
                                    </p:cTn>
                                  </p:par>
                                  <p:par>
                                    <p:cTn id="33" presetID="2" presetClass="entr" presetSubtype="8" accel="100000" fill="hold" grpId="0" nodeType="with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1000" fill="hold"/>
                                            <p:tgtEl>
                                              <p:spTgt spid="94"/>
                                            </p:tgtEl>
                                            <p:attrNameLst>
                                              <p:attrName>ppt_x</p:attrName>
                                            </p:attrNameLst>
                                          </p:cBhvr>
                                          <p:tavLst>
                                            <p:tav tm="0">
                                              <p:val>
                                                <p:strVal val="0-#ppt_w/2"/>
                                              </p:val>
                                            </p:tav>
                                            <p:tav tm="100000">
                                              <p:val>
                                                <p:strVal val="#ppt_x"/>
                                              </p:val>
                                            </p:tav>
                                          </p:tavLst>
                                        </p:anim>
                                        <p:anim calcmode="lin" valueType="num">
                                          <p:cBhvr additive="base">
                                            <p:cTn id="36" dur="1000" fill="hold"/>
                                            <p:tgtEl>
                                              <p:spTgt spid="94"/>
                                            </p:tgtEl>
                                            <p:attrNameLst>
                                              <p:attrName>ppt_y</p:attrName>
                                            </p:attrNameLst>
                                          </p:cBhvr>
                                          <p:tavLst>
                                            <p:tav tm="0">
                                              <p:val>
                                                <p:strVal val="#ppt_y"/>
                                              </p:val>
                                            </p:tav>
                                            <p:tav tm="100000">
                                              <p:val>
                                                <p:strVal val="#ppt_y"/>
                                              </p:val>
                                            </p:tav>
                                          </p:tavLst>
                                        </p:anim>
                                      </p:childTnLst>
                                    </p:cTn>
                                  </p:par>
                                  <p:par>
                                    <p:cTn id="37" presetID="2" presetClass="entr" presetSubtype="8" accel="100000" fill="hold" nodeType="withEffect">
                                      <p:stCondLst>
                                        <p:cond delay="0"/>
                                      </p:stCondLst>
                                      <p:childTnLst>
                                        <p:set>
                                          <p:cBhvr>
                                            <p:cTn id="38" dur="1" fill="hold">
                                              <p:stCondLst>
                                                <p:cond delay="0"/>
                                              </p:stCondLst>
                                            </p:cTn>
                                            <p:tgtEl>
                                              <p:spTgt spid="95"/>
                                            </p:tgtEl>
                                            <p:attrNameLst>
                                              <p:attrName>style.visibility</p:attrName>
                                            </p:attrNameLst>
                                          </p:cBhvr>
                                          <p:to>
                                            <p:strVal val="visible"/>
                                          </p:to>
                                        </p:set>
                                        <p:anim calcmode="lin" valueType="num">
                                          <p:cBhvr additive="base">
                                            <p:cTn id="39" dur="1000" fill="hold"/>
                                            <p:tgtEl>
                                              <p:spTgt spid="95"/>
                                            </p:tgtEl>
                                            <p:attrNameLst>
                                              <p:attrName>ppt_x</p:attrName>
                                            </p:attrNameLst>
                                          </p:cBhvr>
                                          <p:tavLst>
                                            <p:tav tm="0">
                                              <p:val>
                                                <p:strVal val="0-#ppt_w/2"/>
                                              </p:val>
                                            </p:tav>
                                            <p:tav tm="100000">
                                              <p:val>
                                                <p:strVal val="#ppt_x"/>
                                              </p:val>
                                            </p:tav>
                                          </p:tavLst>
                                        </p:anim>
                                        <p:anim calcmode="lin" valueType="num">
                                          <p:cBhvr additive="base">
                                            <p:cTn id="40" dur="1000" fill="hold"/>
                                            <p:tgtEl>
                                              <p:spTgt spid="95"/>
                                            </p:tgtEl>
                                            <p:attrNameLst>
                                              <p:attrName>ppt_y</p:attrName>
                                            </p:attrNameLst>
                                          </p:cBhvr>
                                          <p:tavLst>
                                            <p:tav tm="0">
                                              <p:val>
                                                <p:strVal val="#ppt_y"/>
                                              </p:val>
                                            </p:tav>
                                            <p:tav tm="100000">
                                              <p:val>
                                                <p:strVal val="#ppt_y"/>
                                              </p:val>
                                            </p:tav>
                                          </p:tavLst>
                                        </p:anim>
                                      </p:childTnLst>
                                    </p:cTn>
                                  </p:par>
                                  <p:par>
                                    <p:cTn id="41" presetID="2" presetClass="entr" presetSubtype="8" accel="100000" fill="hold" nodeType="withEffect">
                                      <p:stCondLst>
                                        <p:cond delay="0"/>
                                      </p:stCondLst>
                                      <p:childTnLst>
                                        <p:set>
                                          <p:cBhvr>
                                            <p:cTn id="42" dur="1" fill="hold">
                                              <p:stCondLst>
                                                <p:cond delay="0"/>
                                              </p:stCondLst>
                                            </p:cTn>
                                            <p:tgtEl>
                                              <p:spTgt spid="98"/>
                                            </p:tgtEl>
                                            <p:attrNameLst>
                                              <p:attrName>style.visibility</p:attrName>
                                            </p:attrNameLst>
                                          </p:cBhvr>
                                          <p:to>
                                            <p:strVal val="visible"/>
                                          </p:to>
                                        </p:set>
                                        <p:anim calcmode="lin" valueType="num">
                                          <p:cBhvr additive="base">
                                            <p:cTn id="43" dur="1000" fill="hold"/>
                                            <p:tgtEl>
                                              <p:spTgt spid="98"/>
                                            </p:tgtEl>
                                            <p:attrNameLst>
                                              <p:attrName>ppt_x</p:attrName>
                                            </p:attrNameLst>
                                          </p:cBhvr>
                                          <p:tavLst>
                                            <p:tav tm="0">
                                              <p:val>
                                                <p:strVal val="0-#ppt_w/2"/>
                                              </p:val>
                                            </p:tav>
                                            <p:tav tm="100000">
                                              <p:val>
                                                <p:strVal val="#ppt_x"/>
                                              </p:val>
                                            </p:tav>
                                          </p:tavLst>
                                        </p:anim>
                                        <p:anim calcmode="lin" valueType="num">
                                          <p:cBhvr additive="base">
                                            <p:cTn id="44" dur="1000" fill="hold"/>
                                            <p:tgtEl>
                                              <p:spTgt spid="98"/>
                                            </p:tgtEl>
                                            <p:attrNameLst>
                                              <p:attrName>ppt_y</p:attrName>
                                            </p:attrNameLst>
                                          </p:cBhvr>
                                          <p:tavLst>
                                            <p:tav tm="0">
                                              <p:val>
                                                <p:strVal val="#ppt_y"/>
                                              </p:val>
                                            </p:tav>
                                            <p:tav tm="100000">
                                              <p:val>
                                                <p:strVal val="#ppt_y"/>
                                              </p:val>
                                            </p:tav>
                                          </p:tavLst>
                                        </p:anim>
                                      </p:childTnLst>
                                    </p:cTn>
                                  </p:par>
                                  <p:par>
                                    <p:cTn id="45" presetID="2" presetClass="entr" presetSubtype="8" accel="100000" fill="hold" nodeType="withEffect">
                                      <p:stCondLst>
                                        <p:cond delay="0"/>
                                      </p:stCondLst>
                                      <p:childTnLst>
                                        <p:set>
                                          <p:cBhvr>
                                            <p:cTn id="46" dur="1" fill="hold">
                                              <p:stCondLst>
                                                <p:cond delay="0"/>
                                              </p:stCondLst>
                                            </p:cTn>
                                            <p:tgtEl>
                                              <p:spTgt spid="101"/>
                                            </p:tgtEl>
                                            <p:attrNameLst>
                                              <p:attrName>style.visibility</p:attrName>
                                            </p:attrNameLst>
                                          </p:cBhvr>
                                          <p:to>
                                            <p:strVal val="visible"/>
                                          </p:to>
                                        </p:set>
                                        <p:anim calcmode="lin" valueType="num">
                                          <p:cBhvr additive="base">
                                            <p:cTn id="47" dur="1000" fill="hold"/>
                                            <p:tgtEl>
                                              <p:spTgt spid="101"/>
                                            </p:tgtEl>
                                            <p:attrNameLst>
                                              <p:attrName>ppt_x</p:attrName>
                                            </p:attrNameLst>
                                          </p:cBhvr>
                                          <p:tavLst>
                                            <p:tav tm="0">
                                              <p:val>
                                                <p:strVal val="0-#ppt_w/2"/>
                                              </p:val>
                                            </p:tav>
                                            <p:tav tm="100000">
                                              <p:val>
                                                <p:strVal val="#ppt_x"/>
                                              </p:val>
                                            </p:tav>
                                          </p:tavLst>
                                        </p:anim>
                                        <p:anim calcmode="lin" valueType="num">
                                          <p:cBhvr additive="base">
                                            <p:cTn id="48" dur="1000" fill="hold"/>
                                            <p:tgtEl>
                                              <p:spTgt spid="101"/>
                                            </p:tgtEl>
                                            <p:attrNameLst>
                                              <p:attrName>ppt_y</p:attrName>
                                            </p:attrNameLst>
                                          </p:cBhvr>
                                          <p:tavLst>
                                            <p:tav tm="0">
                                              <p:val>
                                                <p:strVal val="#ppt_y"/>
                                              </p:val>
                                            </p:tav>
                                            <p:tav tm="100000">
                                              <p:val>
                                                <p:strVal val="#ppt_y"/>
                                              </p:val>
                                            </p:tav>
                                          </p:tavLst>
                                        </p:anim>
                                      </p:childTnLst>
                                    </p:cTn>
                                  </p:par>
                                  <p:par>
                                    <p:cTn id="49" presetID="2" presetClass="entr" presetSubtype="8" accel="100000" fill="hold" nodeType="withEffect">
                                      <p:stCondLst>
                                        <p:cond delay="0"/>
                                      </p:stCondLst>
                                      <p:childTnLst>
                                        <p:set>
                                          <p:cBhvr>
                                            <p:cTn id="50" dur="1" fill="hold">
                                              <p:stCondLst>
                                                <p:cond delay="0"/>
                                              </p:stCondLst>
                                            </p:cTn>
                                            <p:tgtEl>
                                              <p:spTgt spid="108"/>
                                            </p:tgtEl>
                                            <p:attrNameLst>
                                              <p:attrName>style.visibility</p:attrName>
                                            </p:attrNameLst>
                                          </p:cBhvr>
                                          <p:to>
                                            <p:strVal val="visible"/>
                                          </p:to>
                                        </p:set>
                                        <p:anim calcmode="lin" valueType="num">
                                          <p:cBhvr additive="base">
                                            <p:cTn id="51" dur="1000" fill="hold"/>
                                            <p:tgtEl>
                                              <p:spTgt spid="108"/>
                                            </p:tgtEl>
                                            <p:attrNameLst>
                                              <p:attrName>ppt_x</p:attrName>
                                            </p:attrNameLst>
                                          </p:cBhvr>
                                          <p:tavLst>
                                            <p:tav tm="0">
                                              <p:val>
                                                <p:strVal val="0-#ppt_w/2"/>
                                              </p:val>
                                            </p:tav>
                                            <p:tav tm="100000">
                                              <p:val>
                                                <p:strVal val="#ppt_x"/>
                                              </p:val>
                                            </p:tav>
                                          </p:tavLst>
                                        </p:anim>
                                        <p:anim calcmode="lin" valueType="num">
                                          <p:cBhvr additive="base">
                                            <p:cTn id="52" dur="1000" fill="hold"/>
                                            <p:tgtEl>
                                              <p:spTgt spid="108"/>
                                            </p:tgtEl>
                                            <p:attrNameLst>
                                              <p:attrName>ppt_y</p:attrName>
                                            </p:attrNameLst>
                                          </p:cBhvr>
                                          <p:tavLst>
                                            <p:tav tm="0">
                                              <p:val>
                                                <p:strVal val="#ppt_y"/>
                                              </p:val>
                                            </p:tav>
                                            <p:tav tm="100000">
                                              <p:val>
                                                <p:strVal val="#ppt_y"/>
                                              </p:val>
                                            </p:tav>
                                          </p:tavLst>
                                        </p:anim>
                                      </p:childTnLst>
                                    </p:cTn>
                                  </p:par>
                                  <p:par>
                                    <p:cTn id="53" presetID="2" presetClass="entr" presetSubtype="8" accel="100000" fill="hold" nodeType="withEffect">
                                      <p:stCondLst>
                                        <p:cond delay="0"/>
                                      </p:stCondLst>
                                      <p:childTnLst>
                                        <p:set>
                                          <p:cBhvr>
                                            <p:cTn id="54" dur="1" fill="hold">
                                              <p:stCondLst>
                                                <p:cond delay="0"/>
                                              </p:stCondLst>
                                            </p:cTn>
                                            <p:tgtEl>
                                              <p:spTgt spid="111"/>
                                            </p:tgtEl>
                                            <p:attrNameLst>
                                              <p:attrName>style.visibility</p:attrName>
                                            </p:attrNameLst>
                                          </p:cBhvr>
                                          <p:to>
                                            <p:strVal val="visible"/>
                                          </p:to>
                                        </p:set>
                                        <p:anim calcmode="lin" valueType="num">
                                          <p:cBhvr additive="base">
                                            <p:cTn id="55" dur="1000" fill="hold"/>
                                            <p:tgtEl>
                                              <p:spTgt spid="111"/>
                                            </p:tgtEl>
                                            <p:attrNameLst>
                                              <p:attrName>ppt_x</p:attrName>
                                            </p:attrNameLst>
                                          </p:cBhvr>
                                          <p:tavLst>
                                            <p:tav tm="0">
                                              <p:val>
                                                <p:strVal val="0-#ppt_w/2"/>
                                              </p:val>
                                            </p:tav>
                                            <p:tav tm="100000">
                                              <p:val>
                                                <p:strVal val="#ppt_x"/>
                                              </p:val>
                                            </p:tav>
                                          </p:tavLst>
                                        </p:anim>
                                        <p:anim calcmode="lin" valueType="num">
                                          <p:cBhvr additive="base">
                                            <p:cTn id="56" dur="1000" fill="hold"/>
                                            <p:tgtEl>
                                              <p:spTgt spid="111"/>
                                            </p:tgtEl>
                                            <p:attrNameLst>
                                              <p:attrName>ppt_y</p:attrName>
                                            </p:attrNameLst>
                                          </p:cBhvr>
                                          <p:tavLst>
                                            <p:tav tm="0">
                                              <p:val>
                                                <p:strVal val="#ppt_y"/>
                                              </p:val>
                                            </p:tav>
                                            <p:tav tm="100000">
                                              <p:val>
                                                <p:strVal val="#ppt_y"/>
                                              </p:val>
                                            </p:tav>
                                          </p:tavLst>
                                        </p:anim>
                                      </p:childTnLst>
                                    </p:cTn>
                                  </p:par>
                                  <p:par>
                                    <p:cTn id="57" presetID="2" presetClass="entr" presetSubtype="8" accel="100000" fill="hold" grpId="0" nodeType="withEffect">
                                      <p:stCondLst>
                                        <p:cond delay="0"/>
                                      </p:stCondLst>
                                      <p:childTnLst>
                                        <p:set>
                                          <p:cBhvr>
                                            <p:cTn id="58" dur="1" fill="hold">
                                              <p:stCondLst>
                                                <p:cond delay="0"/>
                                              </p:stCondLst>
                                            </p:cTn>
                                            <p:tgtEl>
                                              <p:spTgt spid="114"/>
                                            </p:tgtEl>
                                            <p:attrNameLst>
                                              <p:attrName>style.visibility</p:attrName>
                                            </p:attrNameLst>
                                          </p:cBhvr>
                                          <p:to>
                                            <p:strVal val="visible"/>
                                          </p:to>
                                        </p:set>
                                        <p:anim calcmode="lin" valueType="num">
                                          <p:cBhvr additive="base">
                                            <p:cTn id="59" dur="1000" fill="hold"/>
                                            <p:tgtEl>
                                              <p:spTgt spid="114"/>
                                            </p:tgtEl>
                                            <p:attrNameLst>
                                              <p:attrName>ppt_x</p:attrName>
                                            </p:attrNameLst>
                                          </p:cBhvr>
                                          <p:tavLst>
                                            <p:tav tm="0">
                                              <p:val>
                                                <p:strVal val="0-#ppt_w/2"/>
                                              </p:val>
                                            </p:tav>
                                            <p:tav tm="100000">
                                              <p:val>
                                                <p:strVal val="#ppt_x"/>
                                              </p:val>
                                            </p:tav>
                                          </p:tavLst>
                                        </p:anim>
                                        <p:anim calcmode="lin" valueType="num">
                                          <p:cBhvr additive="base">
                                            <p:cTn id="60" dur="1000" fill="hold"/>
                                            <p:tgtEl>
                                              <p:spTgt spid="114"/>
                                            </p:tgtEl>
                                            <p:attrNameLst>
                                              <p:attrName>ppt_y</p:attrName>
                                            </p:attrNameLst>
                                          </p:cBhvr>
                                          <p:tavLst>
                                            <p:tav tm="0">
                                              <p:val>
                                                <p:strVal val="#ppt_y"/>
                                              </p:val>
                                            </p:tav>
                                            <p:tav tm="100000">
                                              <p:val>
                                                <p:strVal val="#ppt_y"/>
                                              </p:val>
                                            </p:tav>
                                          </p:tavLst>
                                        </p:anim>
                                      </p:childTnLst>
                                    </p:cTn>
                                  </p:par>
                                  <p:par>
                                    <p:cTn id="61" presetID="2" presetClass="entr" presetSubtype="8" accel="100000" fill="hold" grpId="0" nodeType="withEffect">
                                      <p:stCondLst>
                                        <p:cond delay="0"/>
                                      </p:stCondLst>
                                      <p:childTnLst>
                                        <p:set>
                                          <p:cBhvr>
                                            <p:cTn id="62" dur="1" fill="hold">
                                              <p:stCondLst>
                                                <p:cond delay="0"/>
                                              </p:stCondLst>
                                            </p:cTn>
                                            <p:tgtEl>
                                              <p:spTgt spid="115"/>
                                            </p:tgtEl>
                                            <p:attrNameLst>
                                              <p:attrName>style.visibility</p:attrName>
                                            </p:attrNameLst>
                                          </p:cBhvr>
                                          <p:to>
                                            <p:strVal val="visible"/>
                                          </p:to>
                                        </p:set>
                                        <p:anim calcmode="lin" valueType="num">
                                          <p:cBhvr additive="base">
                                            <p:cTn id="63" dur="1000" fill="hold"/>
                                            <p:tgtEl>
                                              <p:spTgt spid="115"/>
                                            </p:tgtEl>
                                            <p:attrNameLst>
                                              <p:attrName>ppt_x</p:attrName>
                                            </p:attrNameLst>
                                          </p:cBhvr>
                                          <p:tavLst>
                                            <p:tav tm="0">
                                              <p:val>
                                                <p:strVal val="0-#ppt_w/2"/>
                                              </p:val>
                                            </p:tav>
                                            <p:tav tm="100000">
                                              <p:val>
                                                <p:strVal val="#ppt_x"/>
                                              </p:val>
                                            </p:tav>
                                          </p:tavLst>
                                        </p:anim>
                                        <p:anim calcmode="lin" valueType="num">
                                          <p:cBhvr additive="base">
                                            <p:cTn id="64" dur="1000" fill="hold"/>
                                            <p:tgtEl>
                                              <p:spTgt spid="115"/>
                                            </p:tgtEl>
                                            <p:attrNameLst>
                                              <p:attrName>ppt_y</p:attrName>
                                            </p:attrNameLst>
                                          </p:cBhvr>
                                          <p:tavLst>
                                            <p:tav tm="0">
                                              <p:val>
                                                <p:strVal val="#ppt_y"/>
                                              </p:val>
                                            </p:tav>
                                            <p:tav tm="100000">
                                              <p:val>
                                                <p:strVal val="#ppt_y"/>
                                              </p:val>
                                            </p:tav>
                                          </p:tavLst>
                                        </p:anim>
                                      </p:childTnLst>
                                    </p:cTn>
                                  </p:par>
                                  <p:par>
                                    <p:cTn id="65" presetID="2" presetClass="entr" presetSubtype="8" accel="10000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anim calcmode="lin" valueType="num">
                                          <p:cBhvr additive="base">
                                            <p:cTn id="67" dur="1000" fill="hold"/>
                                            <p:tgtEl>
                                              <p:spTgt spid="116"/>
                                            </p:tgtEl>
                                            <p:attrNameLst>
                                              <p:attrName>ppt_x</p:attrName>
                                            </p:attrNameLst>
                                          </p:cBhvr>
                                          <p:tavLst>
                                            <p:tav tm="0">
                                              <p:val>
                                                <p:strVal val="0-#ppt_w/2"/>
                                              </p:val>
                                            </p:tav>
                                            <p:tav tm="100000">
                                              <p:val>
                                                <p:strVal val="#ppt_x"/>
                                              </p:val>
                                            </p:tav>
                                          </p:tavLst>
                                        </p:anim>
                                        <p:anim calcmode="lin" valueType="num">
                                          <p:cBhvr additive="base">
                                            <p:cTn id="68" dur="1000" fill="hold"/>
                                            <p:tgtEl>
                                              <p:spTgt spid="116"/>
                                            </p:tgtEl>
                                            <p:attrNameLst>
                                              <p:attrName>ppt_y</p:attrName>
                                            </p:attrNameLst>
                                          </p:cBhvr>
                                          <p:tavLst>
                                            <p:tav tm="0">
                                              <p:val>
                                                <p:strVal val="#ppt_y"/>
                                              </p:val>
                                            </p:tav>
                                            <p:tav tm="100000">
                                              <p:val>
                                                <p:strVal val="#ppt_y"/>
                                              </p:val>
                                            </p:tav>
                                          </p:tavLst>
                                        </p:anim>
                                      </p:childTnLst>
                                    </p:cTn>
                                  </p:par>
                                  <p:par>
                                    <p:cTn id="69" presetID="2" presetClass="entr" presetSubtype="8" accel="100000" fill="hold" grpId="0" nodeType="withEffect">
                                      <p:stCondLst>
                                        <p:cond delay="0"/>
                                      </p:stCondLst>
                                      <p:childTnLst>
                                        <p:set>
                                          <p:cBhvr>
                                            <p:cTn id="70" dur="1" fill="hold">
                                              <p:stCondLst>
                                                <p:cond delay="0"/>
                                              </p:stCondLst>
                                            </p:cTn>
                                            <p:tgtEl>
                                              <p:spTgt spid="118"/>
                                            </p:tgtEl>
                                            <p:attrNameLst>
                                              <p:attrName>style.visibility</p:attrName>
                                            </p:attrNameLst>
                                          </p:cBhvr>
                                          <p:to>
                                            <p:strVal val="visible"/>
                                          </p:to>
                                        </p:set>
                                        <p:anim calcmode="lin" valueType="num">
                                          <p:cBhvr additive="base">
                                            <p:cTn id="71" dur="1000" fill="hold"/>
                                            <p:tgtEl>
                                              <p:spTgt spid="118"/>
                                            </p:tgtEl>
                                            <p:attrNameLst>
                                              <p:attrName>ppt_x</p:attrName>
                                            </p:attrNameLst>
                                          </p:cBhvr>
                                          <p:tavLst>
                                            <p:tav tm="0">
                                              <p:val>
                                                <p:strVal val="0-#ppt_w/2"/>
                                              </p:val>
                                            </p:tav>
                                            <p:tav tm="100000">
                                              <p:val>
                                                <p:strVal val="#ppt_x"/>
                                              </p:val>
                                            </p:tav>
                                          </p:tavLst>
                                        </p:anim>
                                        <p:anim calcmode="lin" valueType="num">
                                          <p:cBhvr additive="base">
                                            <p:cTn id="72" dur="1000" fill="hold"/>
                                            <p:tgtEl>
                                              <p:spTgt spid="118"/>
                                            </p:tgtEl>
                                            <p:attrNameLst>
                                              <p:attrName>ppt_y</p:attrName>
                                            </p:attrNameLst>
                                          </p:cBhvr>
                                          <p:tavLst>
                                            <p:tav tm="0">
                                              <p:val>
                                                <p:strVal val="#ppt_y"/>
                                              </p:val>
                                            </p:tav>
                                            <p:tav tm="100000">
                                              <p:val>
                                                <p:strVal val="#ppt_y"/>
                                              </p:val>
                                            </p:tav>
                                          </p:tavLst>
                                        </p:anim>
                                      </p:childTnLst>
                                    </p:cTn>
                                  </p:par>
                                  <p:par>
                                    <p:cTn id="73" presetID="2" presetClass="entr" presetSubtype="8" accel="100000" fill="hold" grpId="0" nodeType="withEffect">
                                      <p:stCondLst>
                                        <p:cond delay="0"/>
                                      </p:stCondLst>
                                      <p:childTnLst>
                                        <p:set>
                                          <p:cBhvr>
                                            <p:cTn id="74" dur="1" fill="hold">
                                              <p:stCondLst>
                                                <p:cond delay="0"/>
                                              </p:stCondLst>
                                            </p:cTn>
                                            <p:tgtEl>
                                              <p:spTgt spid="119"/>
                                            </p:tgtEl>
                                            <p:attrNameLst>
                                              <p:attrName>style.visibility</p:attrName>
                                            </p:attrNameLst>
                                          </p:cBhvr>
                                          <p:to>
                                            <p:strVal val="visible"/>
                                          </p:to>
                                        </p:set>
                                        <p:anim calcmode="lin" valueType="num">
                                          <p:cBhvr additive="base">
                                            <p:cTn id="75" dur="1000" fill="hold"/>
                                            <p:tgtEl>
                                              <p:spTgt spid="119"/>
                                            </p:tgtEl>
                                            <p:attrNameLst>
                                              <p:attrName>ppt_x</p:attrName>
                                            </p:attrNameLst>
                                          </p:cBhvr>
                                          <p:tavLst>
                                            <p:tav tm="0">
                                              <p:val>
                                                <p:strVal val="0-#ppt_w/2"/>
                                              </p:val>
                                            </p:tav>
                                            <p:tav tm="100000">
                                              <p:val>
                                                <p:strVal val="#ppt_x"/>
                                              </p:val>
                                            </p:tav>
                                          </p:tavLst>
                                        </p:anim>
                                        <p:anim calcmode="lin" valueType="num">
                                          <p:cBhvr additive="base">
                                            <p:cTn id="76" dur="1000" fill="hold"/>
                                            <p:tgtEl>
                                              <p:spTgt spid="119"/>
                                            </p:tgtEl>
                                            <p:attrNameLst>
                                              <p:attrName>ppt_y</p:attrName>
                                            </p:attrNameLst>
                                          </p:cBhvr>
                                          <p:tavLst>
                                            <p:tav tm="0">
                                              <p:val>
                                                <p:strVal val="#ppt_y"/>
                                              </p:val>
                                            </p:tav>
                                            <p:tav tm="100000">
                                              <p:val>
                                                <p:strVal val="#ppt_y"/>
                                              </p:val>
                                            </p:tav>
                                          </p:tavLst>
                                        </p:anim>
                                      </p:childTnLst>
                                    </p:cTn>
                                  </p:par>
                                  <p:par>
                                    <p:cTn id="77" presetID="2" presetClass="entr" presetSubtype="8" accel="100000" fill="hold" nodeType="with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additive="base">
                                            <p:cTn id="79" dur="1000" fill="hold"/>
                                            <p:tgtEl>
                                              <p:spTgt spid="29"/>
                                            </p:tgtEl>
                                            <p:attrNameLst>
                                              <p:attrName>ppt_x</p:attrName>
                                            </p:attrNameLst>
                                          </p:cBhvr>
                                          <p:tavLst>
                                            <p:tav tm="0">
                                              <p:val>
                                                <p:strVal val="0-#ppt_w/2"/>
                                              </p:val>
                                            </p:tav>
                                            <p:tav tm="100000">
                                              <p:val>
                                                <p:strVal val="#ppt_x"/>
                                              </p:val>
                                            </p:tav>
                                          </p:tavLst>
                                        </p:anim>
                                        <p:anim calcmode="lin" valueType="num">
                                          <p:cBhvr additive="base">
                                            <p:cTn id="80" dur="1000" fill="hold"/>
                                            <p:tgtEl>
                                              <p:spTgt spid="29"/>
                                            </p:tgtEl>
                                            <p:attrNameLst>
                                              <p:attrName>ppt_y</p:attrName>
                                            </p:attrNameLst>
                                          </p:cBhvr>
                                          <p:tavLst>
                                            <p:tav tm="0">
                                              <p:val>
                                                <p:strVal val="#ppt_y"/>
                                              </p:val>
                                            </p:tav>
                                            <p:tav tm="100000">
                                              <p:val>
                                                <p:strVal val="#ppt_y"/>
                                              </p:val>
                                            </p:tav>
                                          </p:tavLst>
                                        </p:anim>
                                      </p:childTnLst>
                                    </p:cTn>
                                  </p:par>
                                  <p:par>
                                    <p:cTn id="81" presetID="2" presetClass="entr" presetSubtype="8" accel="100000" fill="hold" nodeType="with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additive="base">
                                            <p:cTn id="83" dur="1000" fill="hold"/>
                                            <p:tgtEl>
                                              <p:spTgt spid="31"/>
                                            </p:tgtEl>
                                            <p:attrNameLst>
                                              <p:attrName>ppt_x</p:attrName>
                                            </p:attrNameLst>
                                          </p:cBhvr>
                                          <p:tavLst>
                                            <p:tav tm="0">
                                              <p:val>
                                                <p:strVal val="0-#ppt_w/2"/>
                                              </p:val>
                                            </p:tav>
                                            <p:tav tm="100000">
                                              <p:val>
                                                <p:strVal val="#ppt_x"/>
                                              </p:val>
                                            </p:tav>
                                          </p:tavLst>
                                        </p:anim>
                                        <p:anim calcmode="lin" valueType="num">
                                          <p:cBhvr additive="base">
                                            <p:cTn id="84"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p:bldP spid="88" grpId="0" animBg="1"/>
          <p:bldP spid="89" grpId="0" animBg="1"/>
          <p:bldP spid="90" grpId="0" animBg="1"/>
          <p:bldP spid="91" grpId="0" animBg="1"/>
          <p:bldP spid="93" grpId="0" animBg="1"/>
          <p:bldP spid="94" grpId="0" animBg="1"/>
          <p:bldP spid="114" grpId="0"/>
          <p:bldP spid="115" grpId="0"/>
          <p:bldP spid="116" grpId="0"/>
          <p:bldP spid="118" grpId="0"/>
          <p:bldP spid="119"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extLst>
              <a:ext uri="{28A0092B-C50C-407E-A947-70E740481C1C}">
                <a14:useLocalDpi xmlns:a14="http://schemas.microsoft.com/office/drawing/2010/main" val="0"/>
              </a:ext>
            </a:extLst>
          </a:blip>
          <a:srcRect t="15804"/>
          <a:stretch/>
        </p:blipFill>
        <p:spPr>
          <a:xfrm>
            <a:off x="0" y="14514"/>
            <a:ext cx="12192000" cy="6843486"/>
          </a:xfrm>
          <a:prstGeom prst="rect">
            <a:avLst/>
          </a:prstGeom>
        </p:spPr>
      </p:pic>
      <p:sp>
        <p:nvSpPr>
          <p:cNvPr id="29" name="矩形 28"/>
          <p:cNvSpPr/>
          <p:nvPr/>
        </p:nvSpPr>
        <p:spPr>
          <a:xfrm>
            <a:off x="1" y="0"/>
            <a:ext cx="12192000" cy="6858000"/>
          </a:xfrm>
          <a:prstGeom prst="rect">
            <a:avLst/>
          </a:prstGeom>
          <a:gradFill>
            <a:gsLst>
              <a:gs pos="0">
                <a:srgbClr val="0270D1">
                  <a:alpha val="85000"/>
                </a:srgbClr>
              </a:gs>
              <a:gs pos="94000">
                <a:srgbClr val="0270D1"/>
              </a:gs>
            </a:gsLst>
            <a:lin ang="5400000" scaled="1"/>
          </a:gra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0" y="0"/>
            <a:ext cx="6096000" cy="6858000"/>
          </a:xfrm>
          <a:prstGeom prst="roundRect">
            <a:avLst>
              <a:gd name="adj" fmla="val 0"/>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endParaRPr>
          </a:p>
        </p:txBody>
      </p:sp>
      <p:sp>
        <p:nvSpPr>
          <p:cNvPr id="31" name="Freeform 245"/>
          <p:cNvSpPr>
            <a:spLocks/>
          </p:cNvSpPr>
          <p:nvPr/>
        </p:nvSpPr>
        <p:spPr bwMode="auto">
          <a:xfrm>
            <a:off x="2484247" y="2450750"/>
            <a:ext cx="1333850" cy="133385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0270D1"/>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32" name="TextBox 64"/>
          <p:cNvSpPr txBox="1"/>
          <p:nvPr/>
        </p:nvSpPr>
        <p:spPr>
          <a:xfrm>
            <a:off x="6852593" y="828302"/>
            <a:ext cx="4698722" cy="769441"/>
          </a:xfrm>
          <a:prstGeom prst="rect">
            <a:avLst/>
          </a:prstGeom>
          <a:noFill/>
        </p:spPr>
        <p:txBody>
          <a:bodyPr wrap="none" rtlCol="0">
            <a:spAutoFit/>
          </a:bodyPr>
          <a:lstStyle/>
          <a:p>
            <a:r>
              <a:rPr lang="en-US" altLang="en-US" sz="4400" b="1" dirty="0">
                <a:solidFill>
                  <a:srgbClr val="FFFFFF"/>
                </a:solidFill>
                <a:latin typeface="微软雅黑" panose="020B0503020204020204" pitchFamily="34" charset="-122"/>
                <a:ea typeface="微软雅黑" panose="020B0503020204020204" pitchFamily="34" charset="-122"/>
              </a:rPr>
              <a:t>代谢组学数据</a:t>
            </a:r>
            <a:r>
              <a:rPr lang="en-US" altLang="en-US" sz="4400" b="1" dirty="0" smtClean="0">
                <a:solidFill>
                  <a:srgbClr val="FFFFFF"/>
                </a:solidFill>
                <a:latin typeface="微软雅黑" panose="020B0503020204020204" pitchFamily="34" charset="-122"/>
                <a:ea typeface="微软雅黑" panose="020B0503020204020204" pitchFamily="34" charset="-122"/>
              </a:rPr>
              <a:t>研究</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36" name="TextBox 58"/>
          <p:cNvSpPr txBox="1">
            <a:spLocks noChangeArrowheads="1"/>
          </p:cNvSpPr>
          <p:nvPr/>
        </p:nvSpPr>
        <p:spPr bwMode="auto">
          <a:xfrm>
            <a:off x="7049658" y="2251562"/>
            <a:ext cx="3848100" cy="59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285750" indent="-285750">
              <a:lnSpc>
                <a:spcPct val="120000"/>
              </a:lnSpc>
              <a:spcBef>
                <a:spcPct val="0"/>
              </a:spcBef>
              <a:buFont typeface="Wingdings" panose="05000000000000000000" pitchFamily="2" charset="2"/>
              <a:buChar char="l"/>
              <a:defRPr>
                <a:solidFill>
                  <a:srgbClr val="FCFCFC"/>
                </a:solidFill>
                <a:latin typeface="微软雅黑 Light" panose="020B0502040204020203" pitchFamily="34" charset="-122"/>
                <a:ea typeface="微软雅黑 Light" panose="020B0502040204020203"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r>
              <a:rPr lang="en-US" altLang="en-US" sz="2800" dirty="0" smtClean="0"/>
              <a:t>当归样品</a:t>
            </a:r>
            <a:r>
              <a:rPr lang="zh-CN" altLang="en-US" sz="2800" dirty="0" smtClean="0"/>
              <a:t>的</a:t>
            </a:r>
            <a:r>
              <a:rPr lang="en-US" altLang="en-US" sz="2800" dirty="0" smtClean="0"/>
              <a:t>采集</a:t>
            </a:r>
            <a:endParaRPr lang="zh-CN" altLang="en-US" sz="2800" dirty="0"/>
          </a:p>
        </p:txBody>
      </p:sp>
      <p:sp>
        <p:nvSpPr>
          <p:cNvPr id="37" name="TextBox 59"/>
          <p:cNvSpPr txBox="1">
            <a:spLocks noChangeArrowheads="1"/>
          </p:cNvSpPr>
          <p:nvPr/>
        </p:nvSpPr>
        <p:spPr bwMode="auto">
          <a:xfrm>
            <a:off x="7038708" y="3629388"/>
            <a:ext cx="4423879" cy="59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285750" indent="-285750">
              <a:lnSpc>
                <a:spcPct val="120000"/>
              </a:lnSpc>
              <a:spcBef>
                <a:spcPct val="0"/>
              </a:spcBef>
              <a:buFont typeface="Wingdings" panose="05000000000000000000" pitchFamily="2" charset="2"/>
              <a:buChar char="l"/>
              <a:defRPr>
                <a:solidFill>
                  <a:srgbClr val="FCFCFC"/>
                </a:solidFill>
                <a:latin typeface="微软雅黑 Light" panose="020B0502040204020203" pitchFamily="34" charset="-122"/>
                <a:ea typeface="微软雅黑 Light" panose="020B0502040204020203"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r>
              <a:rPr lang="en-US" altLang="zh-CN" sz="2800" dirty="0" smtClean="0"/>
              <a:t>HNMR</a:t>
            </a:r>
            <a:r>
              <a:rPr lang="zh-CN" altLang="en-US" sz="2800" dirty="0" smtClean="0"/>
              <a:t>核磁共振指纹图谱</a:t>
            </a:r>
            <a:endParaRPr lang="zh-CN" altLang="en-US" sz="2800" dirty="0"/>
          </a:p>
        </p:txBody>
      </p:sp>
      <p:sp>
        <p:nvSpPr>
          <p:cNvPr id="38" name="TextBox 60"/>
          <p:cNvSpPr txBox="1">
            <a:spLocks noChangeArrowheads="1"/>
          </p:cNvSpPr>
          <p:nvPr/>
        </p:nvSpPr>
        <p:spPr bwMode="auto">
          <a:xfrm>
            <a:off x="7115346" y="5007218"/>
            <a:ext cx="3848100" cy="59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285750" indent="-285750">
              <a:lnSpc>
                <a:spcPct val="120000"/>
              </a:lnSpc>
              <a:spcBef>
                <a:spcPct val="0"/>
              </a:spcBef>
              <a:buFont typeface="Wingdings" panose="05000000000000000000" pitchFamily="2" charset="2"/>
              <a:buChar char="l"/>
              <a:defRPr>
                <a:solidFill>
                  <a:srgbClr val="FCFCFC"/>
                </a:solidFill>
                <a:latin typeface="微软雅黑 Light" panose="020B0502040204020203" pitchFamily="34" charset="-122"/>
                <a:ea typeface="微软雅黑 Light" panose="020B0502040204020203"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r>
              <a:rPr lang="en-US" altLang="zh-CN" sz="2800" dirty="0" smtClean="0"/>
              <a:t>GC-MS</a:t>
            </a:r>
            <a:r>
              <a:rPr lang="zh-CN" altLang="en-US" sz="2800" dirty="0" smtClean="0"/>
              <a:t>气质联用图谱</a:t>
            </a:r>
            <a:endParaRPr lang="zh-CN" altLang="en-US" sz="2800" dirty="0"/>
          </a:p>
        </p:txBody>
      </p:sp>
      <p:sp>
        <p:nvSpPr>
          <p:cNvPr id="2" name="矩形 1"/>
          <p:cNvSpPr/>
          <p:nvPr/>
        </p:nvSpPr>
        <p:spPr>
          <a:xfrm>
            <a:off x="1674358" y="4073171"/>
            <a:ext cx="2953629" cy="923330"/>
          </a:xfrm>
          <a:prstGeom prst="rect">
            <a:avLst/>
          </a:prstGeom>
        </p:spPr>
        <p:txBody>
          <a:bodyPr wrap="none">
            <a:spAutoFit/>
          </a:bodyPr>
          <a:lstStyle/>
          <a:p>
            <a:pPr algn="ctr"/>
            <a:r>
              <a:rPr lang="en-US" altLang="zh-CN" sz="5400">
                <a:solidFill>
                  <a:srgbClr val="0270D1"/>
                </a:solidFill>
                <a:latin typeface="微软雅黑 Light" panose="020B0502040204020203" pitchFamily="34" charset="-122"/>
                <a:ea typeface="微软雅黑 Light" panose="020B0502040204020203" pitchFamily="34" charset="-122"/>
              </a:rPr>
              <a:t>PART 02 </a:t>
            </a:r>
            <a:endParaRPr lang="zh-CN" altLang="en-US" sz="5400">
              <a:solidFill>
                <a:srgbClr val="0270D1"/>
              </a:solidFill>
              <a:latin typeface="微软雅黑 Light" panose="020B0502040204020203" pitchFamily="34" charset="-122"/>
              <a:ea typeface="微软雅黑 Light" panose="020B0502040204020203" pitchFamily="34" charset="-122"/>
            </a:endParaRPr>
          </a:p>
        </p:txBody>
      </p:sp>
      <p:pic>
        <p:nvPicPr>
          <p:cNvPr id="12" name="图片 11"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566" y="171456"/>
            <a:ext cx="2375647" cy="694849"/>
          </a:xfrm>
          <a:prstGeom prst="rect">
            <a:avLst/>
          </a:prstGeom>
        </p:spPr>
      </p:pic>
    </p:spTree>
    <p:extLst>
      <p:ext uri="{BB962C8B-B14F-4D97-AF65-F5344CB8AC3E}">
        <p14:creationId xmlns:p14="http://schemas.microsoft.com/office/powerpoint/2010/main" val="147753013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6082422" y="0"/>
            <a:ext cx="6109578" cy="6858000"/>
          </a:xfrm>
          <a:prstGeom prst="rect">
            <a:avLst/>
          </a:prstGeom>
          <a:gradFill>
            <a:gsLst>
              <a:gs pos="0">
                <a:srgbClr val="0270D1">
                  <a:alpha val="85000"/>
                </a:srgbClr>
              </a:gs>
              <a:gs pos="94000">
                <a:srgbClr val="0270D1"/>
              </a:gs>
            </a:gsLst>
            <a:lin ang="5400000" scaled="1"/>
          </a:gra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30" name="矩形 29"/>
          <p:cNvSpPr/>
          <p:nvPr/>
        </p:nvSpPr>
        <p:spPr>
          <a:xfrm>
            <a:off x="1873916" y="66846"/>
            <a:ext cx="2470672" cy="882293"/>
          </a:xfrm>
          <a:prstGeom prst="rect">
            <a:avLst/>
          </a:prstGeom>
        </p:spPr>
        <p:txBody>
          <a:bodyPr wrap="square">
            <a:spAutoFit/>
          </a:bodyPr>
          <a:lstStyle/>
          <a:p>
            <a:pPr>
              <a:lnSpc>
                <a:spcPct val="120000"/>
              </a:lnSpc>
              <a:spcBef>
                <a:spcPct val="0"/>
              </a:spcBef>
            </a:pPr>
            <a:r>
              <a:rPr lang="zh-CN" altLang="en-US" sz="4400" dirty="0" smtClean="0">
                <a:solidFill>
                  <a:srgbClr val="0270D1"/>
                </a:solidFill>
                <a:latin typeface="微软雅黑" panose="020B0503020204020204" pitchFamily="34" charset="-122"/>
                <a:ea typeface="微软雅黑" panose="020B0503020204020204" pitchFamily="34" charset="-122"/>
              </a:rPr>
              <a:t>当归样品</a:t>
            </a:r>
            <a:endParaRPr lang="zh-CN" altLang="en-US" sz="4400" dirty="0">
              <a:solidFill>
                <a:srgbClr val="0270D1"/>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flipV="1">
            <a:off x="1927210" y="2222635"/>
            <a:ext cx="1030452" cy="1435"/>
          </a:xfrm>
          <a:prstGeom prst="line">
            <a:avLst/>
          </a:prstGeom>
          <a:ln w="28575">
            <a:solidFill>
              <a:srgbClr val="0270D1"/>
            </a:solidFill>
          </a:ln>
        </p:spPr>
        <p:style>
          <a:lnRef idx="1">
            <a:schemeClr val="accent1"/>
          </a:lnRef>
          <a:fillRef idx="0">
            <a:schemeClr val="accent1"/>
          </a:fillRef>
          <a:effectRef idx="0">
            <a:schemeClr val="accent1"/>
          </a:effectRef>
          <a:fontRef idx="minor">
            <a:schemeClr val="tx1"/>
          </a:fontRef>
        </p:style>
      </p:cxnSp>
      <p:sp>
        <p:nvSpPr>
          <p:cNvPr id="36" name="PA_矩形 75"/>
          <p:cNvSpPr/>
          <p:nvPr>
            <p:custDataLst>
              <p:tags r:id="rId2"/>
            </p:custDataLst>
          </p:nvPr>
        </p:nvSpPr>
        <p:spPr>
          <a:xfrm>
            <a:off x="1424124" y="2633258"/>
            <a:ext cx="4240551" cy="35394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800" dirty="0"/>
              <a:t>本研究对采自甘肃岷县不同生长期的</a:t>
            </a:r>
            <a:r>
              <a:rPr lang="en-US" altLang="zh-CN" sz="2800" dirty="0"/>
              <a:t>27</a:t>
            </a:r>
            <a:r>
              <a:rPr lang="zh-CN" altLang="zh-CN" sz="2800" dirty="0"/>
              <a:t>个当归样品进行检测分析。首先建立当归</a:t>
            </a:r>
            <a:r>
              <a:rPr lang="en-US" altLang="zh-CN" sz="2800" dirty="0"/>
              <a:t>NMR</a:t>
            </a:r>
            <a:r>
              <a:rPr lang="zh-CN" altLang="zh-CN" sz="2800" dirty="0"/>
              <a:t>和</a:t>
            </a:r>
            <a:r>
              <a:rPr lang="en-US" altLang="zh-CN" sz="2800" dirty="0"/>
              <a:t>GCMS</a:t>
            </a:r>
            <a:r>
              <a:rPr lang="zh-CN" altLang="zh-CN" sz="2800" dirty="0"/>
              <a:t>指纹图谱，为当归质量控制和代谢组学研究提供基础。</a:t>
            </a:r>
            <a:r>
              <a:rPr lang="zh-CN" altLang="zh-CN" sz="2800" dirty="0" smtClean="0"/>
              <a:t>以</a:t>
            </a:r>
            <a:r>
              <a:rPr lang="zh-CN" altLang="en-US" sz="2800" dirty="0" smtClean="0"/>
              <a:t>右</a:t>
            </a:r>
            <a:r>
              <a:rPr lang="zh-CN" altLang="zh-CN" sz="2800" dirty="0" smtClean="0"/>
              <a:t>表为当归</a:t>
            </a:r>
            <a:r>
              <a:rPr lang="zh-CN" altLang="zh-CN" sz="2800" dirty="0"/>
              <a:t>采集的样品信息。</a:t>
            </a:r>
          </a:p>
        </p:txBody>
      </p:sp>
      <p:grpSp>
        <p:nvGrpSpPr>
          <p:cNvPr id="8" name="组合 7"/>
          <p:cNvGrpSpPr/>
          <p:nvPr/>
        </p:nvGrpSpPr>
        <p:grpSpPr>
          <a:xfrm>
            <a:off x="350909" y="1303500"/>
            <a:ext cx="1320086" cy="1290601"/>
            <a:chOff x="-540078" y="2100752"/>
            <a:chExt cx="540078" cy="540078"/>
          </a:xfrm>
        </p:grpSpPr>
        <p:sp>
          <p:nvSpPr>
            <p:cNvPr id="7" name="椭圆 6"/>
            <p:cNvSpPr/>
            <p:nvPr/>
          </p:nvSpPr>
          <p:spPr>
            <a:xfrm>
              <a:off x="-540078" y="2100752"/>
              <a:ext cx="540078" cy="540078"/>
            </a:xfrm>
            <a:prstGeom prst="ellipse">
              <a:avLst/>
            </a:prstGeom>
            <a:solidFill>
              <a:srgbClr val="0270D1"/>
            </a:soli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26" name="Freeform 19"/>
            <p:cNvSpPr>
              <a:spLocks noEditPoints="1"/>
            </p:cNvSpPr>
            <p:nvPr/>
          </p:nvSpPr>
          <p:spPr bwMode="auto">
            <a:xfrm>
              <a:off x="-428543" y="2242139"/>
              <a:ext cx="319856" cy="257304"/>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cxnSp>
        <p:nvCxnSpPr>
          <p:cNvPr id="47" name="直接连接符 46"/>
          <p:cNvCxnSpPr/>
          <p:nvPr/>
        </p:nvCxnSpPr>
        <p:spPr>
          <a:xfrm>
            <a:off x="1435962" y="655862"/>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305288" y="633386"/>
            <a:ext cx="359250" cy="0"/>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graphicFrame>
        <p:nvGraphicFramePr>
          <p:cNvPr id="2" name="对象 1"/>
          <p:cNvGraphicFramePr>
            <a:graphicFrameLocks noChangeAspect="1"/>
          </p:cNvGraphicFramePr>
          <p:nvPr>
            <p:extLst>
              <p:ext uri="{D42A27DB-BD31-4B8C-83A1-F6EECF244321}">
                <p14:modId xmlns:p14="http://schemas.microsoft.com/office/powerpoint/2010/main" val="3453477130"/>
              </p:ext>
            </p:extLst>
          </p:nvPr>
        </p:nvGraphicFramePr>
        <p:xfrm>
          <a:off x="6069013" y="139700"/>
          <a:ext cx="6122987" cy="6835775"/>
        </p:xfrm>
        <a:graphic>
          <a:graphicData uri="http://schemas.openxmlformats.org/presentationml/2006/ole">
            <mc:AlternateContent xmlns:mc="http://schemas.openxmlformats.org/markup-compatibility/2006">
              <mc:Choice xmlns:v="urn:schemas-microsoft-com:vml" Requires="v">
                <p:oleObj spid="_x0000_s1139" name="文档" r:id="rId5" imgW="5918200" imgH="4673600" progId="Word.Document.12">
                  <p:embed/>
                </p:oleObj>
              </mc:Choice>
              <mc:Fallback>
                <p:oleObj name="文档" r:id="rId5" imgW="5918200" imgH="4673600" progId="Word.Document.12">
                  <p:embed/>
                  <p:pic>
                    <p:nvPicPr>
                      <p:cNvPr id="0" name=""/>
                      <p:cNvPicPr/>
                      <p:nvPr/>
                    </p:nvPicPr>
                    <p:blipFill>
                      <a:blip r:embed="rId6"/>
                      <a:stretch>
                        <a:fillRect/>
                      </a:stretch>
                    </p:blipFill>
                    <p:spPr>
                      <a:xfrm>
                        <a:off x="6069013" y="139700"/>
                        <a:ext cx="6122987" cy="6835775"/>
                      </a:xfrm>
                      <a:prstGeom prst="rect">
                        <a:avLst/>
                      </a:prstGeom>
                      <a:solidFill>
                        <a:schemeClr val="bg1">
                          <a:alpha val="9000"/>
                        </a:schemeClr>
                      </a:solidFill>
                    </p:spPr>
                  </p:pic>
                </p:oleObj>
              </mc:Fallback>
            </mc:AlternateContent>
          </a:graphicData>
        </a:graphic>
      </p:graphicFrame>
      <p:sp>
        <p:nvSpPr>
          <p:cNvPr id="12" name="文本框 11"/>
          <p:cNvSpPr txBox="1"/>
          <p:nvPr/>
        </p:nvSpPr>
        <p:spPr>
          <a:xfrm>
            <a:off x="1821384" y="1520751"/>
            <a:ext cx="2924243" cy="646331"/>
          </a:xfrm>
          <a:prstGeom prst="rect">
            <a:avLst/>
          </a:prstGeom>
          <a:noFill/>
        </p:spPr>
        <p:txBody>
          <a:bodyPr wrap="square" rtlCol="0">
            <a:spAutoFit/>
          </a:bodyPr>
          <a:lstStyle/>
          <a:p>
            <a:r>
              <a:rPr lang="zh-CN" altLang="en-US" sz="3600" dirty="0">
                <a:latin typeface="微软雅黑"/>
                <a:ea typeface="微软雅黑"/>
                <a:cs typeface="微软雅黑"/>
              </a:rPr>
              <a:t>样品采集时间</a:t>
            </a:r>
          </a:p>
        </p:txBody>
      </p:sp>
      <p:pic>
        <p:nvPicPr>
          <p:cNvPr id="48" name="图片 47" descr="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587446" cy="464310"/>
          </a:xfrm>
          <a:prstGeom prst="rect">
            <a:avLst/>
          </a:prstGeom>
        </p:spPr>
      </p:pic>
    </p:spTree>
    <p:extLst>
      <p:ext uri="{BB962C8B-B14F-4D97-AF65-F5344CB8AC3E}">
        <p14:creationId xmlns:p14="http://schemas.microsoft.com/office/powerpoint/2010/main" val="401826882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14:presetBounceEnd="40000">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40000">
                                          <p:cBhvr additive="base">
                                            <p:cTn id="7" dur="1000" fill="hold"/>
                                            <p:tgtEl>
                                              <p:spTgt spid="30"/>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9" accel="100000" fill="hold" nodeType="withEffect" p14:presetBounceEnd="40000">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14:bounceEnd="40000">
                                          <p:cBhvr additive="base">
                                            <p:cTn id="11" dur="1000" fill="hold"/>
                                            <p:tgtEl>
                                              <p:spTgt spid="35"/>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35"/>
                                            </p:tgtEl>
                                            <p:attrNameLst>
                                              <p:attrName>ppt_y</p:attrName>
                                            </p:attrNameLst>
                                          </p:cBhvr>
                                          <p:tavLst>
                                            <p:tav tm="0">
                                              <p:val>
                                                <p:strVal val="0-#ppt_h/2"/>
                                              </p:val>
                                            </p:tav>
                                            <p:tav tm="100000">
                                              <p:val>
                                                <p:strVal val="#ppt_y"/>
                                              </p:val>
                                            </p:tav>
                                          </p:tavLst>
                                        </p:anim>
                                      </p:childTnLst>
                                    </p:cTn>
                                  </p:par>
                                  <p:par>
                                    <p:cTn id="13" presetID="2" presetClass="entr" presetSubtype="9" accel="100000" fill="hold" grpId="0" nodeType="withEffect" p14:presetBounceEnd="40000">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14:bounceEnd="40000">
                                          <p:cBhvr additive="base">
                                            <p:cTn id="15" dur="1000" fill="hold"/>
                                            <p:tgtEl>
                                              <p:spTgt spid="36"/>
                                            </p:tgtEl>
                                            <p:attrNameLst>
                                              <p:attrName>ppt_x</p:attrName>
                                            </p:attrNameLst>
                                          </p:cBhvr>
                                          <p:tavLst>
                                            <p:tav tm="0">
                                              <p:val>
                                                <p:strVal val="0-#ppt_w/2"/>
                                              </p:val>
                                            </p:tav>
                                            <p:tav tm="100000">
                                              <p:val>
                                                <p:strVal val="#ppt_x"/>
                                              </p:val>
                                            </p:tav>
                                          </p:tavLst>
                                        </p:anim>
                                        <p:anim calcmode="lin" valueType="num" p14:bounceEnd="40000">
                                          <p:cBhvr additive="base">
                                            <p:cTn id="16" dur="1000" fill="hold"/>
                                            <p:tgtEl>
                                              <p:spTgt spid="36"/>
                                            </p:tgtEl>
                                            <p:attrNameLst>
                                              <p:attrName>ppt_y</p:attrName>
                                            </p:attrNameLst>
                                          </p:cBhvr>
                                          <p:tavLst>
                                            <p:tav tm="0">
                                              <p:val>
                                                <p:strVal val="0-#ppt_h/2"/>
                                              </p:val>
                                            </p:tav>
                                            <p:tav tm="100000">
                                              <p:val>
                                                <p:strVal val="#ppt_y"/>
                                              </p:val>
                                            </p:tav>
                                          </p:tavLst>
                                        </p:anim>
                                      </p:childTnLst>
                                    </p:cTn>
                                  </p:par>
                                  <p:par>
                                    <p:cTn id="17" presetID="2" presetClass="entr" presetSubtype="9" accel="100000" fill="hold" nodeType="withEffect" p14:presetBounceEnd="40000">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14:bounceEnd="40000">
                                          <p:cBhvr additive="base">
                                            <p:cTn id="19" dur="1000" fill="hold"/>
                                            <p:tgtEl>
                                              <p:spTgt spid="8"/>
                                            </p:tgtEl>
                                            <p:attrNameLst>
                                              <p:attrName>ppt_x</p:attrName>
                                            </p:attrNameLst>
                                          </p:cBhvr>
                                          <p:tavLst>
                                            <p:tav tm="0">
                                              <p:val>
                                                <p:strVal val="0-#ppt_w/2"/>
                                              </p:val>
                                            </p:tav>
                                            <p:tav tm="100000">
                                              <p:val>
                                                <p:strVal val="#ppt_x"/>
                                              </p:val>
                                            </p:tav>
                                          </p:tavLst>
                                        </p:anim>
                                        <p:anim calcmode="lin" valueType="num" p14:bounceEnd="40000">
                                          <p:cBhvr additive="base">
                                            <p:cTn id="20" dur="10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9" accel="100000" fill="hold" nodeType="withEffect" p14:presetBounceEnd="40000">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14:bounceEnd="40000">
                                          <p:cBhvr additive="base">
                                            <p:cTn id="23" dur="1000" fill="hold"/>
                                            <p:tgtEl>
                                              <p:spTgt spid="47"/>
                                            </p:tgtEl>
                                            <p:attrNameLst>
                                              <p:attrName>ppt_x</p:attrName>
                                            </p:attrNameLst>
                                          </p:cBhvr>
                                          <p:tavLst>
                                            <p:tav tm="0">
                                              <p:val>
                                                <p:strVal val="0-#ppt_w/2"/>
                                              </p:val>
                                            </p:tav>
                                            <p:tav tm="100000">
                                              <p:val>
                                                <p:strVal val="#ppt_x"/>
                                              </p:val>
                                            </p:tav>
                                          </p:tavLst>
                                        </p:anim>
                                        <p:anim calcmode="lin" valueType="num" p14:bounceEnd="40000">
                                          <p:cBhvr additive="base">
                                            <p:cTn id="24" dur="1000" fill="hold"/>
                                            <p:tgtEl>
                                              <p:spTgt spid="47"/>
                                            </p:tgtEl>
                                            <p:attrNameLst>
                                              <p:attrName>ppt_y</p:attrName>
                                            </p:attrNameLst>
                                          </p:cBhvr>
                                          <p:tavLst>
                                            <p:tav tm="0">
                                              <p:val>
                                                <p:strVal val="0-#ppt_h/2"/>
                                              </p:val>
                                            </p:tav>
                                            <p:tav tm="100000">
                                              <p:val>
                                                <p:strVal val="#ppt_y"/>
                                              </p:val>
                                            </p:tav>
                                          </p:tavLst>
                                        </p:anim>
                                      </p:childTnLst>
                                    </p:cTn>
                                  </p:par>
                                  <p:par>
                                    <p:cTn id="25" presetID="2" presetClass="entr" presetSubtype="9" accel="100000" fill="hold" nodeType="withEffect" p14:presetBounceEnd="40000">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14:bounceEnd="40000">
                                          <p:cBhvr additive="base">
                                            <p:cTn id="27" dur="1000" fill="hold"/>
                                            <p:tgtEl>
                                              <p:spTgt spid="49"/>
                                            </p:tgtEl>
                                            <p:attrNameLst>
                                              <p:attrName>ppt_x</p:attrName>
                                            </p:attrNameLst>
                                          </p:cBhvr>
                                          <p:tavLst>
                                            <p:tav tm="0">
                                              <p:val>
                                                <p:strVal val="0-#ppt_w/2"/>
                                              </p:val>
                                            </p:tav>
                                            <p:tav tm="100000">
                                              <p:val>
                                                <p:strVal val="#ppt_x"/>
                                              </p:val>
                                            </p:tav>
                                          </p:tavLst>
                                        </p:anim>
                                        <p:anim calcmode="lin" valueType="num" p14:bounceEnd="40000">
                                          <p:cBhvr additive="base">
                                            <p:cTn id="28" dur="1000" fill="hold"/>
                                            <p:tgtEl>
                                              <p:spTgt spid="49"/>
                                            </p:tgtEl>
                                            <p:attrNameLst>
                                              <p:attrName>ppt_y</p:attrName>
                                            </p:attrNameLst>
                                          </p:cBhvr>
                                          <p:tavLst>
                                            <p:tav tm="0">
                                              <p:val>
                                                <p:strVal val="0-#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9"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0-#ppt_w/2"/>
                                              </p:val>
                                            </p:tav>
                                            <p:tav tm="100000">
                                              <p:val>
                                                <p:strVal val="#ppt_x"/>
                                              </p:val>
                                            </p:tav>
                                          </p:tavLst>
                                        </p:anim>
                                        <p:anim calcmode="lin" valueType="num">
                                          <p:cBhvr additive="base">
                                            <p:cTn id="36" dur="500" fill="hold"/>
                                            <p:tgtEl>
                                              <p:spTgt spid="2"/>
                                            </p:tgtEl>
                                            <p:attrNameLst>
                                              <p:attrName>ppt_y</p:attrName>
                                            </p:attrNameLst>
                                          </p:cBhvr>
                                          <p:tavLst>
                                            <p:tav tm="0">
                                              <p:val>
                                                <p:strVal val="0-#ppt_h/2"/>
                                              </p:val>
                                            </p:tav>
                                            <p:tav tm="100000">
                                              <p:val>
                                                <p:strVal val="#ppt_y"/>
                                              </p:val>
                                            </p:tav>
                                          </p:tavLst>
                                        </p:anim>
                                      </p:childTnLst>
                                    </p:cTn>
                                  </p:par>
                                  <p:par>
                                    <p:cTn id="37" presetID="2" presetClass="entr" presetSubtype="9" fill="hold" grpId="1"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0-#ppt_w/2"/>
                                              </p:val>
                                            </p:tav>
                                            <p:tav tm="100000">
                                              <p:val>
                                                <p:strVal val="#ppt_x"/>
                                              </p:val>
                                            </p:tav>
                                          </p:tavLst>
                                        </p:anim>
                                        <p:anim calcmode="lin" valueType="num">
                                          <p:cBhvr additive="base">
                                            <p:cTn id="4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6" grpId="0"/>
          <p:bldP spid="12" grpId="0"/>
          <p:bldP spid="12" grpId="1"/>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0-#ppt_w/2"/>
                                              </p:val>
                                            </p:tav>
                                            <p:tav tm="100000">
                                              <p:val>
                                                <p:strVal val="#ppt_x"/>
                                              </p:val>
                                            </p:tav>
                                          </p:tavLst>
                                        </p:anim>
                                        <p:anim calcmode="lin" valueType="num">
                                          <p:cBhvr additive="base">
                                            <p:cTn id="8" dur="100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9" accel="10000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000" fill="hold"/>
                                            <p:tgtEl>
                                              <p:spTgt spid="35"/>
                                            </p:tgtEl>
                                            <p:attrNameLst>
                                              <p:attrName>ppt_x</p:attrName>
                                            </p:attrNameLst>
                                          </p:cBhvr>
                                          <p:tavLst>
                                            <p:tav tm="0">
                                              <p:val>
                                                <p:strVal val="0-#ppt_w/2"/>
                                              </p:val>
                                            </p:tav>
                                            <p:tav tm="100000">
                                              <p:val>
                                                <p:strVal val="#ppt_x"/>
                                              </p:val>
                                            </p:tav>
                                          </p:tavLst>
                                        </p:anim>
                                        <p:anim calcmode="lin" valueType="num">
                                          <p:cBhvr additive="base">
                                            <p:cTn id="12" dur="1000" fill="hold"/>
                                            <p:tgtEl>
                                              <p:spTgt spid="35"/>
                                            </p:tgtEl>
                                            <p:attrNameLst>
                                              <p:attrName>ppt_y</p:attrName>
                                            </p:attrNameLst>
                                          </p:cBhvr>
                                          <p:tavLst>
                                            <p:tav tm="0">
                                              <p:val>
                                                <p:strVal val="0-#ppt_h/2"/>
                                              </p:val>
                                            </p:tav>
                                            <p:tav tm="100000">
                                              <p:val>
                                                <p:strVal val="#ppt_y"/>
                                              </p:val>
                                            </p:tav>
                                          </p:tavLst>
                                        </p:anim>
                                      </p:childTnLst>
                                    </p:cTn>
                                  </p:par>
                                  <p:par>
                                    <p:cTn id="13" presetID="2" presetClass="entr" presetSubtype="9" accel="10000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1000" fill="hold"/>
                                            <p:tgtEl>
                                              <p:spTgt spid="36"/>
                                            </p:tgtEl>
                                            <p:attrNameLst>
                                              <p:attrName>ppt_x</p:attrName>
                                            </p:attrNameLst>
                                          </p:cBhvr>
                                          <p:tavLst>
                                            <p:tav tm="0">
                                              <p:val>
                                                <p:strVal val="0-#ppt_w/2"/>
                                              </p:val>
                                            </p:tav>
                                            <p:tav tm="100000">
                                              <p:val>
                                                <p:strVal val="#ppt_x"/>
                                              </p:val>
                                            </p:tav>
                                          </p:tavLst>
                                        </p:anim>
                                        <p:anim calcmode="lin" valueType="num">
                                          <p:cBhvr additive="base">
                                            <p:cTn id="16" dur="1000" fill="hold"/>
                                            <p:tgtEl>
                                              <p:spTgt spid="36"/>
                                            </p:tgtEl>
                                            <p:attrNameLst>
                                              <p:attrName>ppt_y</p:attrName>
                                            </p:attrNameLst>
                                          </p:cBhvr>
                                          <p:tavLst>
                                            <p:tav tm="0">
                                              <p:val>
                                                <p:strVal val="0-#ppt_h/2"/>
                                              </p:val>
                                            </p:tav>
                                            <p:tav tm="100000">
                                              <p:val>
                                                <p:strVal val="#ppt_y"/>
                                              </p:val>
                                            </p:tav>
                                          </p:tavLst>
                                        </p:anim>
                                      </p:childTnLst>
                                    </p:cTn>
                                  </p:par>
                                  <p:par>
                                    <p:cTn id="17" presetID="2" presetClass="entr" presetSubtype="9" accel="10000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0-#ppt_w/2"/>
                                              </p:val>
                                            </p:tav>
                                            <p:tav tm="100000">
                                              <p:val>
                                                <p:strVal val="#ppt_x"/>
                                              </p:val>
                                            </p:tav>
                                          </p:tavLst>
                                        </p:anim>
                                        <p:anim calcmode="lin" valueType="num">
                                          <p:cBhvr additive="base">
                                            <p:cTn id="20" dur="10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9" accel="10000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1000" fill="hold"/>
                                            <p:tgtEl>
                                              <p:spTgt spid="47"/>
                                            </p:tgtEl>
                                            <p:attrNameLst>
                                              <p:attrName>ppt_x</p:attrName>
                                            </p:attrNameLst>
                                          </p:cBhvr>
                                          <p:tavLst>
                                            <p:tav tm="0">
                                              <p:val>
                                                <p:strVal val="0-#ppt_w/2"/>
                                              </p:val>
                                            </p:tav>
                                            <p:tav tm="100000">
                                              <p:val>
                                                <p:strVal val="#ppt_x"/>
                                              </p:val>
                                            </p:tav>
                                          </p:tavLst>
                                        </p:anim>
                                        <p:anim calcmode="lin" valueType="num">
                                          <p:cBhvr additive="base">
                                            <p:cTn id="24" dur="1000" fill="hold"/>
                                            <p:tgtEl>
                                              <p:spTgt spid="47"/>
                                            </p:tgtEl>
                                            <p:attrNameLst>
                                              <p:attrName>ppt_y</p:attrName>
                                            </p:attrNameLst>
                                          </p:cBhvr>
                                          <p:tavLst>
                                            <p:tav tm="0">
                                              <p:val>
                                                <p:strVal val="0-#ppt_h/2"/>
                                              </p:val>
                                            </p:tav>
                                            <p:tav tm="100000">
                                              <p:val>
                                                <p:strVal val="#ppt_y"/>
                                              </p:val>
                                            </p:tav>
                                          </p:tavLst>
                                        </p:anim>
                                      </p:childTnLst>
                                    </p:cTn>
                                  </p:par>
                                  <p:par>
                                    <p:cTn id="25" presetID="2" presetClass="entr" presetSubtype="9" accel="10000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000" fill="hold"/>
                                            <p:tgtEl>
                                              <p:spTgt spid="49"/>
                                            </p:tgtEl>
                                            <p:attrNameLst>
                                              <p:attrName>ppt_x</p:attrName>
                                            </p:attrNameLst>
                                          </p:cBhvr>
                                          <p:tavLst>
                                            <p:tav tm="0">
                                              <p:val>
                                                <p:strVal val="0-#ppt_w/2"/>
                                              </p:val>
                                            </p:tav>
                                            <p:tav tm="100000">
                                              <p:val>
                                                <p:strVal val="#ppt_x"/>
                                              </p:val>
                                            </p:tav>
                                          </p:tavLst>
                                        </p:anim>
                                        <p:anim calcmode="lin" valueType="num">
                                          <p:cBhvr additive="base">
                                            <p:cTn id="28" dur="1000" fill="hold"/>
                                            <p:tgtEl>
                                              <p:spTgt spid="49"/>
                                            </p:tgtEl>
                                            <p:attrNameLst>
                                              <p:attrName>ppt_y</p:attrName>
                                            </p:attrNameLst>
                                          </p:cBhvr>
                                          <p:tavLst>
                                            <p:tav tm="0">
                                              <p:val>
                                                <p:strVal val="0-#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9"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0-#ppt_w/2"/>
                                              </p:val>
                                            </p:tav>
                                            <p:tav tm="100000">
                                              <p:val>
                                                <p:strVal val="#ppt_x"/>
                                              </p:val>
                                            </p:tav>
                                          </p:tavLst>
                                        </p:anim>
                                        <p:anim calcmode="lin" valueType="num">
                                          <p:cBhvr additive="base">
                                            <p:cTn id="36" dur="500" fill="hold"/>
                                            <p:tgtEl>
                                              <p:spTgt spid="2"/>
                                            </p:tgtEl>
                                            <p:attrNameLst>
                                              <p:attrName>ppt_y</p:attrName>
                                            </p:attrNameLst>
                                          </p:cBhvr>
                                          <p:tavLst>
                                            <p:tav tm="0">
                                              <p:val>
                                                <p:strVal val="0-#ppt_h/2"/>
                                              </p:val>
                                            </p:tav>
                                            <p:tav tm="100000">
                                              <p:val>
                                                <p:strVal val="#ppt_y"/>
                                              </p:val>
                                            </p:tav>
                                          </p:tavLst>
                                        </p:anim>
                                      </p:childTnLst>
                                    </p:cTn>
                                  </p:par>
                                  <p:par>
                                    <p:cTn id="37" presetID="2" presetClass="entr" presetSubtype="9" fill="hold" grpId="1"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0-#ppt_w/2"/>
                                              </p:val>
                                            </p:tav>
                                            <p:tav tm="100000">
                                              <p:val>
                                                <p:strVal val="#ppt_x"/>
                                              </p:val>
                                            </p:tav>
                                          </p:tavLst>
                                        </p:anim>
                                        <p:anim calcmode="lin" valueType="num">
                                          <p:cBhvr additive="base">
                                            <p:cTn id="4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6" grpId="0"/>
          <p:bldP spid="12" grpId="0"/>
          <p:bldP spid="12" grpId="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6082422" y="0"/>
            <a:ext cx="6109578" cy="6858000"/>
          </a:xfrm>
          <a:prstGeom prst="rect">
            <a:avLst/>
          </a:prstGeom>
          <a:gradFill>
            <a:gsLst>
              <a:gs pos="0">
                <a:srgbClr val="0270D1">
                  <a:alpha val="85000"/>
                </a:srgbClr>
              </a:gs>
              <a:gs pos="94000">
                <a:srgbClr val="0270D1"/>
              </a:gs>
            </a:gsLst>
            <a:lin ang="5400000" scaled="1"/>
          </a:gra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sp>
        <p:nvSpPr>
          <p:cNvPr id="26" name="Freeform 19"/>
          <p:cNvSpPr>
            <a:spLocks noEditPoints="1"/>
          </p:cNvSpPr>
          <p:nvPr/>
        </p:nvSpPr>
        <p:spPr bwMode="auto">
          <a:xfrm flipV="1">
            <a:off x="11399858" y="98632"/>
            <a:ext cx="534718" cy="577763"/>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文本框 11"/>
          <p:cNvSpPr txBox="1"/>
          <p:nvPr/>
        </p:nvSpPr>
        <p:spPr>
          <a:xfrm>
            <a:off x="7039748" y="575759"/>
            <a:ext cx="4728919" cy="707886"/>
          </a:xfrm>
          <a:prstGeom prst="rect">
            <a:avLst/>
          </a:prstGeom>
          <a:noFill/>
        </p:spPr>
        <p:txBody>
          <a:bodyPr wrap="square" rtlCol="0">
            <a:spAutoFit/>
          </a:bodyPr>
          <a:lstStyle/>
          <a:p>
            <a:r>
              <a:rPr lang="en-US" altLang="zh-CN" sz="4000" dirty="0" smtClean="0">
                <a:solidFill>
                  <a:srgbClr val="FFFFFF"/>
                </a:solidFill>
                <a:latin typeface="微软雅黑"/>
                <a:ea typeface="微软雅黑"/>
                <a:cs typeface="微软雅黑"/>
              </a:rPr>
              <a:t>GC-MS</a:t>
            </a:r>
            <a:r>
              <a:rPr lang="zh-CN" altLang="en-US" sz="4000" dirty="0">
                <a:solidFill>
                  <a:srgbClr val="FFFFFF"/>
                </a:solidFill>
                <a:latin typeface="微软雅黑"/>
                <a:ea typeface="微软雅黑"/>
                <a:cs typeface="微软雅黑"/>
              </a:rPr>
              <a:t>代谢图谱图</a:t>
            </a:r>
          </a:p>
        </p:txBody>
      </p:sp>
      <p:sp>
        <p:nvSpPr>
          <p:cNvPr id="30" name="矩形 29"/>
          <p:cNvSpPr/>
          <p:nvPr/>
        </p:nvSpPr>
        <p:spPr>
          <a:xfrm>
            <a:off x="902504" y="480400"/>
            <a:ext cx="4676387" cy="810478"/>
          </a:xfrm>
          <a:prstGeom prst="rect">
            <a:avLst/>
          </a:prstGeom>
        </p:spPr>
        <p:txBody>
          <a:bodyPr wrap="square">
            <a:spAutoFit/>
          </a:bodyPr>
          <a:lstStyle/>
          <a:p>
            <a:pPr>
              <a:lnSpc>
                <a:spcPct val="120000"/>
              </a:lnSpc>
              <a:spcBef>
                <a:spcPct val="0"/>
              </a:spcBef>
            </a:pPr>
            <a:r>
              <a:rPr lang="en-US" altLang="zh-CN" sz="4000" baseline="30000" dirty="0" smtClean="0">
                <a:solidFill>
                  <a:srgbClr val="0270D1"/>
                </a:solidFill>
                <a:latin typeface="微软雅黑" panose="020B0503020204020204" pitchFamily="34" charset="-122"/>
                <a:ea typeface="微软雅黑" panose="020B0503020204020204" pitchFamily="34" charset="-122"/>
              </a:rPr>
              <a:t>1</a:t>
            </a:r>
            <a:r>
              <a:rPr lang="en-US" altLang="en-US" sz="4000" dirty="0" smtClean="0">
                <a:solidFill>
                  <a:srgbClr val="0270D1"/>
                </a:solidFill>
                <a:latin typeface="微软雅黑" panose="020B0503020204020204" pitchFamily="34" charset="-122"/>
                <a:ea typeface="微软雅黑" panose="020B0503020204020204" pitchFamily="34" charset="-122"/>
              </a:rPr>
              <a:t>HNMR</a:t>
            </a:r>
            <a:r>
              <a:rPr lang="zh-CN" altLang="en-US" sz="4000" dirty="0" smtClean="0">
                <a:solidFill>
                  <a:srgbClr val="0270D1"/>
                </a:solidFill>
                <a:latin typeface="微软雅黑" panose="020B0503020204020204" pitchFamily="34" charset="-122"/>
                <a:ea typeface="微软雅黑" panose="020B0503020204020204" pitchFamily="34" charset="-122"/>
              </a:rPr>
              <a:t>代谢图谱</a:t>
            </a:r>
            <a:r>
              <a:rPr lang="en-US" altLang="en-US" sz="4000" dirty="0" smtClean="0">
                <a:solidFill>
                  <a:srgbClr val="0270D1"/>
                </a:solidFill>
                <a:latin typeface="微软雅黑" panose="020B0503020204020204" pitchFamily="34" charset="-122"/>
                <a:ea typeface="微软雅黑" panose="020B0503020204020204" pitchFamily="34" charset="-122"/>
              </a:rPr>
              <a:t>图</a:t>
            </a:r>
            <a:endParaRPr lang="zh-CN" altLang="en-US" sz="4000" dirty="0">
              <a:solidFill>
                <a:srgbClr val="0270D1"/>
              </a:solidFill>
              <a:latin typeface="微软雅黑" panose="020B0503020204020204" pitchFamily="34" charset="-122"/>
              <a:ea typeface="微软雅黑" panose="020B0503020204020204" pitchFamily="34" charset="-122"/>
            </a:endParaRPr>
          </a:p>
        </p:txBody>
      </p:sp>
      <p:cxnSp>
        <p:nvCxnSpPr>
          <p:cNvPr id="47" name="直接连接符 46"/>
          <p:cNvCxnSpPr/>
          <p:nvPr/>
        </p:nvCxnSpPr>
        <p:spPr>
          <a:xfrm flipV="1">
            <a:off x="510577" y="940376"/>
            <a:ext cx="467878" cy="16712"/>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385121" y="966946"/>
            <a:ext cx="523889" cy="1652"/>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pic>
        <p:nvPicPr>
          <p:cNvPr id="48" name="图片 47"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222423" cy="650034"/>
          </a:xfrm>
          <a:prstGeom prst="rect">
            <a:avLst/>
          </a:prstGeom>
        </p:spPr>
      </p:pic>
      <p:cxnSp>
        <p:nvCxnSpPr>
          <p:cNvPr id="17" name="直接连接符 48"/>
          <p:cNvCxnSpPr/>
          <p:nvPr/>
        </p:nvCxnSpPr>
        <p:spPr>
          <a:xfrm>
            <a:off x="6539409" y="951795"/>
            <a:ext cx="523889" cy="1652"/>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直接连接符 46"/>
          <p:cNvCxnSpPr/>
          <p:nvPr/>
        </p:nvCxnSpPr>
        <p:spPr>
          <a:xfrm flipV="1">
            <a:off x="11415644" y="934134"/>
            <a:ext cx="467878" cy="16712"/>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9" name="Freeform 20"/>
          <p:cNvSpPr>
            <a:spLocks noEditPoints="1"/>
          </p:cNvSpPr>
          <p:nvPr/>
        </p:nvSpPr>
        <p:spPr bwMode="auto">
          <a:xfrm>
            <a:off x="5203564" y="141602"/>
            <a:ext cx="730138" cy="538211"/>
          </a:xfrm>
          <a:custGeom>
            <a:avLst/>
            <a:gdLst>
              <a:gd name="T0" fmla="*/ 2821 w 2821"/>
              <a:gd name="T1" fmla="*/ 623 h 1889"/>
              <a:gd name="T2" fmla="*/ 2817 w 2821"/>
              <a:gd name="T3" fmla="*/ 621 h 1889"/>
              <a:gd name="T4" fmla="*/ 2817 w 2821"/>
              <a:gd name="T5" fmla="*/ 621 h 1889"/>
              <a:gd name="T6" fmla="*/ 1409 w 2821"/>
              <a:gd name="T7" fmla="*/ 0 h 1889"/>
              <a:gd name="T8" fmla="*/ 464 w 2821"/>
              <a:gd name="T9" fmla="*/ 417 h 1889"/>
              <a:gd name="T10" fmla="*/ 397 w 2821"/>
              <a:gd name="T11" fmla="*/ 391 h 1889"/>
              <a:gd name="T12" fmla="*/ 294 w 2821"/>
              <a:gd name="T13" fmla="*/ 492 h 1889"/>
              <a:gd name="T14" fmla="*/ 0 w 2821"/>
              <a:gd name="T15" fmla="*/ 621 h 1889"/>
              <a:gd name="T16" fmla="*/ 293 w 2821"/>
              <a:gd name="T17" fmla="*/ 750 h 1889"/>
              <a:gd name="T18" fmla="*/ 293 w 2821"/>
              <a:gd name="T19" fmla="*/ 1170 h 1889"/>
              <a:gd name="T20" fmla="*/ 237 w 2821"/>
              <a:gd name="T21" fmla="*/ 1170 h 1889"/>
              <a:gd name="T22" fmla="*/ 179 w 2821"/>
              <a:gd name="T23" fmla="*/ 1877 h 1889"/>
              <a:gd name="T24" fmla="*/ 504 w 2821"/>
              <a:gd name="T25" fmla="*/ 1877 h 1889"/>
              <a:gd name="T26" fmla="*/ 446 w 2821"/>
              <a:gd name="T27" fmla="*/ 1170 h 1889"/>
              <a:gd name="T28" fmla="*/ 391 w 2821"/>
              <a:gd name="T29" fmla="*/ 1170 h 1889"/>
              <a:gd name="T30" fmla="*/ 391 w 2821"/>
              <a:gd name="T31" fmla="*/ 793 h 1889"/>
              <a:gd name="T32" fmla="*/ 468 w 2821"/>
              <a:gd name="T33" fmla="*/ 827 h 1889"/>
              <a:gd name="T34" fmla="*/ 468 w 2821"/>
              <a:gd name="T35" fmla="*/ 827 h 1889"/>
              <a:gd name="T36" fmla="*/ 638 w 2821"/>
              <a:gd name="T37" fmla="*/ 903 h 1889"/>
              <a:gd name="T38" fmla="*/ 638 w 2821"/>
              <a:gd name="T39" fmla="*/ 1450 h 1889"/>
              <a:gd name="T40" fmla="*/ 1409 w 2821"/>
              <a:gd name="T41" fmla="*/ 1889 h 1889"/>
              <a:gd name="T42" fmla="*/ 2179 w 2821"/>
              <a:gd name="T43" fmla="*/ 1450 h 1889"/>
              <a:gd name="T44" fmla="*/ 2179 w 2821"/>
              <a:gd name="T45" fmla="*/ 906 h 1889"/>
              <a:gd name="T46" fmla="*/ 2821 w 2821"/>
              <a:gd name="T47" fmla="*/ 623 h 1889"/>
              <a:gd name="T48" fmla="*/ 2034 w 2821"/>
              <a:gd name="T49" fmla="*/ 1427 h 1889"/>
              <a:gd name="T50" fmla="*/ 1409 w 2821"/>
              <a:gd name="T51" fmla="*/ 1704 h 1889"/>
              <a:gd name="T52" fmla="*/ 784 w 2821"/>
              <a:gd name="T53" fmla="*/ 1427 h 1889"/>
              <a:gd name="T54" fmla="*/ 784 w 2821"/>
              <a:gd name="T55" fmla="*/ 967 h 1889"/>
              <a:gd name="T56" fmla="*/ 1412 w 2821"/>
              <a:gd name="T57" fmla="*/ 1244 h 1889"/>
              <a:gd name="T58" fmla="*/ 2034 w 2821"/>
              <a:gd name="T59" fmla="*/ 970 h 1889"/>
              <a:gd name="T60" fmla="*/ 2034 w 2821"/>
              <a:gd name="T61" fmla="*/ 1427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1" h="1889">
                <a:moveTo>
                  <a:pt x="2821" y="623"/>
                </a:moveTo>
                <a:lnTo>
                  <a:pt x="2817" y="621"/>
                </a:lnTo>
                <a:lnTo>
                  <a:pt x="2817" y="621"/>
                </a:lnTo>
                <a:lnTo>
                  <a:pt x="1409" y="0"/>
                </a:lnTo>
                <a:lnTo>
                  <a:pt x="464" y="417"/>
                </a:lnTo>
                <a:cubicBezTo>
                  <a:pt x="446" y="401"/>
                  <a:pt x="423" y="391"/>
                  <a:pt x="397" y="391"/>
                </a:cubicBezTo>
                <a:cubicBezTo>
                  <a:pt x="341" y="391"/>
                  <a:pt x="296" y="436"/>
                  <a:pt x="294" y="492"/>
                </a:cubicBezTo>
                <a:lnTo>
                  <a:pt x="0" y="621"/>
                </a:lnTo>
                <a:lnTo>
                  <a:pt x="293" y="750"/>
                </a:lnTo>
                <a:lnTo>
                  <a:pt x="293" y="1170"/>
                </a:lnTo>
                <a:lnTo>
                  <a:pt x="237" y="1170"/>
                </a:lnTo>
                <a:lnTo>
                  <a:pt x="179" y="1877"/>
                </a:lnTo>
                <a:lnTo>
                  <a:pt x="504" y="1877"/>
                </a:lnTo>
                <a:lnTo>
                  <a:pt x="446" y="1170"/>
                </a:lnTo>
                <a:lnTo>
                  <a:pt x="391" y="1170"/>
                </a:lnTo>
                <a:lnTo>
                  <a:pt x="391" y="793"/>
                </a:lnTo>
                <a:lnTo>
                  <a:pt x="468" y="827"/>
                </a:lnTo>
                <a:lnTo>
                  <a:pt x="468" y="827"/>
                </a:lnTo>
                <a:lnTo>
                  <a:pt x="638" y="903"/>
                </a:lnTo>
                <a:lnTo>
                  <a:pt x="638" y="1450"/>
                </a:lnTo>
                <a:cubicBezTo>
                  <a:pt x="638" y="1641"/>
                  <a:pt x="1374" y="1889"/>
                  <a:pt x="1409" y="1889"/>
                </a:cubicBezTo>
                <a:cubicBezTo>
                  <a:pt x="1443" y="1889"/>
                  <a:pt x="2179" y="1641"/>
                  <a:pt x="2179" y="1450"/>
                </a:cubicBezTo>
                <a:lnTo>
                  <a:pt x="2179" y="906"/>
                </a:lnTo>
                <a:lnTo>
                  <a:pt x="2821" y="623"/>
                </a:lnTo>
                <a:close/>
                <a:moveTo>
                  <a:pt x="2034" y="1427"/>
                </a:moveTo>
                <a:cubicBezTo>
                  <a:pt x="1969" y="1489"/>
                  <a:pt x="1691" y="1644"/>
                  <a:pt x="1409" y="1704"/>
                </a:cubicBezTo>
                <a:cubicBezTo>
                  <a:pt x="1131" y="1645"/>
                  <a:pt x="848" y="1489"/>
                  <a:pt x="784" y="1427"/>
                </a:cubicBezTo>
                <a:lnTo>
                  <a:pt x="784" y="967"/>
                </a:lnTo>
                <a:lnTo>
                  <a:pt x="1412" y="1244"/>
                </a:lnTo>
                <a:lnTo>
                  <a:pt x="2034" y="970"/>
                </a:lnTo>
                <a:lnTo>
                  <a:pt x="2034" y="1427"/>
                </a:lnTo>
                <a:close/>
              </a:path>
            </a:pathLst>
          </a:custGeom>
          <a:solidFill>
            <a:srgbClr val="0270D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th-TH"/>
          </a:p>
        </p:txBody>
      </p:sp>
      <p:sp>
        <p:nvSpPr>
          <p:cNvPr id="20" name="文本框 19"/>
          <p:cNvSpPr txBox="1"/>
          <p:nvPr/>
        </p:nvSpPr>
        <p:spPr>
          <a:xfrm>
            <a:off x="7123288" y="1902177"/>
            <a:ext cx="4473223" cy="369332"/>
          </a:xfrm>
          <a:prstGeom prst="rect">
            <a:avLst/>
          </a:prstGeom>
          <a:noFill/>
        </p:spPr>
        <p:txBody>
          <a:bodyPr wrap="square" rtlCol="0">
            <a:spAutoFit/>
          </a:bodyPr>
          <a:lstStyle/>
          <a:p>
            <a:endParaRPr kumimoji="1" lang="zh-CN" altLang="en-US" dirty="0"/>
          </a:p>
        </p:txBody>
      </p:sp>
      <p:pic>
        <p:nvPicPr>
          <p:cNvPr id="23" name="图片 22" descr="说明: 说明: 一年生样品"/>
          <p:cNvPicPr/>
          <p:nvPr/>
        </p:nvPicPr>
        <p:blipFill>
          <a:blip r:embed="rId4">
            <a:extLst>
              <a:ext uri="{28A0092B-C50C-407E-A947-70E740481C1C}">
                <a14:useLocalDpi xmlns:a14="http://schemas.microsoft.com/office/drawing/2010/main" val="0"/>
              </a:ext>
            </a:extLst>
          </a:blip>
          <a:srcRect r="56601" b="50226"/>
          <a:stretch>
            <a:fillRect/>
          </a:stretch>
        </p:blipFill>
        <p:spPr bwMode="auto">
          <a:xfrm>
            <a:off x="468566" y="1195911"/>
            <a:ext cx="4912803" cy="1664414"/>
          </a:xfrm>
          <a:prstGeom prst="rect">
            <a:avLst/>
          </a:prstGeom>
          <a:noFill/>
          <a:ln>
            <a:noFill/>
          </a:ln>
        </p:spPr>
      </p:pic>
      <p:pic>
        <p:nvPicPr>
          <p:cNvPr id="24" name="图片 23" descr="说明: 说明: 第二年样品"/>
          <p:cNvPicPr/>
          <p:nvPr/>
        </p:nvPicPr>
        <p:blipFill>
          <a:blip r:embed="rId5">
            <a:extLst>
              <a:ext uri="{28A0092B-C50C-407E-A947-70E740481C1C}">
                <a14:useLocalDpi xmlns:a14="http://schemas.microsoft.com/office/drawing/2010/main" val="0"/>
              </a:ext>
            </a:extLst>
          </a:blip>
          <a:srcRect r="56216" b="52547"/>
          <a:stretch>
            <a:fillRect/>
          </a:stretch>
        </p:blipFill>
        <p:spPr bwMode="auto">
          <a:xfrm>
            <a:off x="443905" y="2860324"/>
            <a:ext cx="4969281" cy="2120587"/>
          </a:xfrm>
          <a:prstGeom prst="rect">
            <a:avLst/>
          </a:prstGeom>
          <a:noFill/>
          <a:ln>
            <a:noFill/>
          </a:ln>
        </p:spPr>
      </p:pic>
      <p:pic>
        <p:nvPicPr>
          <p:cNvPr id="25" name="图片 24" descr="说明: 说明: 三年生样品"/>
          <p:cNvPicPr/>
          <p:nvPr/>
        </p:nvPicPr>
        <p:blipFill>
          <a:blip r:embed="rId6">
            <a:extLst>
              <a:ext uri="{28A0092B-C50C-407E-A947-70E740481C1C}">
                <a14:useLocalDpi xmlns:a14="http://schemas.microsoft.com/office/drawing/2010/main" val="0"/>
              </a:ext>
            </a:extLst>
          </a:blip>
          <a:srcRect r="55399" b="54060"/>
          <a:stretch>
            <a:fillRect/>
          </a:stretch>
        </p:blipFill>
        <p:spPr bwMode="auto">
          <a:xfrm>
            <a:off x="443905" y="5005569"/>
            <a:ext cx="4944383" cy="1741469"/>
          </a:xfrm>
          <a:prstGeom prst="rect">
            <a:avLst/>
          </a:prstGeom>
          <a:noFill/>
          <a:ln>
            <a:noFill/>
          </a:ln>
        </p:spPr>
      </p:pic>
      <p:pic>
        <p:nvPicPr>
          <p:cNvPr id="27" name="图片 26" descr="说明: E:\桌面2012.11.24\20121022_萨日娜submitted to Anal.Lett\figure captions\Fig.2.TIF"/>
          <p:cNvPicPr/>
          <p:nvPr/>
        </p:nvPicPr>
        <p:blipFill>
          <a:blip r:embed="rId7">
            <a:extLst>
              <a:ext uri="{28A0092B-C50C-407E-A947-70E740481C1C}">
                <a14:useLocalDpi xmlns:a14="http://schemas.microsoft.com/office/drawing/2010/main" val="0"/>
              </a:ext>
            </a:extLst>
          </a:blip>
          <a:srcRect/>
          <a:stretch>
            <a:fillRect/>
          </a:stretch>
        </p:blipFill>
        <p:spPr bwMode="auto">
          <a:xfrm>
            <a:off x="6661054" y="1674776"/>
            <a:ext cx="5021883" cy="2878902"/>
          </a:xfrm>
          <a:prstGeom prst="rect">
            <a:avLst/>
          </a:prstGeom>
          <a:noFill/>
          <a:ln>
            <a:noFill/>
          </a:ln>
        </p:spPr>
      </p:pic>
      <p:sp>
        <p:nvSpPr>
          <p:cNvPr id="4" name="文本框 3"/>
          <p:cNvSpPr txBox="1"/>
          <p:nvPr/>
        </p:nvSpPr>
        <p:spPr>
          <a:xfrm>
            <a:off x="6473629" y="5215162"/>
            <a:ext cx="5508749" cy="1015663"/>
          </a:xfrm>
          <a:prstGeom prst="rect">
            <a:avLst/>
          </a:prstGeom>
          <a:noFill/>
        </p:spPr>
        <p:txBody>
          <a:bodyPr wrap="square" rtlCol="0">
            <a:spAutoFit/>
          </a:bodyPr>
          <a:lstStyle/>
          <a:p>
            <a:r>
              <a:rPr lang="zh-CN" altLang="en-US" sz="2000" dirty="0" smtClean="0">
                <a:solidFill>
                  <a:schemeClr val="bg1"/>
                </a:solidFill>
                <a:latin typeface="微软雅黑"/>
                <a:ea typeface="微软雅黑"/>
                <a:cs typeface="微软雅黑"/>
              </a:rPr>
              <a:t>       </a:t>
            </a:r>
            <a:r>
              <a:rPr lang="zh-CN" altLang="zh-CN" sz="2000" dirty="0" smtClean="0">
                <a:solidFill>
                  <a:schemeClr val="bg1"/>
                </a:solidFill>
                <a:latin typeface="微软雅黑"/>
                <a:ea typeface="微软雅黑"/>
                <a:cs typeface="微软雅黑"/>
              </a:rPr>
              <a:t>利用</a:t>
            </a:r>
            <a:r>
              <a:rPr lang="en-US" altLang="zh-CN" sz="2000" dirty="0" err="1">
                <a:solidFill>
                  <a:schemeClr val="bg1"/>
                </a:solidFill>
                <a:latin typeface="微软雅黑"/>
                <a:ea typeface="微软雅黑"/>
                <a:cs typeface="微软雅黑"/>
              </a:rPr>
              <a:t>Mnova</a:t>
            </a:r>
            <a:r>
              <a:rPr lang="zh-CN" altLang="zh-CN" sz="2000" dirty="0">
                <a:solidFill>
                  <a:schemeClr val="bg1"/>
                </a:solidFill>
                <a:latin typeface="微软雅黑"/>
                <a:ea typeface="微软雅黑"/>
                <a:cs typeface="微软雅黑"/>
              </a:rPr>
              <a:t>对谱峰进行去噪、基线校准等预处理。并采用该软件中的多元曲线分辨（</a:t>
            </a:r>
            <a:r>
              <a:rPr lang="en-US" altLang="zh-CN" sz="2000" dirty="0">
                <a:solidFill>
                  <a:schemeClr val="bg1"/>
                </a:solidFill>
                <a:latin typeface="微软雅黑"/>
                <a:ea typeface="微软雅黑"/>
                <a:cs typeface="微软雅黑"/>
              </a:rPr>
              <a:t>MCR</a:t>
            </a:r>
            <a:r>
              <a:rPr lang="zh-CN" altLang="zh-CN" sz="2000" dirty="0">
                <a:solidFill>
                  <a:schemeClr val="bg1"/>
                </a:solidFill>
                <a:latin typeface="微软雅黑"/>
                <a:ea typeface="微软雅黑"/>
                <a:cs typeface="微软雅黑"/>
              </a:rPr>
              <a:t>）中解析严重的重叠质谱峰</a:t>
            </a:r>
            <a:endParaRPr kumimoji="1" lang="zh-CN" altLang="en-US" sz="2000" dirty="0">
              <a:solidFill>
                <a:schemeClr val="bg1"/>
              </a:solidFill>
              <a:latin typeface="微软雅黑"/>
              <a:ea typeface="微软雅黑"/>
              <a:cs typeface="微软雅黑"/>
            </a:endParaRPr>
          </a:p>
        </p:txBody>
      </p:sp>
    </p:spTree>
    <p:extLst>
      <p:ext uri="{BB962C8B-B14F-4D97-AF65-F5344CB8AC3E}">
        <p14:creationId xmlns:p14="http://schemas.microsoft.com/office/powerpoint/2010/main" val="303480629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14:presetBounceEnd="40000">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40000">
                                          <p:cBhvr additive="base">
                                            <p:cTn id="7" dur="1000" fill="hold"/>
                                            <p:tgtEl>
                                              <p:spTgt spid="30"/>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9" accel="100000" fill="hold" nodeType="withEffect" p14:presetBounceEnd="40000">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14:bounceEnd="40000">
                                          <p:cBhvr additive="base">
                                            <p:cTn id="11" dur="1000" fill="hold"/>
                                            <p:tgtEl>
                                              <p:spTgt spid="47"/>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47"/>
                                            </p:tgtEl>
                                            <p:attrNameLst>
                                              <p:attrName>ppt_y</p:attrName>
                                            </p:attrNameLst>
                                          </p:cBhvr>
                                          <p:tavLst>
                                            <p:tav tm="0">
                                              <p:val>
                                                <p:strVal val="0-#ppt_h/2"/>
                                              </p:val>
                                            </p:tav>
                                            <p:tav tm="100000">
                                              <p:val>
                                                <p:strVal val="#ppt_y"/>
                                              </p:val>
                                            </p:tav>
                                          </p:tavLst>
                                        </p:anim>
                                      </p:childTnLst>
                                    </p:cTn>
                                  </p:par>
                                  <p:par>
                                    <p:cTn id="13" presetID="2" presetClass="entr" presetSubtype="9" accel="100000" fill="hold" nodeType="withEffect" p14:presetBounceEnd="40000">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14:bounceEnd="40000">
                                          <p:cBhvr additive="base">
                                            <p:cTn id="15" dur="1000" fill="hold"/>
                                            <p:tgtEl>
                                              <p:spTgt spid="49"/>
                                            </p:tgtEl>
                                            <p:attrNameLst>
                                              <p:attrName>ppt_x</p:attrName>
                                            </p:attrNameLst>
                                          </p:cBhvr>
                                          <p:tavLst>
                                            <p:tav tm="0">
                                              <p:val>
                                                <p:strVal val="0-#ppt_w/2"/>
                                              </p:val>
                                            </p:tav>
                                            <p:tav tm="100000">
                                              <p:val>
                                                <p:strVal val="#ppt_x"/>
                                              </p:val>
                                            </p:tav>
                                          </p:tavLst>
                                        </p:anim>
                                        <p:anim calcmode="lin" valueType="num" p14:bounceEnd="40000">
                                          <p:cBhvr additive="base">
                                            <p:cTn id="16" dur="1000" fill="hold"/>
                                            <p:tgtEl>
                                              <p:spTgt spid="49"/>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9" accel="100000" fill="hold" nodeType="withEffect" p14:presetBounceEnd="40000">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14:bounceEnd="40000">
                                          <p:cBhvr additive="base">
                                            <p:cTn id="23" dur="1000" fill="hold"/>
                                            <p:tgtEl>
                                              <p:spTgt spid="17"/>
                                            </p:tgtEl>
                                            <p:attrNameLst>
                                              <p:attrName>ppt_x</p:attrName>
                                            </p:attrNameLst>
                                          </p:cBhvr>
                                          <p:tavLst>
                                            <p:tav tm="0">
                                              <p:val>
                                                <p:strVal val="0-#ppt_w/2"/>
                                              </p:val>
                                            </p:tav>
                                            <p:tav tm="100000">
                                              <p:val>
                                                <p:strVal val="#ppt_x"/>
                                              </p:val>
                                            </p:tav>
                                          </p:tavLst>
                                        </p:anim>
                                        <p:anim calcmode="lin" valueType="num" p14:bounceEnd="40000">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9" accel="100000" fill="hold" nodeType="withEffect" p14:presetBounceEnd="40000">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14:bounceEnd="40000">
                                          <p:cBhvr additive="base">
                                            <p:cTn id="27" dur="1000" fill="hold"/>
                                            <p:tgtEl>
                                              <p:spTgt spid="18"/>
                                            </p:tgtEl>
                                            <p:attrNameLst>
                                              <p:attrName>ppt_x</p:attrName>
                                            </p:attrNameLst>
                                          </p:cBhvr>
                                          <p:tavLst>
                                            <p:tav tm="0">
                                              <p:val>
                                                <p:strVal val="0-#ppt_w/2"/>
                                              </p:val>
                                            </p:tav>
                                            <p:tav tm="100000">
                                              <p:val>
                                                <p:strVal val="#ppt_x"/>
                                              </p:val>
                                            </p:tav>
                                          </p:tavLst>
                                        </p:anim>
                                        <p:anim calcmode="lin" valueType="num" p14:bounceEnd="40000">
                                          <p:cBhvr additive="base">
                                            <p:cTn id="28" dur="1000" fill="hold"/>
                                            <p:tgtEl>
                                              <p:spTgt spid="18"/>
                                            </p:tgtEl>
                                            <p:attrNameLst>
                                              <p:attrName>ppt_y</p:attrName>
                                            </p:attrNameLst>
                                          </p:cBhvr>
                                          <p:tavLst>
                                            <p:tav tm="0">
                                              <p:val>
                                                <p:strVal val="0-#ppt_h/2"/>
                                              </p:val>
                                            </p:tav>
                                            <p:tav tm="100000">
                                              <p:val>
                                                <p:strVal val="#ppt_y"/>
                                              </p:val>
                                            </p:tav>
                                          </p:tavLst>
                                        </p:anim>
                                      </p:childTnLst>
                                    </p:cTn>
                                  </p:par>
                                  <p:par>
                                    <p:cTn id="29" presetID="2" presetClass="entr" presetSubtype="9" fill="hold" grpId="1"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9"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0-#ppt_h/2"/>
                                              </p:val>
                                            </p:tav>
                                            <p:tav tm="100000">
                                              <p:val>
                                                <p:strVal val="#ppt_y"/>
                                              </p:val>
                                            </p:tav>
                                          </p:tavLst>
                                        </p:anim>
                                      </p:childTnLst>
                                    </p:cTn>
                                  </p:par>
                                  <p:par>
                                    <p:cTn id="37" presetID="2" presetClass="entr" presetSubtype="9"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0-#ppt_w/2"/>
                                              </p:val>
                                            </p:tav>
                                            <p:tav tm="100000">
                                              <p:val>
                                                <p:strVal val="#ppt_x"/>
                                              </p:val>
                                            </p:tav>
                                          </p:tavLst>
                                        </p:anim>
                                        <p:anim calcmode="lin" valueType="num">
                                          <p:cBhvr additive="base">
                                            <p:cTn id="40" dur="500" fill="hold"/>
                                            <p:tgtEl>
                                              <p:spTgt spid="26"/>
                                            </p:tgtEl>
                                            <p:attrNameLst>
                                              <p:attrName>ppt_y</p:attrName>
                                            </p:attrNameLst>
                                          </p:cBhvr>
                                          <p:tavLst>
                                            <p:tav tm="0">
                                              <p:val>
                                                <p:strVal val="0-#ppt_h/2"/>
                                              </p:val>
                                            </p:tav>
                                            <p:tav tm="100000">
                                              <p:val>
                                                <p:strVal val="#ppt_y"/>
                                              </p:val>
                                            </p:tav>
                                          </p:tavLst>
                                        </p:anim>
                                      </p:childTnLst>
                                    </p:cTn>
                                  </p:par>
                                  <p:par>
                                    <p:cTn id="41" presetID="2" presetClass="entr" presetSubtype="9"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0-#ppt_w/2"/>
                                              </p:val>
                                            </p:tav>
                                            <p:tav tm="100000">
                                              <p:val>
                                                <p:strVal val="#ppt_x"/>
                                              </p:val>
                                            </p:tav>
                                          </p:tavLst>
                                        </p:anim>
                                        <p:anim calcmode="lin" valueType="num">
                                          <p:cBhvr additive="base">
                                            <p:cTn id="44"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2" grpId="0"/>
          <p:bldP spid="12" grpId="1"/>
          <p:bldP spid="30" grpId="0"/>
          <p:bldP spid="19" grpId="0" animBg="1"/>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0-#ppt_w/2"/>
                                              </p:val>
                                            </p:tav>
                                            <p:tav tm="100000">
                                              <p:val>
                                                <p:strVal val="#ppt_x"/>
                                              </p:val>
                                            </p:tav>
                                          </p:tavLst>
                                        </p:anim>
                                        <p:anim calcmode="lin" valueType="num">
                                          <p:cBhvr additive="base">
                                            <p:cTn id="8" dur="100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9" accel="10000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0-#ppt_w/2"/>
                                              </p:val>
                                            </p:tav>
                                            <p:tav tm="100000">
                                              <p:val>
                                                <p:strVal val="#ppt_x"/>
                                              </p:val>
                                            </p:tav>
                                          </p:tavLst>
                                        </p:anim>
                                        <p:anim calcmode="lin" valueType="num">
                                          <p:cBhvr additive="base">
                                            <p:cTn id="12" dur="1000" fill="hold"/>
                                            <p:tgtEl>
                                              <p:spTgt spid="47"/>
                                            </p:tgtEl>
                                            <p:attrNameLst>
                                              <p:attrName>ppt_y</p:attrName>
                                            </p:attrNameLst>
                                          </p:cBhvr>
                                          <p:tavLst>
                                            <p:tav tm="0">
                                              <p:val>
                                                <p:strVal val="0-#ppt_h/2"/>
                                              </p:val>
                                            </p:tav>
                                            <p:tav tm="100000">
                                              <p:val>
                                                <p:strVal val="#ppt_y"/>
                                              </p:val>
                                            </p:tav>
                                          </p:tavLst>
                                        </p:anim>
                                      </p:childTnLst>
                                    </p:cTn>
                                  </p:par>
                                  <p:par>
                                    <p:cTn id="13" presetID="2" presetClass="entr" presetSubtype="9" accel="10000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1000" fill="hold"/>
                                            <p:tgtEl>
                                              <p:spTgt spid="49"/>
                                            </p:tgtEl>
                                            <p:attrNameLst>
                                              <p:attrName>ppt_x</p:attrName>
                                            </p:attrNameLst>
                                          </p:cBhvr>
                                          <p:tavLst>
                                            <p:tav tm="0">
                                              <p:val>
                                                <p:strVal val="0-#ppt_w/2"/>
                                              </p:val>
                                            </p:tav>
                                            <p:tav tm="100000">
                                              <p:val>
                                                <p:strVal val="#ppt_x"/>
                                              </p:val>
                                            </p:tav>
                                          </p:tavLst>
                                        </p:anim>
                                        <p:anim calcmode="lin" valueType="num">
                                          <p:cBhvr additive="base">
                                            <p:cTn id="16" dur="1000" fill="hold"/>
                                            <p:tgtEl>
                                              <p:spTgt spid="49"/>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9" accel="10000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0-#ppt_w/2"/>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9" accel="10000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0-#ppt_w/2"/>
                                              </p:val>
                                            </p:tav>
                                            <p:tav tm="100000">
                                              <p:val>
                                                <p:strVal val="#ppt_x"/>
                                              </p:val>
                                            </p:tav>
                                          </p:tavLst>
                                        </p:anim>
                                        <p:anim calcmode="lin" valueType="num">
                                          <p:cBhvr additive="base">
                                            <p:cTn id="28" dur="1000" fill="hold"/>
                                            <p:tgtEl>
                                              <p:spTgt spid="18"/>
                                            </p:tgtEl>
                                            <p:attrNameLst>
                                              <p:attrName>ppt_y</p:attrName>
                                            </p:attrNameLst>
                                          </p:cBhvr>
                                          <p:tavLst>
                                            <p:tav tm="0">
                                              <p:val>
                                                <p:strVal val="0-#ppt_h/2"/>
                                              </p:val>
                                            </p:tav>
                                            <p:tav tm="100000">
                                              <p:val>
                                                <p:strVal val="#ppt_y"/>
                                              </p:val>
                                            </p:tav>
                                          </p:tavLst>
                                        </p:anim>
                                      </p:childTnLst>
                                    </p:cTn>
                                  </p:par>
                                  <p:par>
                                    <p:cTn id="29" presetID="2" presetClass="entr" presetSubtype="9" fill="hold" grpId="1"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9"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0-#ppt_h/2"/>
                                              </p:val>
                                            </p:tav>
                                            <p:tav tm="100000">
                                              <p:val>
                                                <p:strVal val="#ppt_y"/>
                                              </p:val>
                                            </p:tav>
                                          </p:tavLst>
                                        </p:anim>
                                      </p:childTnLst>
                                    </p:cTn>
                                  </p:par>
                                  <p:par>
                                    <p:cTn id="37" presetID="2" presetClass="entr" presetSubtype="9"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0-#ppt_w/2"/>
                                              </p:val>
                                            </p:tav>
                                            <p:tav tm="100000">
                                              <p:val>
                                                <p:strVal val="#ppt_x"/>
                                              </p:val>
                                            </p:tav>
                                          </p:tavLst>
                                        </p:anim>
                                        <p:anim calcmode="lin" valueType="num">
                                          <p:cBhvr additive="base">
                                            <p:cTn id="40" dur="500" fill="hold"/>
                                            <p:tgtEl>
                                              <p:spTgt spid="26"/>
                                            </p:tgtEl>
                                            <p:attrNameLst>
                                              <p:attrName>ppt_y</p:attrName>
                                            </p:attrNameLst>
                                          </p:cBhvr>
                                          <p:tavLst>
                                            <p:tav tm="0">
                                              <p:val>
                                                <p:strVal val="0-#ppt_h/2"/>
                                              </p:val>
                                            </p:tav>
                                            <p:tav tm="100000">
                                              <p:val>
                                                <p:strVal val="#ppt_y"/>
                                              </p:val>
                                            </p:tav>
                                          </p:tavLst>
                                        </p:anim>
                                      </p:childTnLst>
                                    </p:cTn>
                                  </p:par>
                                  <p:par>
                                    <p:cTn id="41" presetID="2" presetClass="entr" presetSubtype="9"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0-#ppt_w/2"/>
                                              </p:val>
                                            </p:tav>
                                            <p:tav tm="100000">
                                              <p:val>
                                                <p:strVal val="#ppt_x"/>
                                              </p:val>
                                            </p:tav>
                                          </p:tavLst>
                                        </p:anim>
                                        <p:anim calcmode="lin" valueType="num">
                                          <p:cBhvr additive="base">
                                            <p:cTn id="44"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2" grpId="0"/>
          <p:bldP spid="12" grpId="1"/>
          <p:bldP spid="30" grpId="0"/>
          <p:bldP spid="19"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6082422" y="0"/>
            <a:ext cx="6109578" cy="6858000"/>
          </a:xfrm>
          <a:prstGeom prst="rect">
            <a:avLst/>
          </a:prstGeom>
          <a:gradFill>
            <a:gsLst>
              <a:gs pos="0">
                <a:srgbClr val="0270D1">
                  <a:alpha val="85000"/>
                </a:srgbClr>
              </a:gs>
              <a:gs pos="94000">
                <a:srgbClr val="0270D1"/>
              </a:gs>
            </a:gsLst>
            <a:lin ang="5400000" scaled="1"/>
          </a:gradFill>
        </p:spPr>
        <p:txBody>
          <a:bodyPr wrap="square" rtlCol="0" anchor="ctr">
            <a:spAutoFit/>
          </a:bodyPr>
          <a:lstStyle/>
          <a:p>
            <a:pPr algn="ctr">
              <a:spcBef>
                <a:spcPct val="0"/>
              </a:spcBef>
            </a:pPr>
            <a:endParaRPr lang="zh-CN" altLang="en-US" sz="2000">
              <a:solidFill>
                <a:srgbClr val="222B33"/>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flipV="1">
            <a:off x="7596952" y="1153097"/>
            <a:ext cx="1030452" cy="1435"/>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PA_矩形 75"/>
          <p:cNvSpPr/>
          <p:nvPr>
            <p:custDataLst>
              <p:tags r:id="rId2"/>
            </p:custDataLst>
          </p:nvPr>
        </p:nvSpPr>
        <p:spPr>
          <a:xfrm>
            <a:off x="6483463" y="1331249"/>
            <a:ext cx="5330475" cy="15696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smtClean="0">
                <a:solidFill>
                  <a:srgbClr val="FFFFFF"/>
                </a:solidFill>
              </a:rPr>
              <a:t>  </a:t>
            </a:r>
            <a:r>
              <a:rPr lang="zh-CN" altLang="zh-CN" sz="2400" dirty="0" smtClean="0">
                <a:solidFill>
                  <a:srgbClr val="FFFFFF"/>
                </a:solidFill>
              </a:rPr>
              <a:t>核磁</a:t>
            </a:r>
            <a:r>
              <a:rPr lang="zh-CN" altLang="zh-CN" sz="2400" dirty="0">
                <a:solidFill>
                  <a:srgbClr val="FFFFFF"/>
                </a:solidFill>
              </a:rPr>
              <a:t>共振信号峰的</a:t>
            </a:r>
            <a:r>
              <a:rPr lang="zh-CN" altLang="zh-CN" sz="2400" dirty="0" smtClean="0">
                <a:solidFill>
                  <a:srgbClr val="FFFFFF"/>
                </a:solidFill>
              </a:rPr>
              <a:t>定性，</a:t>
            </a:r>
            <a:r>
              <a:rPr lang="zh-CN" altLang="en-US" sz="2400" dirty="0" smtClean="0">
                <a:solidFill>
                  <a:srgbClr val="FFFFFF"/>
                </a:solidFill>
              </a:rPr>
              <a:t>共鉴定出了</a:t>
            </a:r>
            <a:r>
              <a:rPr lang="zh-CN" altLang="zh-CN" sz="2400" dirty="0" smtClean="0">
                <a:solidFill>
                  <a:srgbClr val="FFFFFF"/>
                </a:solidFill>
              </a:rPr>
              <a:t>亚油酸</a:t>
            </a:r>
            <a:r>
              <a:rPr lang="zh-CN" altLang="en-US" sz="2400" dirty="0" smtClean="0">
                <a:solidFill>
                  <a:srgbClr val="FFFFFF"/>
                </a:solidFill>
              </a:rPr>
              <a:t>、</a:t>
            </a:r>
            <a:r>
              <a:rPr lang="zh-CN" altLang="zh-CN" sz="2400" dirty="0" smtClean="0">
                <a:solidFill>
                  <a:srgbClr val="FFFFFF"/>
                </a:solidFill>
              </a:rPr>
              <a:t>当归多糖</a:t>
            </a:r>
            <a:r>
              <a:rPr lang="zh-CN" altLang="zh-CN" sz="2400" dirty="0">
                <a:solidFill>
                  <a:srgbClr val="FFFFFF"/>
                </a:solidFill>
              </a:rPr>
              <a:t>、</a:t>
            </a:r>
            <a:r>
              <a:rPr lang="zh-CN" altLang="zh-CN" sz="2400" dirty="0" smtClean="0">
                <a:solidFill>
                  <a:srgbClr val="FFFFFF"/>
                </a:solidFill>
              </a:rPr>
              <a:t>藁本内酯</a:t>
            </a:r>
            <a:r>
              <a:rPr lang="zh-CN" altLang="en-US" sz="2400" dirty="0" smtClean="0">
                <a:solidFill>
                  <a:srgbClr val="FFFFFF"/>
                </a:solidFill>
              </a:rPr>
              <a:t>、</a:t>
            </a:r>
            <a:r>
              <a:rPr lang="zh-CN" altLang="zh-CN" sz="2400" dirty="0" smtClean="0">
                <a:solidFill>
                  <a:srgbClr val="FFFFFF"/>
                </a:solidFill>
              </a:rPr>
              <a:t>阿魏酸</a:t>
            </a:r>
            <a:r>
              <a:rPr lang="zh-CN" altLang="en-US" sz="2400" dirty="0" smtClean="0">
                <a:solidFill>
                  <a:srgbClr val="FFFFFF"/>
                </a:solidFill>
              </a:rPr>
              <a:t>、</a:t>
            </a:r>
            <a:r>
              <a:rPr lang="zh-CN" altLang="zh-CN" sz="2400" dirty="0" smtClean="0">
                <a:solidFill>
                  <a:srgbClr val="FFFFFF"/>
                </a:solidFill>
              </a:rPr>
              <a:t>欧当归内酯</a:t>
            </a:r>
            <a:r>
              <a:rPr lang="en-US" altLang="zh-CN" sz="2400" dirty="0" smtClean="0">
                <a:solidFill>
                  <a:srgbClr val="FFFFFF"/>
                </a:solidFill>
              </a:rPr>
              <a:t>A</a:t>
            </a:r>
            <a:r>
              <a:rPr lang="zh-CN" altLang="zh-CN" sz="2400" dirty="0">
                <a:solidFill>
                  <a:srgbClr val="FFFFFF"/>
                </a:solidFill>
              </a:rPr>
              <a:t>、</a:t>
            </a:r>
            <a:r>
              <a:rPr lang="zh-CN" altLang="zh-CN" sz="2400" dirty="0" smtClean="0">
                <a:solidFill>
                  <a:srgbClr val="FFFFFF"/>
                </a:solidFill>
              </a:rPr>
              <a:t>丁烯基苯酞</a:t>
            </a:r>
            <a:r>
              <a:rPr lang="zh-CN" altLang="en-US" sz="2400" dirty="0" smtClean="0">
                <a:solidFill>
                  <a:srgbClr val="FFFFFF"/>
                </a:solidFill>
              </a:rPr>
              <a:t>、和</a:t>
            </a:r>
            <a:r>
              <a:rPr lang="en-US" altLang="zh-CN" sz="2400" dirty="0" smtClean="0">
                <a:solidFill>
                  <a:srgbClr val="FFFFFF"/>
                </a:solidFill>
              </a:rPr>
              <a:t>3</a:t>
            </a:r>
            <a:r>
              <a:rPr lang="en-US" altLang="zh-CN" sz="2400" dirty="0">
                <a:solidFill>
                  <a:srgbClr val="FFFFFF"/>
                </a:solidFill>
              </a:rPr>
              <a:t>-</a:t>
            </a:r>
            <a:r>
              <a:rPr lang="zh-CN" altLang="zh-CN" sz="2400" dirty="0" smtClean="0">
                <a:solidFill>
                  <a:srgbClr val="FFFFFF"/>
                </a:solidFill>
              </a:rPr>
              <a:t>正丁基苯酞</a:t>
            </a:r>
            <a:r>
              <a:rPr lang="zh-CN" altLang="en-US" sz="2400" dirty="0" smtClean="0">
                <a:solidFill>
                  <a:srgbClr val="FFFFFF"/>
                </a:solidFill>
              </a:rPr>
              <a:t>等重要物质的</a:t>
            </a:r>
            <a:r>
              <a:rPr lang="zh-CN" altLang="zh-CN" sz="2400" dirty="0" smtClean="0">
                <a:solidFill>
                  <a:srgbClr val="FFFFFF"/>
                </a:solidFill>
              </a:rPr>
              <a:t>特</a:t>
            </a:r>
            <a:r>
              <a:rPr lang="zh-CN" altLang="zh-CN" sz="2400" dirty="0">
                <a:solidFill>
                  <a:srgbClr val="FFFFFF"/>
                </a:solidFill>
              </a:rPr>
              <a:t>征信号峰</a:t>
            </a:r>
            <a:r>
              <a:rPr lang="zh-CN" altLang="zh-CN" sz="2400" dirty="0" smtClean="0">
                <a:solidFill>
                  <a:srgbClr val="FFFFFF"/>
                </a:solidFill>
              </a:rPr>
              <a:t>。</a:t>
            </a:r>
            <a:endParaRPr lang="zh-CN" altLang="zh-CN" sz="2400" dirty="0">
              <a:solidFill>
                <a:srgbClr val="FFFFFF"/>
              </a:solidFill>
            </a:endParaRPr>
          </a:p>
        </p:txBody>
      </p:sp>
      <p:sp>
        <p:nvSpPr>
          <p:cNvPr id="26" name="Freeform 19"/>
          <p:cNvSpPr>
            <a:spLocks noEditPoints="1"/>
          </p:cNvSpPr>
          <p:nvPr/>
        </p:nvSpPr>
        <p:spPr bwMode="auto">
          <a:xfrm flipV="1">
            <a:off x="6483461" y="668461"/>
            <a:ext cx="534718" cy="467923"/>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文本框 11"/>
          <p:cNvSpPr txBox="1"/>
          <p:nvPr/>
        </p:nvSpPr>
        <p:spPr>
          <a:xfrm>
            <a:off x="7106108" y="518879"/>
            <a:ext cx="4728919" cy="646331"/>
          </a:xfrm>
          <a:prstGeom prst="rect">
            <a:avLst/>
          </a:prstGeom>
          <a:noFill/>
        </p:spPr>
        <p:txBody>
          <a:bodyPr wrap="square" rtlCol="0">
            <a:spAutoFit/>
          </a:bodyPr>
          <a:lstStyle/>
          <a:p>
            <a:r>
              <a:rPr lang="en-US" altLang="zh-CN" sz="3600" baseline="30000" dirty="0" smtClean="0">
                <a:solidFill>
                  <a:srgbClr val="FFFFFF"/>
                </a:solidFill>
                <a:latin typeface="微软雅黑"/>
                <a:ea typeface="微软雅黑"/>
                <a:cs typeface="微软雅黑"/>
              </a:rPr>
              <a:t>1</a:t>
            </a:r>
            <a:r>
              <a:rPr lang="en-US" altLang="zh-CN" sz="3600" dirty="0" smtClean="0">
                <a:solidFill>
                  <a:srgbClr val="FFFFFF"/>
                </a:solidFill>
                <a:latin typeface="微软雅黑"/>
                <a:ea typeface="微软雅黑"/>
                <a:cs typeface="微软雅黑"/>
              </a:rPr>
              <a:t>HNMR</a:t>
            </a:r>
            <a:r>
              <a:rPr lang="zh-CN" altLang="en-US" sz="3600" dirty="0" smtClean="0">
                <a:solidFill>
                  <a:srgbClr val="FFFFFF"/>
                </a:solidFill>
                <a:latin typeface="微软雅黑"/>
                <a:ea typeface="微软雅黑"/>
                <a:cs typeface="微软雅黑"/>
              </a:rPr>
              <a:t>指纹图谱归属</a:t>
            </a:r>
            <a:endParaRPr lang="zh-CN" altLang="en-US" sz="3600" dirty="0">
              <a:solidFill>
                <a:srgbClr val="FFFFFF"/>
              </a:solidFill>
              <a:latin typeface="微软雅黑"/>
              <a:ea typeface="微软雅黑"/>
              <a:cs typeface="微软雅黑"/>
            </a:endParaRPr>
          </a:p>
        </p:txBody>
      </p:sp>
      <p:pic>
        <p:nvPicPr>
          <p:cNvPr id="25" name="图片 24" descr="说明: 说明: A段"/>
          <p:cNvPicPr/>
          <p:nvPr/>
        </p:nvPicPr>
        <p:blipFill>
          <a:blip r:embed="rId5">
            <a:extLst>
              <a:ext uri="{28A0092B-C50C-407E-A947-70E740481C1C}">
                <a14:useLocalDpi xmlns:a14="http://schemas.microsoft.com/office/drawing/2010/main" val="0"/>
              </a:ext>
            </a:extLst>
          </a:blip>
          <a:srcRect l="2165" t="1820" r="47923" b="49918"/>
          <a:stretch>
            <a:fillRect/>
          </a:stretch>
        </p:blipFill>
        <p:spPr bwMode="auto">
          <a:xfrm>
            <a:off x="768659" y="635039"/>
            <a:ext cx="4703741" cy="1843537"/>
          </a:xfrm>
          <a:prstGeom prst="rect">
            <a:avLst/>
          </a:prstGeom>
          <a:noFill/>
          <a:ln>
            <a:noFill/>
          </a:ln>
        </p:spPr>
      </p:pic>
      <p:pic>
        <p:nvPicPr>
          <p:cNvPr id="27" name="图片 26" descr="说明: 说明: S -tu"/>
          <p:cNvPicPr/>
          <p:nvPr/>
        </p:nvPicPr>
        <p:blipFill>
          <a:blip r:embed="rId6">
            <a:extLst>
              <a:ext uri="{28A0092B-C50C-407E-A947-70E740481C1C}">
                <a14:useLocalDpi xmlns:a14="http://schemas.microsoft.com/office/drawing/2010/main" val="0"/>
              </a:ext>
            </a:extLst>
          </a:blip>
          <a:srcRect r="54437" b="30370"/>
          <a:stretch>
            <a:fillRect/>
          </a:stretch>
        </p:blipFill>
        <p:spPr bwMode="auto">
          <a:xfrm>
            <a:off x="802725" y="2515638"/>
            <a:ext cx="4604385" cy="1893570"/>
          </a:xfrm>
          <a:prstGeom prst="rect">
            <a:avLst/>
          </a:prstGeom>
          <a:noFill/>
          <a:ln>
            <a:noFill/>
          </a:ln>
        </p:spPr>
      </p:pic>
      <p:sp>
        <p:nvSpPr>
          <p:cNvPr id="30" name="矩形 29"/>
          <p:cNvSpPr/>
          <p:nvPr/>
        </p:nvSpPr>
        <p:spPr>
          <a:xfrm>
            <a:off x="1071837" y="568193"/>
            <a:ext cx="4308767" cy="810478"/>
          </a:xfrm>
          <a:prstGeom prst="rect">
            <a:avLst/>
          </a:prstGeom>
        </p:spPr>
        <p:txBody>
          <a:bodyPr wrap="square">
            <a:spAutoFit/>
          </a:bodyPr>
          <a:lstStyle/>
          <a:p>
            <a:pPr>
              <a:lnSpc>
                <a:spcPct val="120000"/>
              </a:lnSpc>
              <a:spcBef>
                <a:spcPct val="0"/>
              </a:spcBef>
            </a:pPr>
            <a:r>
              <a:rPr lang="en-US" altLang="en-US" sz="4000" dirty="0" smtClean="0">
                <a:solidFill>
                  <a:srgbClr val="0270D1"/>
                </a:solidFill>
                <a:latin typeface="微软雅黑" panose="020B0503020204020204" pitchFamily="34" charset="-122"/>
                <a:ea typeface="微软雅黑" panose="020B0503020204020204" pitchFamily="34" charset="-122"/>
              </a:rPr>
              <a:t>核磁共振指纹图谱</a:t>
            </a:r>
            <a:endParaRPr lang="zh-CN" altLang="en-US" sz="4000" dirty="0">
              <a:solidFill>
                <a:srgbClr val="0270D1"/>
              </a:solidFill>
              <a:latin typeface="微软雅黑" panose="020B0503020204020204" pitchFamily="34" charset="-122"/>
              <a:ea typeface="微软雅黑" panose="020B0503020204020204" pitchFamily="34" charset="-122"/>
            </a:endParaRPr>
          </a:p>
        </p:txBody>
      </p:sp>
      <p:pic>
        <p:nvPicPr>
          <p:cNvPr id="28" name="图片 27" descr="说明: 说明: C段"/>
          <p:cNvPicPr/>
          <p:nvPr/>
        </p:nvPicPr>
        <p:blipFill>
          <a:blip r:embed="rId7">
            <a:extLst>
              <a:ext uri="{28A0092B-C50C-407E-A947-70E740481C1C}">
                <a14:useLocalDpi xmlns:a14="http://schemas.microsoft.com/office/drawing/2010/main" val="0"/>
              </a:ext>
            </a:extLst>
          </a:blip>
          <a:srcRect t="3297" r="55214" b="30611"/>
          <a:stretch>
            <a:fillRect/>
          </a:stretch>
        </p:blipFill>
        <p:spPr bwMode="auto">
          <a:xfrm>
            <a:off x="720728" y="4482738"/>
            <a:ext cx="4701540" cy="1924050"/>
          </a:xfrm>
          <a:prstGeom prst="rect">
            <a:avLst/>
          </a:prstGeom>
          <a:noFill/>
          <a:ln>
            <a:noFill/>
          </a:ln>
        </p:spPr>
      </p:pic>
      <p:cxnSp>
        <p:nvCxnSpPr>
          <p:cNvPr id="47" name="直接连接符 46"/>
          <p:cNvCxnSpPr/>
          <p:nvPr/>
        </p:nvCxnSpPr>
        <p:spPr>
          <a:xfrm flipV="1">
            <a:off x="651689" y="1052828"/>
            <a:ext cx="467878" cy="16712"/>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241046" y="1051175"/>
            <a:ext cx="523889" cy="1652"/>
          </a:xfrm>
          <a:prstGeom prst="line">
            <a:avLst/>
          </a:prstGeom>
          <a:ln w="19050">
            <a:solidFill>
              <a:srgbClr val="0270D1"/>
            </a:solidFill>
          </a:ln>
        </p:spPr>
        <p:style>
          <a:lnRef idx="1">
            <a:schemeClr val="accent1"/>
          </a:lnRef>
          <a:fillRef idx="0">
            <a:schemeClr val="accent1"/>
          </a:fillRef>
          <a:effectRef idx="0">
            <a:schemeClr val="accent1"/>
          </a:effectRef>
          <a:fontRef idx="minor">
            <a:schemeClr val="tx1"/>
          </a:fontRef>
        </p:style>
      </p:cxnSp>
      <p:pic>
        <p:nvPicPr>
          <p:cNvPr id="48" name="图片 47" descr="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2222423" cy="650034"/>
          </a:xfrm>
          <a:prstGeom prst="rect">
            <a:avLst/>
          </a:prstGeom>
        </p:spPr>
      </p:pic>
      <p:graphicFrame>
        <p:nvGraphicFramePr>
          <p:cNvPr id="17" name="对象 16"/>
          <p:cNvGraphicFramePr>
            <a:graphicFrameLocks noChangeAspect="1"/>
          </p:cNvGraphicFramePr>
          <p:nvPr>
            <p:extLst>
              <p:ext uri="{D42A27DB-BD31-4B8C-83A1-F6EECF244321}">
                <p14:modId xmlns:p14="http://schemas.microsoft.com/office/powerpoint/2010/main" val="1497636159"/>
              </p:ext>
            </p:extLst>
          </p:nvPr>
        </p:nvGraphicFramePr>
        <p:xfrm>
          <a:off x="6191481" y="3191906"/>
          <a:ext cx="6102247" cy="3666094"/>
        </p:xfrm>
        <a:graphic>
          <a:graphicData uri="http://schemas.openxmlformats.org/presentationml/2006/ole">
            <mc:AlternateContent xmlns:mc="http://schemas.openxmlformats.org/markup-compatibility/2006">
              <mc:Choice xmlns:v="urn:schemas-microsoft-com:vml" Requires="v">
                <p:oleObj spid="_x0000_s2155" name="文档" r:id="rId9" imgW="5422900" imgH="2628900" progId="Word.Document.12">
                  <p:embed/>
                </p:oleObj>
              </mc:Choice>
              <mc:Fallback>
                <p:oleObj name="文档" r:id="rId9" imgW="5422900" imgH="2628900" progId="Word.Document.12">
                  <p:embed/>
                  <p:pic>
                    <p:nvPicPr>
                      <p:cNvPr id="0" name=""/>
                      <p:cNvPicPr/>
                      <p:nvPr/>
                    </p:nvPicPr>
                    <p:blipFill>
                      <a:blip r:embed="rId10"/>
                      <a:stretch>
                        <a:fillRect/>
                      </a:stretch>
                    </p:blipFill>
                    <p:spPr>
                      <a:xfrm>
                        <a:off x="6191481" y="3191906"/>
                        <a:ext cx="6102247" cy="3666094"/>
                      </a:xfrm>
                      <a:prstGeom prst="rect">
                        <a:avLst/>
                      </a:prstGeom>
                    </p:spPr>
                  </p:pic>
                </p:oleObj>
              </mc:Fallback>
            </mc:AlternateContent>
          </a:graphicData>
        </a:graphic>
      </p:graphicFrame>
    </p:spTree>
    <p:extLst>
      <p:ext uri="{BB962C8B-B14F-4D97-AF65-F5344CB8AC3E}">
        <p14:creationId xmlns:p14="http://schemas.microsoft.com/office/powerpoint/2010/main" val="116180708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14:presetBounceEnd="40000">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40000">
                                          <p:cBhvr additive="base">
                                            <p:cTn id="7" dur="1000" fill="hold"/>
                                            <p:tgtEl>
                                              <p:spTgt spid="30"/>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9" accel="100000" fill="hold" nodeType="withEffect" p14:presetBounceEnd="40000">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14:bounceEnd="40000">
                                          <p:cBhvr additive="base">
                                            <p:cTn id="11" dur="1000" fill="hold"/>
                                            <p:tgtEl>
                                              <p:spTgt spid="35"/>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35"/>
                                            </p:tgtEl>
                                            <p:attrNameLst>
                                              <p:attrName>ppt_y</p:attrName>
                                            </p:attrNameLst>
                                          </p:cBhvr>
                                          <p:tavLst>
                                            <p:tav tm="0">
                                              <p:val>
                                                <p:strVal val="0-#ppt_h/2"/>
                                              </p:val>
                                            </p:tav>
                                            <p:tav tm="100000">
                                              <p:val>
                                                <p:strVal val="#ppt_y"/>
                                              </p:val>
                                            </p:tav>
                                          </p:tavLst>
                                        </p:anim>
                                      </p:childTnLst>
                                    </p:cTn>
                                  </p:par>
                                  <p:par>
                                    <p:cTn id="13" presetID="2" presetClass="entr" presetSubtype="9" accel="100000" fill="hold" grpId="0" nodeType="withEffect" p14:presetBounceEnd="40000">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14:bounceEnd="40000">
                                          <p:cBhvr additive="base">
                                            <p:cTn id="15" dur="1000" fill="hold"/>
                                            <p:tgtEl>
                                              <p:spTgt spid="36"/>
                                            </p:tgtEl>
                                            <p:attrNameLst>
                                              <p:attrName>ppt_x</p:attrName>
                                            </p:attrNameLst>
                                          </p:cBhvr>
                                          <p:tavLst>
                                            <p:tav tm="0">
                                              <p:val>
                                                <p:strVal val="0-#ppt_w/2"/>
                                              </p:val>
                                            </p:tav>
                                            <p:tav tm="100000">
                                              <p:val>
                                                <p:strVal val="#ppt_x"/>
                                              </p:val>
                                            </p:tav>
                                          </p:tavLst>
                                        </p:anim>
                                        <p:anim calcmode="lin" valueType="num" p14:bounceEnd="40000">
                                          <p:cBhvr additive="base">
                                            <p:cTn id="16" dur="1000" fill="hold"/>
                                            <p:tgtEl>
                                              <p:spTgt spid="36"/>
                                            </p:tgtEl>
                                            <p:attrNameLst>
                                              <p:attrName>ppt_y</p:attrName>
                                            </p:attrNameLst>
                                          </p:cBhvr>
                                          <p:tavLst>
                                            <p:tav tm="0">
                                              <p:val>
                                                <p:strVal val="0-#ppt_h/2"/>
                                              </p:val>
                                            </p:tav>
                                            <p:tav tm="100000">
                                              <p:val>
                                                <p:strVal val="#ppt_y"/>
                                              </p:val>
                                            </p:tav>
                                          </p:tavLst>
                                        </p:anim>
                                      </p:childTnLst>
                                    </p:cTn>
                                  </p:par>
                                  <p:par>
                                    <p:cTn id="17" presetID="2" presetClass="entr" presetSubtype="9" accel="100000" fill="hold" nodeType="withEffect" p14:presetBounceEnd="40000">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14:bounceEnd="40000">
                                          <p:cBhvr additive="base">
                                            <p:cTn id="19" dur="1000" fill="hold"/>
                                            <p:tgtEl>
                                              <p:spTgt spid="47"/>
                                            </p:tgtEl>
                                            <p:attrNameLst>
                                              <p:attrName>ppt_x</p:attrName>
                                            </p:attrNameLst>
                                          </p:cBhvr>
                                          <p:tavLst>
                                            <p:tav tm="0">
                                              <p:val>
                                                <p:strVal val="0-#ppt_w/2"/>
                                              </p:val>
                                            </p:tav>
                                            <p:tav tm="100000">
                                              <p:val>
                                                <p:strVal val="#ppt_x"/>
                                              </p:val>
                                            </p:tav>
                                          </p:tavLst>
                                        </p:anim>
                                        <p:anim calcmode="lin" valueType="num" p14:bounceEnd="40000">
                                          <p:cBhvr additive="base">
                                            <p:cTn id="20" dur="1000" fill="hold"/>
                                            <p:tgtEl>
                                              <p:spTgt spid="47"/>
                                            </p:tgtEl>
                                            <p:attrNameLst>
                                              <p:attrName>ppt_y</p:attrName>
                                            </p:attrNameLst>
                                          </p:cBhvr>
                                          <p:tavLst>
                                            <p:tav tm="0">
                                              <p:val>
                                                <p:strVal val="0-#ppt_h/2"/>
                                              </p:val>
                                            </p:tav>
                                            <p:tav tm="100000">
                                              <p:val>
                                                <p:strVal val="#ppt_y"/>
                                              </p:val>
                                            </p:tav>
                                          </p:tavLst>
                                        </p:anim>
                                      </p:childTnLst>
                                    </p:cTn>
                                  </p:par>
                                  <p:par>
                                    <p:cTn id="21" presetID="2" presetClass="entr" presetSubtype="9" accel="100000" fill="hold" nodeType="withEffect" p14:presetBounceEnd="40000">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14:bounceEnd="40000">
                                          <p:cBhvr additive="base">
                                            <p:cTn id="23" dur="1000" fill="hold"/>
                                            <p:tgtEl>
                                              <p:spTgt spid="49"/>
                                            </p:tgtEl>
                                            <p:attrNameLst>
                                              <p:attrName>ppt_x</p:attrName>
                                            </p:attrNameLst>
                                          </p:cBhvr>
                                          <p:tavLst>
                                            <p:tav tm="0">
                                              <p:val>
                                                <p:strVal val="0-#ppt_w/2"/>
                                              </p:val>
                                            </p:tav>
                                            <p:tav tm="100000">
                                              <p:val>
                                                <p:strVal val="#ppt_x"/>
                                              </p:val>
                                            </p:tav>
                                          </p:tavLst>
                                        </p:anim>
                                        <p:anim calcmode="lin" valueType="num" p14:bounceEnd="40000">
                                          <p:cBhvr additive="base">
                                            <p:cTn id="24" dur="1000" fill="hold"/>
                                            <p:tgtEl>
                                              <p:spTgt spid="49"/>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9"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0-#ppt_w/2"/>
                                              </p:val>
                                            </p:tav>
                                            <p:tav tm="100000">
                                              <p:val>
                                                <p:strVal val="#ppt_x"/>
                                              </p:val>
                                            </p:tav>
                                          </p:tavLst>
                                        </p:anim>
                                        <p:anim calcmode="lin" valueType="num">
                                          <p:cBhvr additive="base">
                                            <p:cTn id="32" dur="500" fill="hold"/>
                                            <p:tgtEl>
                                              <p:spTgt spid="25"/>
                                            </p:tgtEl>
                                            <p:attrNameLst>
                                              <p:attrName>ppt_y</p:attrName>
                                            </p:attrNameLst>
                                          </p:cBhvr>
                                          <p:tavLst>
                                            <p:tav tm="0">
                                              <p:val>
                                                <p:strVal val="0-#ppt_h/2"/>
                                              </p:val>
                                            </p:tav>
                                            <p:tav tm="100000">
                                              <p:val>
                                                <p:strVal val="#ppt_y"/>
                                              </p:val>
                                            </p:tav>
                                          </p:tavLst>
                                        </p:anim>
                                      </p:childTnLst>
                                    </p:cTn>
                                  </p:par>
                                  <p:par>
                                    <p:cTn id="33" presetID="2" presetClass="entr" presetSubtype="9"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0-#ppt_w/2"/>
                                              </p:val>
                                            </p:tav>
                                            <p:tav tm="100000">
                                              <p:val>
                                                <p:strVal val="#ppt_x"/>
                                              </p:val>
                                            </p:tav>
                                          </p:tavLst>
                                        </p:anim>
                                        <p:anim calcmode="lin" valueType="num">
                                          <p:cBhvr additive="base">
                                            <p:cTn id="36" dur="500" fill="hold"/>
                                            <p:tgtEl>
                                              <p:spTgt spid="27"/>
                                            </p:tgtEl>
                                            <p:attrNameLst>
                                              <p:attrName>ppt_y</p:attrName>
                                            </p:attrNameLst>
                                          </p:cBhvr>
                                          <p:tavLst>
                                            <p:tav tm="0">
                                              <p:val>
                                                <p:strVal val="0-#ppt_h/2"/>
                                              </p:val>
                                            </p:tav>
                                            <p:tav tm="100000">
                                              <p:val>
                                                <p:strVal val="#ppt_y"/>
                                              </p:val>
                                            </p:tav>
                                          </p:tavLst>
                                        </p:anim>
                                      </p:childTnLst>
                                    </p:cTn>
                                  </p:par>
                                  <p:par>
                                    <p:cTn id="37" presetID="2" presetClass="entr" presetSubtype="9"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0-#ppt_w/2"/>
                                              </p:val>
                                            </p:tav>
                                            <p:tav tm="100000">
                                              <p:val>
                                                <p:strVal val="#ppt_x"/>
                                              </p:val>
                                            </p:tav>
                                          </p:tavLst>
                                        </p:anim>
                                        <p:anim calcmode="lin" valueType="num">
                                          <p:cBhvr additive="base">
                                            <p:cTn id="40" dur="500" fill="hold"/>
                                            <p:tgtEl>
                                              <p:spTgt spid="28"/>
                                            </p:tgtEl>
                                            <p:attrNameLst>
                                              <p:attrName>ppt_y</p:attrName>
                                            </p:attrNameLst>
                                          </p:cBhvr>
                                          <p:tavLst>
                                            <p:tav tm="0">
                                              <p:val>
                                                <p:strVal val="0-#ppt_h/2"/>
                                              </p:val>
                                            </p:tav>
                                            <p:tav tm="100000">
                                              <p:val>
                                                <p:strVal val="#ppt_y"/>
                                              </p:val>
                                            </p:tav>
                                          </p:tavLst>
                                        </p:anim>
                                      </p:childTnLst>
                                    </p:cTn>
                                  </p:par>
                                  <p:par>
                                    <p:cTn id="41" presetID="2" presetClass="entr" presetSubtype="9"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0-#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par>
                                    <p:cTn id="49" presetID="2" presetClass="entr" presetSubtype="9" fill="hold" grpId="1"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0-#ppt_w/2"/>
                                              </p:val>
                                            </p:tav>
                                            <p:tav tm="100000">
                                              <p:val>
                                                <p:strVal val="#ppt_x"/>
                                              </p:val>
                                            </p:tav>
                                          </p:tavLst>
                                        </p:anim>
                                        <p:anim calcmode="lin" valueType="num">
                                          <p:cBhvr additive="base">
                                            <p:cTn id="52" dur="500" fill="hold"/>
                                            <p:tgtEl>
                                              <p:spTgt spid="26"/>
                                            </p:tgtEl>
                                            <p:attrNameLst>
                                              <p:attrName>ppt_y</p:attrName>
                                            </p:attrNameLst>
                                          </p:cBhvr>
                                          <p:tavLst>
                                            <p:tav tm="0">
                                              <p:val>
                                                <p:strVal val="0-#ppt_h/2"/>
                                              </p:val>
                                            </p:tav>
                                            <p:tav tm="100000">
                                              <p:val>
                                                <p:strVal val="#ppt_y"/>
                                              </p:val>
                                            </p:tav>
                                          </p:tavLst>
                                        </p:anim>
                                      </p:childTnLst>
                                    </p:cTn>
                                  </p:par>
                                  <p:par>
                                    <p:cTn id="53" presetID="2" presetClass="entr" presetSubtype="9" fill="hold" grpId="1"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0-#ppt_w/2"/>
                                              </p:val>
                                            </p:tav>
                                            <p:tav tm="100000">
                                              <p:val>
                                                <p:strVal val="#ppt_x"/>
                                              </p:val>
                                            </p:tav>
                                          </p:tavLst>
                                        </p:anim>
                                        <p:anim calcmode="lin" valueType="num">
                                          <p:cBhvr additive="base">
                                            <p:cTn id="56" dur="500" fill="hold"/>
                                            <p:tgtEl>
                                              <p:spTgt spid="12"/>
                                            </p:tgtEl>
                                            <p:attrNameLst>
                                              <p:attrName>ppt_y</p:attrName>
                                            </p:attrNameLst>
                                          </p:cBhvr>
                                          <p:tavLst>
                                            <p:tav tm="0">
                                              <p:val>
                                                <p:strVal val="0-#ppt_h/2"/>
                                              </p:val>
                                            </p:tav>
                                            <p:tav tm="100000">
                                              <p:val>
                                                <p:strVal val="#ppt_y"/>
                                              </p:val>
                                            </p:tav>
                                          </p:tavLst>
                                        </p:anim>
                                      </p:childTnLst>
                                    </p:cTn>
                                  </p:par>
                                  <p:par>
                                    <p:cTn id="57" presetID="2" presetClass="entr" presetSubtype="9"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0-#ppt_w/2"/>
                                              </p:val>
                                            </p:tav>
                                            <p:tav tm="100000">
                                              <p:val>
                                                <p:strVal val="#ppt_x"/>
                                              </p:val>
                                            </p:tav>
                                          </p:tavLst>
                                        </p:anim>
                                        <p:anim calcmode="lin" valueType="num">
                                          <p:cBhvr additive="base">
                                            <p:cTn id="60"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6" grpId="0" animBg="1"/>
          <p:bldP spid="26" grpId="1" animBg="1"/>
          <p:bldP spid="12" grpId="0"/>
          <p:bldP spid="12" grpId="1"/>
          <p:bldP spid="30"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0-#ppt_w/2"/>
                                              </p:val>
                                            </p:tav>
                                            <p:tav tm="100000">
                                              <p:val>
                                                <p:strVal val="#ppt_x"/>
                                              </p:val>
                                            </p:tav>
                                          </p:tavLst>
                                        </p:anim>
                                        <p:anim calcmode="lin" valueType="num">
                                          <p:cBhvr additive="base">
                                            <p:cTn id="8" dur="100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9" accel="10000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000" fill="hold"/>
                                            <p:tgtEl>
                                              <p:spTgt spid="35"/>
                                            </p:tgtEl>
                                            <p:attrNameLst>
                                              <p:attrName>ppt_x</p:attrName>
                                            </p:attrNameLst>
                                          </p:cBhvr>
                                          <p:tavLst>
                                            <p:tav tm="0">
                                              <p:val>
                                                <p:strVal val="0-#ppt_w/2"/>
                                              </p:val>
                                            </p:tav>
                                            <p:tav tm="100000">
                                              <p:val>
                                                <p:strVal val="#ppt_x"/>
                                              </p:val>
                                            </p:tav>
                                          </p:tavLst>
                                        </p:anim>
                                        <p:anim calcmode="lin" valueType="num">
                                          <p:cBhvr additive="base">
                                            <p:cTn id="12" dur="1000" fill="hold"/>
                                            <p:tgtEl>
                                              <p:spTgt spid="35"/>
                                            </p:tgtEl>
                                            <p:attrNameLst>
                                              <p:attrName>ppt_y</p:attrName>
                                            </p:attrNameLst>
                                          </p:cBhvr>
                                          <p:tavLst>
                                            <p:tav tm="0">
                                              <p:val>
                                                <p:strVal val="0-#ppt_h/2"/>
                                              </p:val>
                                            </p:tav>
                                            <p:tav tm="100000">
                                              <p:val>
                                                <p:strVal val="#ppt_y"/>
                                              </p:val>
                                            </p:tav>
                                          </p:tavLst>
                                        </p:anim>
                                      </p:childTnLst>
                                    </p:cTn>
                                  </p:par>
                                  <p:par>
                                    <p:cTn id="13" presetID="2" presetClass="entr" presetSubtype="9" accel="10000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1000" fill="hold"/>
                                            <p:tgtEl>
                                              <p:spTgt spid="36"/>
                                            </p:tgtEl>
                                            <p:attrNameLst>
                                              <p:attrName>ppt_x</p:attrName>
                                            </p:attrNameLst>
                                          </p:cBhvr>
                                          <p:tavLst>
                                            <p:tav tm="0">
                                              <p:val>
                                                <p:strVal val="0-#ppt_w/2"/>
                                              </p:val>
                                            </p:tav>
                                            <p:tav tm="100000">
                                              <p:val>
                                                <p:strVal val="#ppt_x"/>
                                              </p:val>
                                            </p:tav>
                                          </p:tavLst>
                                        </p:anim>
                                        <p:anim calcmode="lin" valueType="num">
                                          <p:cBhvr additive="base">
                                            <p:cTn id="16" dur="1000" fill="hold"/>
                                            <p:tgtEl>
                                              <p:spTgt spid="36"/>
                                            </p:tgtEl>
                                            <p:attrNameLst>
                                              <p:attrName>ppt_y</p:attrName>
                                            </p:attrNameLst>
                                          </p:cBhvr>
                                          <p:tavLst>
                                            <p:tav tm="0">
                                              <p:val>
                                                <p:strVal val="0-#ppt_h/2"/>
                                              </p:val>
                                            </p:tav>
                                            <p:tav tm="100000">
                                              <p:val>
                                                <p:strVal val="#ppt_y"/>
                                              </p:val>
                                            </p:tav>
                                          </p:tavLst>
                                        </p:anim>
                                      </p:childTnLst>
                                    </p:cTn>
                                  </p:par>
                                  <p:par>
                                    <p:cTn id="17" presetID="2" presetClass="entr" presetSubtype="9" accel="10000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1000" fill="hold"/>
                                            <p:tgtEl>
                                              <p:spTgt spid="47"/>
                                            </p:tgtEl>
                                            <p:attrNameLst>
                                              <p:attrName>ppt_x</p:attrName>
                                            </p:attrNameLst>
                                          </p:cBhvr>
                                          <p:tavLst>
                                            <p:tav tm="0">
                                              <p:val>
                                                <p:strVal val="0-#ppt_w/2"/>
                                              </p:val>
                                            </p:tav>
                                            <p:tav tm="100000">
                                              <p:val>
                                                <p:strVal val="#ppt_x"/>
                                              </p:val>
                                            </p:tav>
                                          </p:tavLst>
                                        </p:anim>
                                        <p:anim calcmode="lin" valueType="num">
                                          <p:cBhvr additive="base">
                                            <p:cTn id="20" dur="1000" fill="hold"/>
                                            <p:tgtEl>
                                              <p:spTgt spid="47"/>
                                            </p:tgtEl>
                                            <p:attrNameLst>
                                              <p:attrName>ppt_y</p:attrName>
                                            </p:attrNameLst>
                                          </p:cBhvr>
                                          <p:tavLst>
                                            <p:tav tm="0">
                                              <p:val>
                                                <p:strVal val="0-#ppt_h/2"/>
                                              </p:val>
                                            </p:tav>
                                            <p:tav tm="100000">
                                              <p:val>
                                                <p:strVal val="#ppt_y"/>
                                              </p:val>
                                            </p:tav>
                                          </p:tavLst>
                                        </p:anim>
                                      </p:childTnLst>
                                    </p:cTn>
                                  </p:par>
                                  <p:par>
                                    <p:cTn id="21" presetID="2" presetClass="entr" presetSubtype="9" accel="10000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000" fill="hold"/>
                                            <p:tgtEl>
                                              <p:spTgt spid="49"/>
                                            </p:tgtEl>
                                            <p:attrNameLst>
                                              <p:attrName>ppt_x</p:attrName>
                                            </p:attrNameLst>
                                          </p:cBhvr>
                                          <p:tavLst>
                                            <p:tav tm="0">
                                              <p:val>
                                                <p:strVal val="0-#ppt_w/2"/>
                                              </p:val>
                                            </p:tav>
                                            <p:tav tm="100000">
                                              <p:val>
                                                <p:strVal val="#ppt_x"/>
                                              </p:val>
                                            </p:tav>
                                          </p:tavLst>
                                        </p:anim>
                                        <p:anim calcmode="lin" valueType="num">
                                          <p:cBhvr additive="base">
                                            <p:cTn id="24" dur="1000" fill="hold"/>
                                            <p:tgtEl>
                                              <p:spTgt spid="49"/>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9"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0-#ppt_w/2"/>
                                              </p:val>
                                            </p:tav>
                                            <p:tav tm="100000">
                                              <p:val>
                                                <p:strVal val="#ppt_x"/>
                                              </p:val>
                                            </p:tav>
                                          </p:tavLst>
                                        </p:anim>
                                        <p:anim calcmode="lin" valueType="num">
                                          <p:cBhvr additive="base">
                                            <p:cTn id="32" dur="500" fill="hold"/>
                                            <p:tgtEl>
                                              <p:spTgt spid="25"/>
                                            </p:tgtEl>
                                            <p:attrNameLst>
                                              <p:attrName>ppt_y</p:attrName>
                                            </p:attrNameLst>
                                          </p:cBhvr>
                                          <p:tavLst>
                                            <p:tav tm="0">
                                              <p:val>
                                                <p:strVal val="0-#ppt_h/2"/>
                                              </p:val>
                                            </p:tav>
                                            <p:tav tm="100000">
                                              <p:val>
                                                <p:strVal val="#ppt_y"/>
                                              </p:val>
                                            </p:tav>
                                          </p:tavLst>
                                        </p:anim>
                                      </p:childTnLst>
                                    </p:cTn>
                                  </p:par>
                                  <p:par>
                                    <p:cTn id="33" presetID="2" presetClass="entr" presetSubtype="9"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0-#ppt_w/2"/>
                                              </p:val>
                                            </p:tav>
                                            <p:tav tm="100000">
                                              <p:val>
                                                <p:strVal val="#ppt_x"/>
                                              </p:val>
                                            </p:tav>
                                          </p:tavLst>
                                        </p:anim>
                                        <p:anim calcmode="lin" valueType="num">
                                          <p:cBhvr additive="base">
                                            <p:cTn id="36" dur="500" fill="hold"/>
                                            <p:tgtEl>
                                              <p:spTgt spid="27"/>
                                            </p:tgtEl>
                                            <p:attrNameLst>
                                              <p:attrName>ppt_y</p:attrName>
                                            </p:attrNameLst>
                                          </p:cBhvr>
                                          <p:tavLst>
                                            <p:tav tm="0">
                                              <p:val>
                                                <p:strVal val="0-#ppt_h/2"/>
                                              </p:val>
                                            </p:tav>
                                            <p:tav tm="100000">
                                              <p:val>
                                                <p:strVal val="#ppt_y"/>
                                              </p:val>
                                            </p:tav>
                                          </p:tavLst>
                                        </p:anim>
                                      </p:childTnLst>
                                    </p:cTn>
                                  </p:par>
                                  <p:par>
                                    <p:cTn id="37" presetID="2" presetClass="entr" presetSubtype="9"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0-#ppt_w/2"/>
                                              </p:val>
                                            </p:tav>
                                            <p:tav tm="100000">
                                              <p:val>
                                                <p:strVal val="#ppt_x"/>
                                              </p:val>
                                            </p:tav>
                                          </p:tavLst>
                                        </p:anim>
                                        <p:anim calcmode="lin" valueType="num">
                                          <p:cBhvr additive="base">
                                            <p:cTn id="40" dur="500" fill="hold"/>
                                            <p:tgtEl>
                                              <p:spTgt spid="28"/>
                                            </p:tgtEl>
                                            <p:attrNameLst>
                                              <p:attrName>ppt_y</p:attrName>
                                            </p:attrNameLst>
                                          </p:cBhvr>
                                          <p:tavLst>
                                            <p:tav tm="0">
                                              <p:val>
                                                <p:strVal val="0-#ppt_h/2"/>
                                              </p:val>
                                            </p:tav>
                                            <p:tav tm="100000">
                                              <p:val>
                                                <p:strVal val="#ppt_y"/>
                                              </p:val>
                                            </p:tav>
                                          </p:tavLst>
                                        </p:anim>
                                      </p:childTnLst>
                                    </p:cTn>
                                  </p:par>
                                  <p:par>
                                    <p:cTn id="41" presetID="2" presetClass="entr" presetSubtype="9"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0-#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par>
                                    <p:cTn id="49" presetID="2" presetClass="entr" presetSubtype="9" fill="hold" grpId="1"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0-#ppt_w/2"/>
                                              </p:val>
                                            </p:tav>
                                            <p:tav tm="100000">
                                              <p:val>
                                                <p:strVal val="#ppt_x"/>
                                              </p:val>
                                            </p:tav>
                                          </p:tavLst>
                                        </p:anim>
                                        <p:anim calcmode="lin" valueType="num">
                                          <p:cBhvr additive="base">
                                            <p:cTn id="52" dur="500" fill="hold"/>
                                            <p:tgtEl>
                                              <p:spTgt spid="26"/>
                                            </p:tgtEl>
                                            <p:attrNameLst>
                                              <p:attrName>ppt_y</p:attrName>
                                            </p:attrNameLst>
                                          </p:cBhvr>
                                          <p:tavLst>
                                            <p:tav tm="0">
                                              <p:val>
                                                <p:strVal val="0-#ppt_h/2"/>
                                              </p:val>
                                            </p:tav>
                                            <p:tav tm="100000">
                                              <p:val>
                                                <p:strVal val="#ppt_y"/>
                                              </p:val>
                                            </p:tav>
                                          </p:tavLst>
                                        </p:anim>
                                      </p:childTnLst>
                                    </p:cTn>
                                  </p:par>
                                  <p:par>
                                    <p:cTn id="53" presetID="2" presetClass="entr" presetSubtype="9" fill="hold" grpId="1"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0-#ppt_w/2"/>
                                              </p:val>
                                            </p:tav>
                                            <p:tav tm="100000">
                                              <p:val>
                                                <p:strVal val="#ppt_x"/>
                                              </p:val>
                                            </p:tav>
                                          </p:tavLst>
                                        </p:anim>
                                        <p:anim calcmode="lin" valueType="num">
                                          <p:cBhvr additive="base">
                                            <p:cTn id="56" dur="500" fill="hold"/>
                                            <p:tgtEl>
                                              <p:spTgt spid="12"/>
                                            </p:tgtEl>
                                            <p:attrNameLst>
                                              <p:attrName>ppt_y</p:attrName>
                                            </p:attrNameLst>
                                          </p:cBhvr>
                                          <p:tavLst>
                                            <p:tav tm="0">
                                              <p:val>
                                                <p:strVal val="0-#ppt_h/2"/>
                                              </p:val>
                                            </p:tav>
                                            <p:tav tm="100000">
                                              <p:val>
                                                <p:strVal val="#ppt_y"/>
                                              </p:val>
                                            </p:tav>
                                          </p:tavLst>
                                        </p:anim>
                                      </p:childTnLst>
                                    </p:cTn>
                                  </p:par>
                                  <p:par>
                                    <p:cTn id="57" presetID="2" presetClass="entr" presetSubtype="9"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0-#ppt_w/2"/>
                                              </p:val>
                                            </p:tav>
                                            <p:tav tm="100000">
                                              <p:val>
                                                <p:strVal val="#ppt_x"/>
                                              </p:val>
                                            </p:tav>
                                          </p:tavLst>
                                        </p:anim>
                                        <p:anim calcmode="lin" valueType="num">
                                          <p:cBhvr additive="base">
                                            <p:cTn id="60"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6" grpId="0" animBg="1"/>
          <p:bldP spid="26" grpId="1" animBg="1"/>
          <p:bldP spid="12" grpId="0"/>
          <p:bldP spid="12" grpId="1"/>
          <p:bldP spid="30"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 flash"/>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270D1"/>
        </a:solidFill>
      </a:spPr>
      <a:bodyPr wrap="none" rtlCol="0" anchor="ctr">
        <a:spAutoFit/>
      </a:bodyPr>
      <a:lstStyle>
        <a:defPPr algn="ctr">
          <a:spcBef>
            <a:spcPct val="0"/>
          </a:spcBef>
          <a:defRPr sz="2000" smtClean="0">
            <a:solidFill>
              <a:srgbClr val="222B33"/>
            </a:solidFill>
            <a:latin typeface="微软雅黑" panose="020B0503020204020204" pitchFamily="34" charset="-122"/>
            <a:ea typeface="微软雅黑" panose="020B0503020204020204" pitchFamily="34" charset="-122"/>
          </a:defRPr>
        </a:defPPr>
      </a:lst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4759</TotalTime>
  <Words>2128</Words>
  <Application>Microsoft Macintosh PowerPoint</Application>
  <PresentationFormat>自定义</PresentationFormat>
  <Paragraphs>281</Paragraphs>
  <Slides>35</Slides>
  <Notes>35</Notes>
  <HiddenSlides>0</HiddenSlides>
  <MMClips>0</MMClips>
  <ScaleCrop>false</ScaleCrop>
  <HeadingPairs>
    <vt:vector size="6" baseType="variant">
      <vt:variant>
        <vt:lpstr>主题</vt:lpstr>
      </vt:variant>
      <vt:variant>
        <vt:i4>1</vt:i4>
      </vt:variant>
      <vt:variant>
        <vt:lpstr>嵌入的 OLE 服务器</vt:lpstr>
      </vt:variant>
      <vt:variant>
        <vt:i4>1</vt:i4>
      </vt:variant>
      <vt:variant>
        <vt:lpstr>幻灯片标题</vt:lpstr>
      </vt:variant>
      <vt:variant>
        <vt:i4>35</vt:i4>
      </vt:variant>
    </vt:vector>
  </HeadingPairs>
  <TitlesOfParts>
    <vt:vector size="37" baseType="lpstr">
      <vt:lpstr>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 flash</dc:title>
  <dc:creator>Microsoft 帐户</dc:creator>
  <cp:lastModifiedBy>王 mac</cp:lastModifiedBy>
  <cp:revision>815</cp:revision>
  <dcterms:created xsi:type="dcterms:W3CDTF">2016-12-29T05:37:04Z</dcterms:created>
  <dcterms:modified xsi:type="dcterms:W3CDTF">2017-06-02T04:02:57Z</dcterms:modified>
</cp:coreProperties>
</file>